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36"/>
  </p:notesMasterIdLst>
  <p:handoutMasterIdLst>
    <p:handoutMasterId r:id="rId37"/>
  </p:handoutMasterIdLst>
  <p:sldIdLst>
    <p:sldId id="1112" r:id="rId5"/>
    <p:sldId id="1110" r:id="rId6"/>
    <p:sldId id="1109" r:id="rId7"/>
    <p:sldId id="1108" r:id="rId8"/>
    <p:sldId id="1054" r:id="rId9"/>
    <p:sldId id="1078" r:id="rId10"/>
    <p:sldId id="1105" r:id="rId11"/>
    <p:sldId id="1106" r:id="rId12"/>
    <p:sldId id="1081" r:id="rId13"/>
    <p:sldId id="1077" r:id="rId14"/>
    <p:sldId id="1071" r:id="rId15"/>
    <p:sldId id="1068" r:id="rId16"/>
    <p:sldId id="299" r:id="rId17"/>
    <p:sldId id="1099" r:id="rId18"/>
    <p:sldId id="1111" r:id="rId19"/>
    <p:sldId id="1079" r:id="rId20"/>
    <p:sldId id="1082" r:id="rId21"/>
    <p:sldId id="1083" r:id="rId22"/>
    <p:sldId id="1084" r:id="rId23"/>
    <p:sldId id="1085" r:id="rId24"/>
    <p:sldId id="1086" r:id="rId25"/>
    <p:sldId id="1087" r:id="rId26"/>
    <p:sldId id="1088" r:id="rId27"/>
    <p:sldId id="1089" r:id="rId28"/>
    <p:sldId id="1090" r:id="rId29"/>
    <p:sldId id="1091" r:id="rId30"/>
    <p:sldId id="1092" r:id="rId31"/>
    <p:sldId id="1094" r:id="rId32"/>
    <p:sldId id="1095" r:id="rId33"/>
    <p:sldId id="1096" r:id="rId34"/>
    <p:sldId id="109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112"/>
            <p14:sldId id="1110"/>
            <p14:sldId id="1109"/>
            <p14:sldId id="1108"/>
            <p14:sldId id="1054"/>
            <p14:sldId id="1078"/>
            <p14:sldId id="1105"/>
            <p14:sldId id="1106"/>
            <p14:sldId id="1081"/>
            <p14:sldId id="1077"/>
            <p14:sldId id="1071"/>
            <p14:sldId id="1068"/>
            <p14:sldId id="299"/>
            <p14:sldId id="1099"/>
            <p14:sldId id="1111"/>
          </p14:sldIdLst>
        </p14:section>
        <p14:section name="Introduction" id="{8DFF88B6-AEAA-4EED-AE6C-F4E0BA4C6A01}">
          <p14:sldIdLst>
            <p14:sldId id="1079"/>
            <p14:sldId id="1082"/>
            <p14:sldId id="1083"/>
            <p14:sldId id="1084"/>
            <p14:sldId id="1085"/>
            <p14:sldId id="1086"/>
            <p14:sldId id="1087"/>
            <p14:sldId id="1088"/>
            <p14:sldId id="1089"/>
            <p14:sldId id="1090"/>
            <p14:sldId id="1091"/>
            <p14:sldId id="1092"/>
            <p14:sldId id="1094"/>
            <p14:sldId id="1095"/>
            <p14:sldId id="1096"/>
            <p14:sldId id="1097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90" d="100"/>
          <a:sy n="90" d="100"/>
        </p:scale>
        <p:origin x="39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1/4/2023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3:30:22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3:30:24.7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0:59:07.5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0">0 0 0</inkml:trace>
  <inkml:trace contextRef="#ctx0" brushRef="#br0" timeOffset="413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0:59:06.9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55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0:59:10.7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81">0 0 0</inkml:trace>
  <inkml:trace contextRef="#ctx0" brushRef="#br0" timeOffset="50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0:59:13.2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23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0:59:12.2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168">0 0 0</inkml:trace>
  <inkml:trace contextRef="#ctx0" brushRef="#br0" timeOffset="371">0 0 0</inkml:trace>
  <inkml:trace contextRef="#ctx0" brushRef="#br0" timeOffset="548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1/4/2023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E065-92F9-4707-8844-8AD52383988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8B56-38FA-4C5C-9D76-91A620347216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0A66-AC2A-4F7F-9D93-C64841A75279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3B3A-7FD7-40E0-B3B5-8D07DCB97105}" type="datetime1">
              <a:rPr lang="en-US" smtClean="0"/>
              <a:t>1/4/2023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C630-C7EB-4915-A9F8-352EFCDBB16C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B1F7-F97D-448F-86B6-EC5A61E9331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391C-271C-4A1E-A1A7-BD0FD12A2A48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3B1A-44CD-414B-9808-E22E803B53C6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8C2A-C6BD-47DF-82C3-ED513DBFFCCC}" type="datetime1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1C7C8-E77A-49B6-8B88-C3270C36B6E6}" type="datetime1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BD52A5-96B0-4467-A732-5BCD231090BA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BE90-288F-43D6-B680-30A16127ED89}" type="datetime1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D1493B-E401-48BE-9EFD-1EA5ED75DABB}" type="datetime1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9wd-1slbNo&amp;list=PLnK6MrIqGXsJfcBdppW3CKJ858zR8P4eP&amp;index=36" TargetMode="External"/><Relationship Id="rId3" Type="http://schemas.openxmlformats.org/officeDocument/2006/relationships/hyperlink" Target="https://www.amazon.com/Introduction-Quantum-Computing-Layperson-Programmer/dp/3030983382" TargetMode="External"/><Relationship Id="rId7" Type="http://schemas.openxmlformats.org/officeDocument/2006/relationships/hyperlink" Target="https://www.youtube.com/watch?v=SoioJuODW8I&amp;list=PLnK6MrIqGXsJfcBdppW3CKJ858zR8P4eP&amp;index=3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sDg_EY2-ZVA&amp;list=PLnK6MrIqGXsJfcBdppW3CKJ858zR8P4eP&amp;index=31" TargetMode="External"/><Relationship Id="rId5" Type="http://schemas.openxmlformats.org/officeDocument/2006/relationships/hyperlink" Target="https://www.youtube.com/watch?v=3_aHm92GqCU&amp;list=PLnK6MrIqGXsJfcBdppW3CKJ858zR8P4eP&amp;index=33" TargetMode="External"/><Relationship Id="rId4" Type="http://schemas.openxmlformats.org/officeDocument/2006/relationships/hyperlink" Target="https://www.youtube.com/watch?v=M9mAEQp0xhM&amp;list=PLnK6MrIqGXsJfcBdppW3CKJ858zR8P4eP&amp;index=3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Experiments_at_Space_Scale" TargetMode="External"/><Relationship Id="rId2" Type="http://schemas.openxmlformats.org/officeDocument/2006/relationships/hyperlink" Target="https://en.wikipedia.org/wiki/Jian-Wei_Pan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82.png"/><Relationship Id="rId18" Type="http://schemas.openxmlformats.org/officeDocument/2006/relationships/image" Target="../media/image28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73.png"/><Relationship Id="rId17" Type="http://schemas.openxmlformats.org/officeDocument/2006/relationships/image" Target="../media/image122.png"/><Relationship Id="rId2" Type="http://schemas.openxmlformats.org/officeDocument/2006/relationships/image" Target="../media/image143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60.png"/><Relationship Id="rId5" Type="http://schemas.openxmlformats.org/officeDocument/2006/relationships/image" Target="../media/image146.png"/><Relationship Id="rId15" Type="http://schemas.openxmlformats.org/officeDocument/2006/relationships/image" Target="../media/image103.png"/><Relationship Id="rId10" Type="http://schemas.openxmlformats.org/officeDocument/2006/relationships/image" Target="../media/image50.png"/><Relationship Id="rId4" Type="http://schemas.openxmlformats.org/officeDocument/2006/relationships/image" Target="../media/image145.png"/><Relationship Id="rId9" Type="http://schemas.openxmlformats.org/officeDocument/2006/relationships/image" Target="../media/image46.png"/><Relationship Id="rId1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9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36.png"/><Relationship Id="rId3" Type="http://schemas.openxmlformats.org/officeDocument/2006/relationships/image" Target="NULL"/><Relationship Id="rId7" Type="http://schemas.openxmlformats.org/officeDocument/2006/relationships/customXml" Target="../ink/ink4.xml"/><Relationship Id="rId12" Type="http://schemas.openxmlformats.org/officeDocument/2006/relationships/image" Target="../media/image39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NULL"/><Relationship Id="rId9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0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44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8.png"/><Relationship Id="rId5" Type="http://schemas.openxmlformats.org/officeDocument/2006/relationships/image" Target="../media/image220.png"/><Relationship Id="rId10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1.png"/><Relationship Id="rId12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9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45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60422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276865" y="3545430"/>
            <a:ext cx="9803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https://www.youtube.com/watch?v=M9mAEQp0xhM&amp;list=PLnK6MrIqGXsJfcBdppW3CKJ858zR8P4eP&amp;index=32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https://www.youtube.com/watch?v=3_aHm92GqCU&amp;list=PLnK6MrIqGXsJfcBdppW3CKJ858zR8P4eP&amp;index=33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6"/>
              </a:rPr>
              <a:t>https://www.youtube.com/watch?v=sDg_EY2-ZVA&amp;list=PLnK6MrIqGXsJfcBdppW3CKJ858zR8P4eP&amp;index=31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7"/>
              </a:rPr>
              <a:t>https://www.youtube.com/watch?v=SoioJuODW8I&amp;list=PLnK6MrIqGXsJfcBdppW3CKJ858zR8P4eP&amp;index=34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https://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www.youtube.com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watch?v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hlinkClick r:id="rId8"/>
              </a:rPr>
              <a:t>=E9wd-1slbNo&amp;list=PLnK6MrIqGXsJfcBdppW3CKJ858zR8P4eP&amp;index=36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4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one more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01317" y="1845734"/>
                <a:ext cx="272600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17" y="1845734"/>
                <a:ext cx="2726003" cy="1034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3962400"/>
            <a:ext cx="3333750" cy="2200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945311"/>
            <a:ext cx="2967038" cy="35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3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SWAP gate using XOR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C6EED-E1FE-4A3B-B07A-15718DBA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1" y="1715679"/>
            <a:ext cx="3581400" cy="1841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AA779-E3D0-4E15-B320-E62A1C88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525310"/>
            <a:ext cx="6096000" cy="26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3481" y="2057400"/>
            <a:ext cx="998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Transporting a qubit from one location to another without moving physical particle</a:t>
            </a:r>
          </a:p>
          <a:p>
            <a:endParaRPr lang="en-US" dirty="0"/>
          </a:p>
          <a:p>
            <a:r>
              <a:rPr lang="en-US" dirty="0"/>
              <a:t>Non-Cloning Theorem: Need to destroy the original particle</a:t>
            </a:r>
          </a:p>
          <a:p>
            <a:endParaRPr lang="en-US" dirty="0"/>
          </a:p>
          <a:p>
            <a:r>
              <a:rPr lang="en-US" dirty="0"/>
              <a:t>Note: If another particle gets the same state, you cannot distinguish if it is actually the original particle!</a:t>
            </a:r>
          </a:p>
          <a:p>
            <a:endParaRPr lang="en-US" dirty="0"/>
          </a:p>
          <a:p>
            <a:r>
              <a:rPr lang="en-US" dirty="0"/>
              <a:t>So just like teleportation of matter!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3784" y="4495800"/>
            <a:ext cx="1067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E.g. record distance for quantum teleportation is 1,400 km (870 mi) by the group of </a:t>
            </a:r>
            <a:r>
              <a:rPr lang="en-US" dirty="0">
                <a:hlinkClick r:id="rId2" tooltip="Jian-Wei Pan"/>
              </a:rPr>
              <a:t>Jian-Wei Pan</a:t>
            </a:r>
            <a:r>
              <a:rPr lang="en-US" dirty="0"/>
              <a:t> using the </a:t>
            </a:r>
            <a:r>
              <a:rPr lang="en-US" dirty="0" err="1">
                <a:hlinkClick r:id="rId3" tooltip="Quantum Experiments at Space Scale"/>
              </a:rPr>
              <a:t>Micius</a:t>
            </a:r>
            <a:r>
              <a:rPr lang="en-US" dirty="0">
                <a:hlinkClick r:id="rId3" tooltip="Quantum Experiments at Space Scale"/>
              </a:rPr>
              <a:t> satellite</a:t>
            </a:r>
            <a:r>
              <a:rPr lang="en-US" dirty="0"/>
              <a:t> for space-based quantum teleportation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3480" y="5549206"/>
            <a:ext cx="9982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necessary to communicate two classical bits per teleported qubit from the sender to the receiver. </a:t>
            </a:r>
          </a:p>
        </p:txBody>
      </p:sp>
    </p:spTree>
    <p:extLst>
      <p:ext uri="{BB962C8B-B14F-4D97-AF65-F5344CB8AC3E}">
        <p14:creationId xmlns:p14="http://schemas.microsoft.com/office/powerpoint/2010/main" val="309487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7536227" y="5734215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80732" y="4429754"/>
            <a:ext cx="1222248" cy="60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97864" y="988504"/>
            <a:ext cx="10259568" cy="85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197864" y="2118360"/>
            <a:ext cx="10259568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10607737" y="448806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LSB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0478520" y="2106168"/>
            <a:ext cx="1024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2060"/>
                </a:solidFill>
                <a:latin typeface="Cambria Math" panose="02040503050406030204" pitchFamily="18" charset="0"/>
              </a:rPr>
              <a:t>MSB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1088841" y="2200414"/>
                <a:ext cx="2678488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𝛹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l-GR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b="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841" y="2200414"/>
                <a:ext cx="2678488" cy="1009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3916644" y="1062546"/>
                <a:ext cx="3291839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l-GR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𝛽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44" y="1062546"/>
                <a:ext cx="3291839" cy="1009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604202" y="-932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19-1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712464" y="1211376"/>
            <a:ext cx="1206" cy="906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03137" y="1974803"/>
            <a:ext cx="200967" cy="23111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4945" y="553270"/>
                <a:ext cx="75744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5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945" y="553270"/>
                <a:ext cx="75744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1098084" y="968768"/>
                <a:ext cx="3291839" cy="551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84" y="968768"/>
                <a:ext cx="3291839" cy="551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098084" y="1664868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Alice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8084" y="464117"/>
            <a:ext cx="17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Bob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71" y="32217"/>
            <a:ext cx="528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1: Entanglement 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4202" y="3200401"/>
                <a:ext cx="52859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7030A0"/>
                    </a:solidFill>
                  </a:rPr>
                  <a:t>Step 2: Alice Measures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|"/>
                        <m:endChr m:val="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endParaRPr lang="en-US" sz="24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2" y="3200401"/>
                <a:ext cx="5285931" cy="461665"/>
              </a:xfrm>
              <a:prstGeom prst="rect">
                <a:avLst/>
              </a:prstGeom>
              <a:blipFill>
                <a:blip r:embed="rId6"/>
                <a:stretch>
                  <a:fillRect l="-1730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6447095" y="968768"/>
                <a:ext cx="5775014" cy="1159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95" y="968768"/>
                <a:ext cx="5775014" cy="115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qual 23"/>
          <p:cNvSpPr/>
          <p:nvPr/>
        </p:nvSpPr>
        <p:spPr>
          <a:xfrm>
            <a:off x="5862002" y="1384267"/>
            <a:ext cx="465646" cy="28060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11592" y="4439596"/>
            <a:ext cx="841248" cy="965251"/>
            <a:chOff x="7860792" y="2458283"/>
            <a:chExt cx="841248" cy="965251"/>
          </a:xfrm>
        </p:grpSpPr>
        <p:grpSp>
          <p:nvGrpSpPr>
            <p:cNvPr id="26" name="Group 25"/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92530" y="4115520"/>
                <a:ext cx="2388202" cy="573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30" y="4115520"/>
                <a:ext cx="2388202" cy="5739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5133547" y="5354831"/>
                <a:ext cx="2388202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47" y="5354831"/>
                <a:ext cx="2388202" cy="5650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 rot="19788787">
            <a:off x="2701188" y="4255260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506120">
            <a:off x="2688859" y="5391194"/>
            <a:ext cx="452177" cy="22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312866" y="5495059"/>
                <a:ext cx="85484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66" y="5495059"/>
                <a:ext cx="854849" cy="485582"/>
              </a:xfrm>
              <a:prstGeom prst="rect">
                <a:avLst/>
              </a:prstGeom>
              <a:blipFill>
                <a:blip r:embed="rId10"/>
                <a:stretch>
                  <a:fillRect l="-50355" t="-122500" r="-52482" b="-1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865" y="3740999"/>
                <a:ext cx="854849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65" y="3740999"/>
                <a:ext cx="854849" cy="485582"/>
              </a:xfrm>
              <a:prstGeom prst="rect">
                <a:avLst/>
              </a:prstGeom>
              <a:blipFill>
                <a:blip r:embed="rId11"/>
                <a:stretch>
                  <a:fillRect l="-50355" t="-124051" r="-52482" b="-18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562563" y="3200400"/>
            <a:ext cx="6169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Step 3: Alice calls Bob to complete the process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771232" y="396097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3200" b="1" baseline="-25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32" y="3960973"/>
                <a:ext cx="841248" cy="8869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771232" y="5288904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3200" b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32" y="5288904"/>
                <a:ext cx="841248" cy="8869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8820898" y="4119823"/>
                <a:ext cx="2430015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898" y="4119823"/>
                <a:ext cx="2430015" cy="5650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/>
              <p:nvPr/>
            </p:nvSpPr>
            <p:spPr>
              <a:xfrm>
                <a:off x="8713079" y="5415615"/>
                <a:ext cx="2406724" cy="565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solidFill>
                    <a:srgbClr val="00B050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EB7A55-9B9D-4978-90D1-116E5F7FA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079" y="5415615"/>
                <a:ext cx="2406724" cy="5650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Callout 49"/>
              <p:cNvSpPr/>
              <p:nvPr/>
            </p:nvSpPr>
            <p:spPr>
              <a:xfrm>
                <a:off x="3582334" y="4066973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Oval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34" y="4066973"/>
                <a:ext cx="1401778" cy="583830"/>
              </a:xfrm>
              <a:prstGeom prst="wedgeEllipseCallout">
                <a:avLst/>
              </a:prstGeom>
              <a:blipFill>
                <a:blip r:embed="rId16"/>
                <a:stretch>
                  <a:fillRect t="-26786" r="-14894" b="-9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Callout 50"/>
              <p:cNvSpPr/>
              <p:nvPr/>
            </p:nvSpPr>
            <p:spPr>
              <a:xfrm>
                <a:off x="3482286" y="5246355"/>
                <a:ext cx="1401778" cy="583830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Bob, I </a:t>
                </a:r>
                <a:r>
                  <a:rPr lang="en-US" b="1" dirty="0">
                    <a:solidFill>
                      <a:schemeClr val="bg1"/>
                    </a:solidFill>
                  </a:rPr>
                  <a:t>got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</m:e>
                        </m:d>
                      </m:e>
                    </m:d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Oval Callout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86" y="5246355"/>
                <a:ext cx="1401778" cy="583830"/>
              </a:xfrm>
              <a:prstGeom prst="wedgeEllipseCallout">
                <a:avLst/>
              </a:prstGeom>
              <a:blipFill>
                <a:blip r:embed="rId17"/>
                <a:stretch>
                  <a:fillRect t="-27928" r="-14894" b="-93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CC571A-AEDF-4134-A41C-8BB6D41E9D8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3300" y="-381000"/>
            <a:ext cx="12215300" cy="7634562"/>
          </a:xfrm>
          <a:prstGeom prst="rect">
            <a:avLst/>
          </a:prstGeom>
        </p:spPr>
      </p:pic>
      <p:sp>
        <p:nvSpPr>
          <p:cNvPr id="47" name="Footer Placeholder 3">
            <a:extLst>
              <a:ext uri="{FF2B5EF4-FFF2-40B4-BE49-F238E27FC236}">
                <a16:creationId xmlns:a16="http://schemas.microsoft.com/office/drawing/2014/main" id="{F665EAA6-0AD3-45A9-8952-A822EFE5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Quantum Computing: From a Layperson to a Programmer in 30 Steps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417F4-1B73-456B-A47F-F9F54F4F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 (Basic Idea, not-working example)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55BE6-7C76-45B1-B452-DE7C1BB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621116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 (Basic Idea, not-working 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D278-6E3E-4F10-AA30-1F2810FC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410262"/>
            <a:ext cx="4305901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DC7636-1EF7-4053-9899-112C753F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3933168"/>
            <a:ext cx="4886537" cy="257832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4598" y="645978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28C37-4F6C-40DB-95B2-4A17FEC7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6" y="1927945"/>
            <a:ext cx="4681082" cy="367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C3A77-A0BC-44DA-BF14-687E1403B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71360"/>
            <a:ext cx="2905530" cy="1286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AF444-28E2-4740-825A-3E2753FEF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18" y="4382866"/>
            <a:ext cx="5338231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782D9-0894-4813-9FE0-58FC02C4A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9484" y="4717685"/>
            <a:ext cx="5405292" cy="2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8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Review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6785" y="2546609"/>
                <a:ext cx="2819400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5" y="2546609"/>
                <a:ext cx="2819400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49681" y="2057400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Product and Bra-</a:t>
            </a:r>
            <a:r>
              <a:rPr lang="en-US" b="1" dirty="0" err="1"/>
              <a:t>Ket</a:t>
            </a:r>
            <a:r>
              <a:rPr lang="en-US" b="1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4200" y="2496332"/>
                <a:ext cx="2590800" cy="1065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96332"/>
                <a:ext cx="2590800" cy="1065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43575" y="2869318"/>
                <a:ext cx="4800600" cy="319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575" y="2869318"/>
                <a:ext cx="4800600" cy="319896"/>
              </a:xfrm>
              <a:prstGeom prst="rect">
                <a:avLst/>
              </a:prstGeom>
              <a:blipFill>
                <a:blip r:embed="rId4"/>
                <a:stretch>
                  <a:fillRect t="-28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3400" y="4157954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57954"/>
                <a:ext cx="4800600" cy="276999"/>
              </a:xfrm>
              <a:prstGeom prst="rect">
                <a:avLst/>
              </a:prstGeom>
              <a:blipFill>
                <a:blip r:embed="rId5"/>
                <a:stretch>
                  <a:fillRect t="-173913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249681" y="3531359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7458" y="3859507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Clarification: spin up and down are the basis and has nothing to do with the unit vector in space (which are the bases of location vector)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9681" y="4676196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9681" y="5080143"/>
            <a:ext cx="102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Wavefunction</a:t>
            </a:r>
            <a:r>
              <a:rPr lang="en-US" dirty="0"/>
              <a:t> collapse in measurement. It will collapse to one of the basis in the measurement. The probability is the norm squared of the coefficient.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6858" y="5769515"/>
                <a:ext cx="4800600" cy="288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(|0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8" y="5769515"/>
                <a:ext cx="4800600" cy="288605"/>
              </a:xfrm>
              <a:prstGeom prst="rect">
                <a:avLst/>
              </a:prstGeom>
              <a:blipFill>
                <a:blip r:embed="rId6"/>
                <a:stretch>
                  <a:fillRect t="-1625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5775714"/>
                <a:ext cx="4800600" cy="288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(|1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75714"/>
                <a:ext cx="4800600" cy="288605"/>
              </a:xfrm>
              <a:prstGeom prst="rect">
                <a:avLst/>
              </a:prstGeom>
              <a:blipFill>
                <a:blip r:embed="rId7"/>
                <a:stretch>
                  <a:fillRect t="-1625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5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Orthonormal Basis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Normalized Vector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9200" y="2438400"/>
                <a:ext cx="4800600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38400"/>
                <a:ext cx="4800600" cy="319062"/>
              </a:xfrm>
              <a:prstGeom prst="rect">
                <a:avLst/>
              </a:prstGeom>
              <a:blipFill>
                <a:blip r:embed="rId2"/>
                <a:stretch>
                  <a:fillRect l="-127" t="-1730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2855122"/>
                <a:ext cx="4800600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55122"/>
                <a:ext cx="4800600" cy="319062"/>
              </a:xfrm>
              <a:prstGeom prst="rect">
                <a:avLst/>
              </a:prstGeom>
              <a:blipFill>
                <a:blip r:embed="rId3"/>
                <a:stretch>
                  <a:fillRect l="-127"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00600" y="4648200"/>
                <a:ext cx="398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48200"/>
                <a:ext cx="398064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6462" y="4315545"/>
                <a:ext cx="2819400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62" y="4315545"/>
                <a:ext cx="2819400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772025" y="2250854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Question: Do we need orthonormal basis in quantum computing? Yes, in order to make the measurement result meaningful (unambiguous).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43335C-808F-492C-9528-37A05F36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12592-1FEB-4481-B5E6-E62B103FAE5D}"/>
              </a:ext>
            </a:extLst>
          </p:cNvPr>
          <p:cNvCxnSpPr/>
          <p:nvPr/>
        </p:nvCxnSpPr>
        <p:spPr>
          <a:xfrm>
            <a:off x="2971800" y="2597931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BD95BA-3489-40A2-AE08-6700E322EB30}"/>
              </a:ext>
            </a:extLst>
          </p:cNvPr>
          <p:cNvCxnSpPr/>
          <p:nvPr/>
        </p:nvCxnSpPr>
        <p:spPr>
          <a:xfrm>
            <a:off x="2971800" y="3048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6A15FC-780B-4109-81C7-0CA63173C2E8}"/>
              </a:ext>
            </a:extLst>
          </p:cNvPr>
          <p:cNvSpPr txBox="1"/>
          <p:nvPr/>
        </p:nvSpPr>
        <p:spPr>
          <a:xfrm>
            <a:off x="3296623" y="2397310"/>
            <a:ext cx="152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Orthogonal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F742D-90AB-44F3-9403-194836063A3D}"/>
              </a:ext>
            </a:extLst>
          </p:cNvPr>
          <p:cNvSpPr txBox="1"/>
          <p:nvPr/>
        </p:nvSpPr>
        <p:spPr>
          <a:xfrm>
            <a:off x="3274522" y="2880807"/>
            <a:ext cx="185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Orthonormal</a:t>
            </a:r>
          </a:p>
        </p:txBody>
      </p:sp>
    </p:spTree>
    <p:extLst>
      <p:ext uri="{BB962C8B-B14F-4D97-AF65-F5344CB8AC3E}">
        <p14:creationId xmlns:p14="http://schemas.microsoft.com/office/powerpoint/2010/main" val="200691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of Basis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blipFill>
                <a:blip r:embed="rId2"/>
                <a:stretch>
                  <a:fillRect t="-171739" b="-26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73481" y="3278427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Dual Correspondence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62274" y="2174646"/>
                <a:ext cx="4800600" cy="1144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274" y="2174646"/>
                <a:ext cx="4800600" cy="114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67500" y="2460781"/>
                <a:ext cx="4800600" cy="5722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0" y="2460781"/>
                <a:ext cx="4800600" cy="572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71833" y="3787874"/>
                <a:ext cx="343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33" y="3787874"/>
                <a:ext cx="343492" cy="276999"/>
              </a:xfrm>
              <a:prstGeom prst="rect">
                <a:avLst/>
              </a:prstGeom>
              <a:blipFill>
                <a:blip r:embed="rId5"/>
                <a:stretch>
                  <a:fillRect l="-114035" t="-173913" r="-103509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94585" y="3787874"/>
                <a:ext cx="343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585" y="3787874"/>
                <a:ext cx="343492" cy="276999"/>
              </a:xfrm>
              <a:prstGeom prst="rect">
                <a:avLst/>
              </a:prstGeom>
              <a:blipFill>
                <a:blip r:embed="rId6"/>
                <a:stretch>
                  <a:fillRect l="-57143" t="-173913" r="-166071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6994" y="4116442"/>
                <a:ext cx="5518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94" y="4116442"/>
                <a:ext cx="551882" cy="276999"/>
              </a:xfrm>
              <a:prstGeom prst="rect">
                <a:avLst/>
              </a:prstGeom>
              <a:blipFill>
                <a:blip r:embed="rId7"/>
                <a:stretch>
                  <a:fillRect l="-32967" t="-173913" r="-65934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09746" y="4116442"/>
                <a:ext cx="45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46" y="4116442"/>
                <a:ext cx="456600" cy="276999"/>
              </a:xfrm>
              <a:prstGeom prst="rect">
                <a:avLst/>
              </a:prstGeom>
              <a:blipFill>
                <a:blip r:embed="rId8"/>
                <a:stretch>
                  <a:fillRect l="-18667" t="-173913" r="-122667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95400" y="4487031"/>
                <a:ext cx="1390830" cy="2830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⟨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7031"/>
                <a:ext cx="1390830" cy="283091"/>
              </a:xfrm>
              <a:prstGeom prst="rect">
                <a:avLst/>
              </a:prstGeom>
              <a:blipFill>
                <a:blip r:embed="rId9"/>
                <a:stretch>
                  <a:fillRect l="-11404" t="-170213" r="-24123" b="-2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18152" y="4487031"/>
                <a:ext cx="1392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52" y="4487031"/>
                <a:ext cx="1392048" cy="276999"/>
              </a:xfrm>
              <a:prstGeom prst="rect">
                <a:avLst/>
              </a:prstGeom>
              <a:blipFill>
                <a:blip r:embed="rId10"/>
                <a:stretch>
                  <a:fillRect l="-437" t="-173913" r="-38428" b="-2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56615" y="5554936"/>
                <a:ext cx="1212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615" y="5554936"/>
                <a:ext cx="1212640" cy="276999"/>
              </a:xfrm>
              <a:prstGeom prst="rect">
                <a:avLst/>
              </a:prstGeom>
              <a:blipFill>
                <a:blip r:embed="rId11"/>
                <a:stretch>
                  <a:fillRect t="-28261" r="-251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-Right Arrow 10"/>
          <p:cNvSpPr/>
          <p:nvPr/>
        </p:nvSpPr>
        <p:spPr>
          <a:xfrm>
            <a:off x="2796540" y="4041695"/>
            <a:ext cx="1143000" cy="3769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44905" y="5105400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Equations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4ED1A66-BD9D-45C7-B0C1-6339343D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201015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No-Cloning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8F0A1D-3A35-437D-9345-1C2E031CDF90}"/>
                  </a:ext>
                </a:extLst>
              </p14:cNvPr>
              <p14:cNvContentPartPr/>
              <p14:nvPr/>
            </p14:nvContentPartPr>
            <p14:xfrm>
              <a:off x="3606249" y="406857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8F0A1D-3A35-437D-9345-1C2E031CD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7249" y="40595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B1AD14-C6FE-4419-886B-E3F00184FA5D}"/>
                  </a:ext>
                </a:extLst>
              </p14:cNvPr>
              <p14:cNvContentPartPr/>
              <p14:nvPr/>
            </p14:nvContentPartPr>
            <p14:xfrm>
              <a:off x="2445249" y="381153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B1AD14-C6FE-4419-886B-E3F00184FA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249" y="380253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14DE25A-682C-42AC-9CED-8F0DD8AD9A09}"/>
              </a:ext>
            </a:extLst>
          </p:cNvPr>
          <p:cNvSpPr/>
          <p:nvPr/>
        </p:nvSpPr>
        <p:spPr>
          <a:xfrm>
            <a:off x="990600" y="2464662"/>
            <a:ext cx="1059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Let the cloning operator be </a:t>
            </a:r>
            <a:r>
              <a:rPr lang="en-US" b="1" i="1" dirty="0">
                <a:latin typeface="MTMIB"/>
              </a:rPr>
              <a:t>L</a:t>
            </a:r>
            <a:r>
              <a:rPr lang="en-US" dirty="0">
                <a:latin typeface="Times-Roman"/>
              </a:rPr>
              <a:t>, which is an operator in the </a:t>
            </a:r>
            <a:r>
              <a:rPr lang="en-US" dirty="0">
                <a:latin typeface="TeX-bbm10"/>
              </a:rPr>
              <a:t>C</a:t>
            </a:r>
            <a:r>
              <a:rPr lang="en-US" sz="800" dirty="0">
                <a:latin typeface="Times-Roman"/>
              </a:rPr>
              <a:t>4 </a:t>
            </a:r>
            <a:r>
              <a:rPr lang="en-US" dirty="0">
                <a:latin typeface="Times-Roman"/>
              </a:rPr>
              <a:t>space. We have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D5366-ACEB-4AB4-B5BD-A09282F0F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906914"/>
            <a:ext cx="2333951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DCF23-D969-4AF4-959A-66A2D1430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871594"/>
            <a:ext cx="2648320" cy="409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D5C1E-75C6-4F47-B52B-C5CB33DCE6CC}"/>
              </a:ext>
            </a:extLst>
          </p:cNvPr>
          <p:cNvSpPr txBox="1"/>
          <p:nvPr/>
        </p:nvSpPr>
        <p:spPr>
          <a:xfrm>
            <a:off x="990600" y="2185397"/>
            <a:ext cx="342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Proof by contradiction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518A7-81D5-42E9-ADCE-BC5DEDF1C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94" y="3576775"/>
            <a:ext cx="5779569" cy="121788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4353DC-E068-43EF-9F1C-67BDEBFFC781}"/>
              </a:ext>
            </a:extLst>
          </p:cNvPr>
          <p:cNvCxnSpPr>
            <a:cxnSpLocks/>
          </p:cNvCxnSpPr>
          <p:nvPr/>
        </p:nvCxnSpPr>
        <p:spPr>
          <a:xfrm>
            <a:off x="6553200" y="3281226"/>
            <a:ext cx="0" cy="2061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11DA9-FE01-485C-97B5-1FA8D6CF5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1838" y="3433137"/>
            <a:ext cx="5315468" cy="10185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A4F032-D5A8-4697-9EEC-7A19ACC6B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0400" y="4398202"/>
            <a:ext cx="3913366" cy="9446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8BB864-BBB8-4E9B-9C1D-C3BE55EE7DD7}"/>
              </a:ext>
            </a:extLst>
          </p:cNvPr>
          <p:cNvSpPr txBox="1"/>
          <p:nvPr/>
        </p:nvSpPr>
        <p:spPr>
          <a:xfrm>
            <a:off x="4915036" y="5295274"/>
            <a:ext cx="274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LHS Not equal to RHS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E285B5-7E0F-4235-82E8-C51F2789890A}"/>
              </a:ext>
            </a:extLst>
          </p:cNvPr>
          <p:cNvSpPr/>
          <p:nvPr/>
        </p:nvSpPr>
        <p:spPr>
          <a:xfrm>
            <a:off x="1676400" y="5741066"/>
            <a:ext cx="11353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Therefore, </a:t>
            </a:r>
            <a:r>
              <a:rPr lang="en-US" i="1" dirty="0">
                <a:latin typeface="Times-Italic"/>
              </a:rPr>
              <a:t>it is possible to clone the basis states but NOT other superposition states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7074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How to normalize a vector (typo in the last lecture slide)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Observables are represented by Operators. Each operator has its set of eigenvector and eigenvalues</a:t>
                </a:r>
              </a:p>
              <a:p>
                <a:r>
                  <a:rPr lang="en-US" b="1" dirty="0"/>
                  <a:t>Pauli-Spin Matrices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They are anti-commute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Always ask yourselves, is this a complex number, vector or matrix.</a:t>
                </a:r>
              </a:p>
              <a:p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707466"/>
              </a:xfrm>
              <a:blipFill>
                <a:blip r:embed="rId2"/>
                <a:stretch>
                  <a:fillRect l="-606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9200" y="2209800"/>
                <a:ext cx="1615763" cy="849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̃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09800"/>
                <a:ext cx="1615763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43000" y="4343400"/>
                <a:ext cx="148489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343400"/>
                <a:ext cx="1484894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65161" y="4343400"/>
                <a:ext cx="161845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161" y="4343400"/>
                <a:ext cx="1618455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72252" y="4343400"/>
                <a:ext cx="1647631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52" y="4343400"/>
                <a:ext cx="1647631" cy="5542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7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 Matrix in Arbitrary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2537587"/>
                <a:ext cx="4800600" cy="276999"/>
              </a:xfrm>
              <a:prstGeom prst="rect">
                <a:avLst/>
              </a:prstGeom>
              <a:blipFill>
                <a:blip r:embed="rId2"/>
                <a:stretch>
                  <a:fillRect t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173481" y="3278427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Adjoint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3686185" y="2473807"/>
            <a:ext cx="583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you able to write down what it mean in matrix form?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47800" y="3832307"/>
                <a:ext cx="1533136" cy="561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32307"/>
                <a:ext cx="1533136" cy="561116"/>
              </a:xfrm>
              <a:prstGeom prst="rect">
                <a:avLst/>
              </a:prstGeom>
              <a:blipFill>
                <a:blip r:embed="rId3"/>
                <a:stretch>
                  <a:fillRect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58129" y="4815138"/>
                <a:ext cx="942501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129" y="4815138"/>
                <a:ext cx="942501" cy="376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192531" y="4393423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Self-</a:t>
            </a:r>
            <a:r>
              <a:rPr lang="en-US" b="1" dirty="0" err="1"/>
              <a:t>Adjoint</a:t>
            </a:r>
            <a:r>
              <a:rPr lang="en-US" b="1" dirty="0"/>
              <a:t> (Hermitian) Matrices, real eigenvalues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49E253-C6FE-4145-AC55-0C03F62BB9E8}"/>
                  </a:ext>
                </a:extLst>
              </p14:cNvPr>
              <p14:cNvContentPartPr/>
              <p14:nvPr/>
            </p14:nvContentPartPr>
            <p14:xfrm>
              <a:off x="6739689" y="347277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49E253-C6FE-4145-AC55-0C03F62BB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3569" y="346665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3C3054-9114-474C-8A8C-C9B5366E5E43}"/>
                  </a:ext>
                </a:extLst>
              </p14:cNvPr>
              <p14:cNvContentPartPr/>
              <p14:nvPr/>
            </p14:nvContentPartPr>
            <p14:xfrm>
              <a:off x="6739689" y="345225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3C3054-9114-474C-8A8C-C9B5366E5E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33569" y="34461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A3A101-76C8-4C79-85F9-9B8CB5A22087}"/>
                  </a:ext>
                </a:extLst>
              </p14:cNvPr>
              <p14:cNvContentPartPr/>
              <p14:nvPr/>
            </p14:nvContentPartPr>
            <p14:xfrm>
              <a:off x="9791409" y="4592378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A3A101-76C8-4C79-85F9-9B8CB5A220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85289" y="458625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3964A16-4978-4D82-9CCE-9864E6C65BEB}"/>
                  </a:ext>
                </a:extLst>
              </p14:cNvPr>
              <p14:cNvContentPartPr/>
              <p14:nvPr/>
            </p14:nvContentPartPr>
            <p14:xfrm>
              <a:off x="5095929" y="167457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3964A16-4978-4D82-9CCE-9864E6C65B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89809" y="166845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C02ADA-9BC2-458A-B2E8-73637BE5F95C}"/>
                  </a:ext>
                </a:extLst>
              </p14:cNvPr>
              <p14:cNvContentPartPr/>
              <p14:nvPr/>
            </p14:nvContentPartPr>
            <p14:xfrm>
              <a:off x="6092409" y="2681498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C02ADA-9BC2-458A-B2E8-73637BE5F9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6289" y="267537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827F5C4A-DB74-49A2-8B7E-1152A7E5D7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8339" y="2752162"/>
            <a:ext cx="3753321" cy="32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Operator, Bra-</a:t>
            </a:r>
            <a:r>
              <a:rPr lang="en-US" dirty="0" err="1"/>
              <a:t>Ket</a:t>
            </a:r>
            <a:r>
              <a:rPr lang="en-US" dirty="0"/>
              <a:t> Equations and Relationships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Diagonalization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6735" y="2213301"/>
                <a:ext cx="18083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35" y="2213301"/>
                <a:ext cx="1808352" cy="553998"/>
              </a:xfrm>
              <a:prstGeom prst="rect">
                <a:avLst/>
              </a:prstGeom>
              <a:blipFill>
                <a:blip r:embed="rId2"/>
                <a:stretch>
                  <a:fillRect t="-87912" r="-22222" b="-8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-Right Arrow 12"/>
          <p:cNvSpPr/>
          <p:nvPr/>
        </p:nvSpPr>
        <p:spPr>
          <a:xfrm>
            <a:off x="2535193" y="4002409"/>
            <a:ext cx="990310" cy="1173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11954" y="2564830"/>
                <a:ext cx="31662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  </a:t>
                </a:r>
                <a:r>
                  <a:rPr lang="en-US" i="1" dirty="0" err="1"/>
                  <a:t>iff</a:t>
                </a:r>
                <a:r>
                  <a:rPr lang="en-US" i="1" dirty="0"/>
                  <a:t>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54" y="2564830"/>
                <a:ext cx="3166265" cy="276999"/>
              </a:xfrm>
              <a:prstGeom prst="rect">
                <a:avLst/>
              </a:prstGeom>
              <a:blipFill>
                <a:blip r:embed="rId3"/>
                <a:stretch>
                  <a:fillRect l="-2505" t="-1800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1953" y="2935453"/>
                <a:ext cx="31662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/>
                  <a:t>Null operator: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53" y="2935453"/>
                <a:ext cx="3166265" cy="276999"/>
              </a:xfrm>
              <a:prstGeom prst="rect">
                <a:avLst/>
              </a:prstGeom>
              <a:blipFill>
                <a:blip r:embed="rId4"/>
                <a:stretch>
                  <a:fillRect l="-4432" t="-1800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86735" y="3340037"/>
                <a:ext cx="398732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35" y="3340037"/>
                <a:ext cx="3987322" cy="553998"/>
              </a:xfrm>
              <a:prstGeom prst="rect">
                <a:avLst/>
              </a:prstGeom>
              <a:blipFill>
                <a:blip r:embed="rId5"/>
                <a:stretch>
                  <a:fillRect t="-89011" r="-9480" b="-8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50571" y="3922982"/>
                <a:ext cx="18083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71" y="3922982"/>
                <a:ext cx="1808352" cy="553998"/>
              </a:xfrm>
              <a:prstGeom prst="rect">
                <a:avLst/>
              </a:prstGeom>
              <a:blipFill>
                <a:blip r:embed="rId6"/>
                <a:stretch>
                  <a:fillRect t="-90000" b="-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2248" y="3922982"/>
                <a:ext cx="1808352" cy="85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48" y="3922982"/>
                <a:ext cx="1808352" cy="854658"/>
              </a:xfrm>
              <a:prstGeom prst="rect">
                <a:avLst/>
              </a:prstGeom>
              <a:blipFill>
                <a:blip r:embed="rId7"/>
                <a:stretch>
                  <a:fillRect t="-56429" b="-1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45761" y="4536033"/>
                <a:ext cx="3092974" cy="617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61" y="4536033"/>
                <a:ext cx="3092974" cy="6170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717505" y="5378581"/>
                <a:ext cx="1968680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𝑎𝐼</m:t>
                          </m:r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05" y="5378581"/>
                <a:ext cx="1968680" cy="1477328"/>
              </a:xfrm>
              <a:prstGeom prst="rect">
                <a:avLst/>
              </a:prstGeom>
              <a:blipFill>
                <a:blip r:embed="rId9"/>
                <a:stretch>
                  <a:fillRect t="-30041" r="-9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79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Matrix representation in different basis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481" y="3278427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Unitary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4489" y="3792998"/>
                <a:ext cx="3048000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9" y="3792998"/>
                <a:ext cx="3048000" cy="577659"/>
              </a:xfrm>
              <a:prstGeom prst="rect">
                <a:avLst/>
              </a:prstGeom>
              <a:blipFill>
                <a:blip r:embed="rId2"/>
                <a:stretch>
                  <a:fillRect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12827" y="5274970"/>
                <a:ext cx="3558025" cy="1010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27" y="5274970"/>
                <a:ext cx="3558025" cy="101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173481" y="4897815"/>
            <a:ext cx="462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Construction of Unitary Transformation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6042" y="2363513"/>
                <a:ext cx="1484894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2" y="2363513"/>
                <a:ext cx="1484894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24600" y="2363513"/>
                <a:ext cx="1658018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363513"/>
                <a:ext cx="1658018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24200" y="2455974"/>
                <a:ext cx="2632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eigen-vector basis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55974"/>
                <a:ext cx="2632710" cy="369332"/>
              </a:xfrm>
              <a:prstGeom prst="rect">
                <a:avLst/>
              </a:prstGeom>
              <a:blipFill>
                <a:blip r:embed="rId6"/>
                <a:stretch>
                  <a:fillRect l="-208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0" y="2363513"/>
                <a:ext cx="26327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eigen</a:t>
                </a:r>
                <a:r>
                  <a:rPr lang="en-US" dirty="0"/>
                  <a:t>-vector basis</a:t>
                </a:r>
              </a:p>
              <a:p>
                <a:r>
                  <a:rPr lang="en-US" dirty="0"/>
                  <a:t>Diagonal!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363513"/>
                <a:ext cx="2632710" cy="646331"/>
              </a:xfrm>
              <a:prstGeom prst="rect">
                <a:avLst/>
              </a:prstGeom>
              <a:blipFill>
                <a:blip r:embed="rId7"/>
                <a:stretch>
                  <a:fillRect l="-185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44270" y="3759995"/>
                <a:ext cx="1467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70" y="3759995"/>
                <a:ext cx="1467581" cy="276999"/>
              </a:xfrm>
              <a:prstGeom prst="rect">
                <a:avLst/>
              </a:prstGeom>
              <a:blipFill>
                <a:blip r:embed="rId8"/>
                <a:stretch>
                  <a:fillRect l="-207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53609" y="3745057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conserved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5988" y="4370080"/>
                <a:ext cx="3855864" cy="32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    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988" y="4370080"/>
                <a:ext cx="3855864" cy="323037"/>
              </a:xfrm>
              <a:prstGeom prst="rect">
                <a:avLst/>
              </a:prstGeom>
              <a:blipFill>
                <a:blip r:embed="rId9"/>
                <a:stretch>
                  <a:fillRect b="-2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01668" y="5570628"/>
                <a:ext cx="65242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68" y="5570628"/>
                <a:ext cx="652423" cy="391582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13427" y="5612163"/>
                <a:ext cx="723531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427" y="5612163"/>
                <a:ext cx="723531" cy="376450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522970" y="5595603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Old basis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90931" y="5615722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New basis</a:t>
            </a:r>
          </a:p>
        </p:txBody>
      </p:sp>
    </p:spTree>
    <p:extLst>
      <p:ext uri="{BB962C8B-B14F-4D97-AF65-F5344CB8AC3E}">
        <p14:creationId xmlns:p14="http://schemas.microsoft.com/office/powerpoint/2010/main" val="121664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Projection Operator/ Projector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481" y="3282288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Degeneracy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3481" y="4897815"/>
            <a:ext cx="6466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Construction of operator from given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  <a:blipFill>
                <a:blip r:embed="rId2"/>
                <a:stretch>
                  <a:fillRect t="-121667" r="-1392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379141" y="2282967"/>
                <a:ext cx="2632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 any vector to basis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(complete basis)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41" y="2282967"/>
                <a:ext cx="2632710" cy="923330"/>
              </a:xfrm>
              <a:prstGeom prst="rect">
                <a:avLst/>
              </a:prstGeom>
              <a:blipFill>
                <a:blip r:embed="rId3"/>
                <a:stretch>
                  <a:fillRect l="-1852" t="-18543" r="-3472" b="-44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70693" y="3643085"/>
                <a:ext cx="26327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they are degenerated (Same </a:t>
                </a:r>
                <a:r>
                  <a:rPr lang="en-US" dirty="0" err="1"/>
                  <a:t>eigen</a:t>
                </a:r>
                <a:r>
                  <a:rPr lang="en-US" dirty="0"/>
                  <a:t> value, </a:t>
                </a:r>
                <a:r>
                  <a:rPr lang="en-US" i="1" dirty="0"/>
                  <a:t>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693" y="3643085"/>
                <a:ext cx="2632710" cy="923330"/>
              </a:xfrm>
              <a:prstGeom prst="rect">
                <a:avLst/>
              </a:prstGeom>
              <a:blipFill>
                <a:blip r:embed="rId4"/>
                <a:stretch>
                  <a:fillRect l="-1852" t="-48344" b="-14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47704" y="2302717"/>
                <a:ext cx="2632710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04" y="2302717"/>
                <a:ext cx="2632710" cy="661335"/>
              </a:xfrm>
              <a:prstGeom prst="rect">
                <a:avLst/>
              </a:prstGeom>
              <a:blipFill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86463" y="3699605"/>
                <a:ext cx="14371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463" y="3699605"/>
                <a:ext cx="1437125" cy="923330"/>
              </a:xfrm>
              <a:prstGeom prst="rect">
                <a:avLst/>
              </a:prstGeom>
              <a:blipFill>
                <a:blip r:embed="rId6"/>
                <a:stretch>
                  <a:fillRect t="-48344" r="-30932" b="-44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4260" y="3579789"/>
                <a:ext cx="4336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Any linear combination of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also an eigenvector of X with eigenvalue </a:t>
                </a:r>
                <a:r>
                  <a:rPr lang="en-US" i="1" dirty="0"/>
                  <a:t>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60" y="3579789"/>
                <a:ext cx="4336140" cy="646331"/>
              </a:xfrm>
              <a:prstGeom prst="rect">
                <a:avLst/>
              </a:prstGeom>
              <a:blipFill>
                <a:blip r:embed="rId7"/>
                <a:stretch>
                  <a:fillRect l="-1266" t="-68868" r="-281" b="-6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6041" y="5542027"/>
                <a:ext cx="18910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1" y="5542027"/>
                <a:ext cx="1891030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30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877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Hilbert Space (Physics convention)</a:t>
            </a:r>
          </a:p>
          <a:p>
            <a:r>
              <a:rPr lang="en-US" dirty="0"/>
              <a:t>A complete linear space with inner product obey: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3955" y="2433517"/>
                <a:ext cx="2895600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3517"/>
                <a:ext cx="2895600" cy="1384995"/>
              </a:xfrm>
              <a:prstGeom prst="rect">
                <a:avLst/>
              </a:prstGeom>
              <a:blipFill>
                <a:blip r:embed="rId2"/>
                <a:stretch>
                  <a:fillRect l="-1053" t="-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97280" y="3581400"/>
            <a:ext cx="877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Tensor Product of Hilbert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63954" y="3969782"/>
                <a:ext cx="6151245" cy="2683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4" y="3969782"/>
                <a:ext cx="6151245" cy="2683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 flipH="1">
            <a:off x="5367013" y="4419600"/>
            <a:ext cx="25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finite sum</a:t>
            </a:r>
          </a:p>
        </p:txBody>
      </p:sp>
    </p:spTree>
    <p:extLst>
      <p:ext uri="{BB962C8B-B14F-4D97-AF65-F5344CB8AC3E}">
        <p14:creationId xmlns:p14="http://schemas.microsoft.com/office/powerpoint/2010/main" val="381620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Tensor Product of Vectors and Matrix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481" y="4480968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Partial Measurement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73481" y="4897815"/>
            <a:ext cx="3872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Matrix Representation in a Given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11859" y="2076085"/>
                <a:ext cx="4750424" cy="239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59" y="2076085"/>
                <a:ext cx="4750424" cy="2392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6041" y="5542027"/>
                <a:ext cx="1727524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1" y="5542027"/>
                <a:ext cx="1727524" cy="411395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05600" y="1862878"/>
                <a:ext cx="4943405" cy="36791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/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𝑛𝑛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862878"/>
                <a:ext cx="4943405" cy="3679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Quantum Register: Collection of qubits, tensor product of C</a:t>
            </a:r>
            <a:r>
              <a:rPr lang="en-US" b="1" baseline="30000" dirty="0"/>
              <a:t>2</a:t>
            </a:r>
            <a:r>
              <a:rPr lang="en-US" b="1" dirty="0"/>
              <a:t> space.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2286000"/>
                <a:ext cx="7570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86000"/>
                <a:ext cx="7570406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07219" y="2720714"/>
            <a:ext cx="855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what condition who it be orthogonal?</a:t>
            </a:r>
          </a:p>
          <a:p>
            <a:endParaRPr lang="en-US" b="1" dirty="0"/>
          </a:p>
          <a:p>
            <a:r>
              <a:rPr lang="en-US" b="1" dirty="0"/>
              <a:t>A general vector can be a linear combination of the quantum registers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381000" y="3712037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712037"/>
                <a:ext cx="4800600" cy="276999"/>
              </a:xfrm>
              <a:prstGeom prst="rect">
                <a:avLst/>
              </a:prstGeom>
              <a:blipFill>
                <a:blip r:embed="rId3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4800" y="4089734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089734"/>
                <a:ext cx="4800600" cy="276999"/>
              </a:xfrm>
              <a:prstGeom prst="rect">
                <a:avLst/>
              </a:prstGeom>
              <a:blipFill>
                <a:blip r:embed="rId4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849633" y="3664628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1-qubit case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9633" y="4032591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2-qubit case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7402" y="4543034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Entanglement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49633" y="4467431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381394" y="4401923"/>
                <a:ext cx="4774286" cy="1931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94" y="4401923"/>
                <a:ext cx="4774286" cy="1931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8296" y="5131948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5131948"/>
                <a:ext cx="4800600" cy="276999"/>
              </a:xfrm>
              <a:prstGeom prst="rect">
                <a:avLst/>
              </a:prstGeom>
              <a:blipFill>
                <a:blip r:embed="rId6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7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25855" y="1762273"/>
                <a:ext cx="8551545" cy="1103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Unitary gate are reversible</a:t>
                </a:r>
              </a:p>
              <a:p>
                <a:r>
                  <a:rPr lang="en-US" b="1" dirty="0"/>
                  <a:t>Evolution matrix from </a:t>
                </a:r>
                <a:r>
                  <a:rPr lang="en-US" b="1" dirty="0" err="1"/>
                  <a:t>Schroedinger</a:t>
                </a:r>
                <a:r>
                  <a:rPr lang="en-US" b="1" dirty="0"/>
                  <a:t> Equation is unitary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𝒊𝑯𝒕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ħ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55" y="1762273"/>
                <a:ext cx="8551545" cy="1103315"/>
              </a:xfrm>
              <a:prstGeom prst="rect">
                <a:avLst/>
              </a:prstGeom>
              <a:blipFill>
                <a:blip r:embed="rId3"/>
                <a:stretch>
                  <a:fillRect l="-641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97280" y="2788303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Various type of quantum gates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0654" y="3157635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NOT/ X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25855" y="3636651"/>
                <a:ext cx="122264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55" y="3636651"/>
                <a:ext cx="1222642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7341" y="4285863"/>
                <a:ext cx="2052998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41" y="4285863"/>
                <a:ext cx="2052998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704350" y="3167751"/>
            <a:ext cx="268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XOR/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87785" y="3819014"/>
                <a:ext cx="2396425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𝑋𝑂𝑅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85" y="3819014"/>
                <a:ext cx="2396425" cy="1034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0600" y="5410200"/>
                <a:ext cx="1683281" cy="679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10200"/>
                <a:ext cx="1683281" cy="679353"/>
              </a:xfrm>
              <a:prstGeom prst="rect">
                <a:avLst/>
              </a:prstGeom>
              <a:blipFill>
                <a:blip r:embed="rId7"/>
                <a:stretch>
                  <a:fillRect t="-64865" r="-34058" b="-13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4228" y="5174438"/>
                <a:ext cx="23283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𝑋𝑂𝑅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28" y="5174438"/>
                <a:ext cx="2328394" cy="646331"/>
              </a:xfrm>
              <a:prstGeom prst="rect">
                <a:avLst/>
              </a:prstGeom>
              <a:blipFill>
                <a:blip r:embed="rId8"/>
                <a:stretch>
                  <a:fillRect t="-67925" r="-19110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550681" y="3154322"/>
            <a:ext cx="19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SWAP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51958" y="3768542"/>
                <a:ext cx="202459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958" y="3768542"/>
                <a:ext cx="2024593" cy="10346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723217" y="5103653"/>
                <a:ext cx="1665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03653"/>
                <a:ext cx="1665649" cy="369332"/>
              </a:xfrm>
              <a:prstGeom prst="rect">
                <a:avLst/>
              </a:prstGeom>
              <a:blipFill>
                <a:blip r:embed="rId10"/>
                <a:stretch>
                  <a:fillRect t="-118033" r="-28205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3881" y="5609675"/>
            <a:ext cx="1493084" cy="7166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1627" y="5513868"/>
            <a:ext cx="1033463" cy="7150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4015" y="5540372"/>
            <a:ext cx="1249947" cy="74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5855" y="1762273"/>
            <a:ext cx="9923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discussion on EPR Paradox: Either QM is incomplete or information can be transmitted faster than light</a:t>
            </a:r>
          </a:p>
          <a:p>
            <a:r>
              <a:rPr lang="en-US" b="1" dirty="0"/>
              <a:t>Transform matrix between bases: </a:t>
            </a:r>
          </a:p>
          <a:p>
            <a:r>
              <a:rPr lang="en-US" b="1" dirty="0"/>
              <a:t>More about Trace: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7581" y="3403264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quantum gates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929" y="3176038"/>
            <a:ext cx="279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1-bit Phase Shift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17129" y="3655054"/>
                <a:ext cx="1421287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29" y="3655054"/>
                <a:ext cx="1421287" cy="469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81928" y="4374776"/>
                <a:ext cx="1447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28" y="4374776"/>
                <a:ext cx="1447832" cy="276999"/>
              </a:xfrm>
              <a:prstGeom prst="rect">
                <a:avLst/>
              </a:prstGeom>
              <a:blipFill>
                <a:blip r:embed="rId4"/>
                <a:stretch>
                  <a:fillRect l="-3361" t="-4444" r="-336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368748" y="3075541"/>
            <a:ext cx="2680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2-bit Phase Shift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52183" y="3726804"/>
                <a:ext cx="2810706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83" y="3726804"/>
                <a:ext cx="2810706" cy="1034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88626" y="5082228"/>
                <a:ext cx="2481000" cy="679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26" y="5082228"/>
                <a:ext cx="2481000" cy="679353"/>
              </a:xfrm>
              <a:prstGeom prst="rect">
                <a:avLst/>
              </a:prstGeom>
              <a:blipFill>
                <a:blip r:embed="rId6"/>
                <a:stretch>
                  <a:fillRect t="-92793" r="-19902" b="-98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6800" y="2391247"/>
                <a:ext cx="1702902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391247"/>
                <a:ext cx="1702902" cy="284117"/>
              </a:xfrm>
              <a:prstGeom prst="rect">
                <a:avLst/>
              </a:prstGeom>
              <a:blipFill>
                <a:blip r:embed="rId7"/>
                <a:stretch>
                  <a:fillRect l="-2509" t="-4255" r="-2151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5514" y="2621537"/>
                <a:ext cx="1847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514" y="2621537"/>
                <a:ext cx="1847622" cy="276999"/>
              </a:xfrm>
              <a:prstGeom prst="rect">
                <a:avLst/>
              </a:prstGeom>
              <a:blipFill>
                <a:blip r:embed="rId8"/>
                <a:stretch>
                  <a:fillRect l="-2640" t="-2222" r="-429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163137" y="4913178"/>
            <a:ext cx="222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Btw, Z gate in |0&gt;|1&gt; basis is just the NOT (X) gate in |+&gt;|-&gt; basis</a:t>
            </a:r>
          </a:p>
        </p:txBody>
      </p:sp>
    </p:spTree>
    <p:extLst>
      <p:ext uri="{BB962C8B-B14F-4D97-AF65-F5344CB8AC3E}">
        <p14:creationId xmlns:p14="http://schemas.microsoft.com/office/powerpoint/2010/main" val="377601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CF40-82EE-4497-9FE8-D62BE467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No-Cloning Theorem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EC3D8-61B6-441E-8C38-EEF2875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5CD66-C05A-464B-9AA9-348AB608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D65448-8201-481C-8B98-16C7A74E8B50}"/>
                  </a:ext>
                </a:extLst>
              </p:cNvPr>
              <p:cNvSpPr/>
              <p:nvPr/>
            </p:nvSpPr>
            <p:spPr>
              <a:xfrm>
                <a:off x="1181732" y="2928467"/>
                <a:ext cx="33125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D65448-8201-481C-8B98-16C7A74E8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732" y="2928467"/>
                <a:ext cx="331250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E6EF8BE-78AE-4F0A-B3D5-337A747117CA}"/>
              </a:ext>
            </a:extLst>
          </p:cNvPr>
          <p:cNvGrpSpPr/>
          <p:nvPr/>
        </p:nvGrpSpPr>
        <p:grpSpPr>
          <a:xfrm>
            <a:off x="5562600" y="2209800"/>
            <a:ext cx="4056880" cy="761861"/>
            <a:chOff x="5691298" y="4447879"/>
            <a:chExt cx="4056880" cy="761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3145DD1-BE9A-4D9E-A089-D95B2FADF75C}"/>
                    </a:ext>
                  </a:extLst>
                </p:cNvPr>
                <p:cNvSpPr/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36">
              <a:extLst>
                <a:ext uri="{FF2B5EF4-FFF2-40B4-BE49-F238E27FC236}">
                  <a16:creationId xmlns:a16="http://schemas.microsoft.com/office/drawing/2014/main" id="{EBE93276-2DB3-4C7A-A315-7567AB66BC6D}"/>
                </a:ext>
              </a:extLst>
            </p:cNvPr>
            <p:cNvSpPr/>
            <p:nvPr/>
          </p:nvSpPr>
          <p:spPr>
            <a:xfrm rot="21162523">
              <a:off x="5691298" y="507586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E7A75E5-B47D-418A-84CC-C32CCCF895FC}"/>
                    </a:ext>
                  </a:extLst>
                </p:cNvPr>
                <p:cNvSpPr/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6BC619-39BC-4B01-8361-413B4FA69DD8}"/>
              </a:ext>
            </a:extLst>
          </p:cNvPr>
          <p:cNvGrpSpPr/>
          <p:nvPr/>
        </p:nvGrpSpPr>
        <p:grpSpPr>
          <a:xfrm>
            <a:off x="5618385" y="3235900"/>
            <a:ext cx="4001095" cy="807341"/>
            <a:chOff x="5747083" y="5473979"/>
            <a:chExt cx="4001095" cy="80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D098492-DD1F-4120-ADCC-8EC42B7E6067}"/>
                    </a:ext>
                  </a:extLst>
                </p:cNvPr>
                <p:cNvSpPr/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35">
              <a:extLst>
                <a:ext uri="{FF2B5EF4-FFF2-40B4-BE49-F238E27FC236}">
                  <a16:creationId xmlns:a16="http://schemas.microsoft.com/office/drawing/2014/main" id="{EE8D2D32-EC7B-4902-9A3E-26B628E368E3}"/>
                </a:ext>
              </a:extLst>
            </p:cNvPr>
            <p:cNvSpPr/>
            <p:nvPr/>
          </p:nvSpPr>
          <p:spPr>
            <a:xfrm rot="167624">
              <a:off x="5747083" y="569116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F6557EB-FAF1-4126-B204-2C543E0FD096}"/>
                    </a:ext>
                  </a:extLst>
                </p:cNvPr>
                <p:cNvSpPr/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ACC9EF-7D98-4DAE-AD3C-EF6825CD84B7}"/>
              </a:ext>
            </a:extLst>
          </p:cNvPr>
          <p:cNvGrpSpPr/>
          <p:nvPr/>
        </p:nvGrpSpPr>
        <p:grpSpPr>
          <a:xfrm>
            <a:off x="4697205" y="2787355"/>
            <a:ext cx="841248" cy="965251"/>
            <a:chOff x="7860792" y="2458283"/>
            <a:chExt cx="841248" cy="96525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FCA475B-C4A0-4DF6-927A-D815AE381C58}"/>
                </a:ext>
              </a:extLst>
            </p:cNvPr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ECFB3B-637D-4C22-9551-A51A170E200D}"/>
                  </a:ext>
                </a:extLst>
              </p:cNvPr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174316-216A-4EB1-8C5D-3775ED2A2E63}"/>
                  </a:ext>
                </a:extLst>
              </p:cNvPr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29C367A-A6F2-4844-9F07-53E470986366}"/>
                  </a:ext>
                </a:extLst>
              </p:cNvPr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A1612C6-284A-4A49-AB16-4507AA3F6E37}"/>
                  </a:ext>
                </a:extLst>
              </p:cNvPr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0F61DE6-A9FB-485A-B885-482CF323D992}"/>
                  </a:ext>
                </a:extLst>
              </p:cNvPr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1A126C-E025-4A44-B5A8-BFED2447A30D}"/>
                </a:ext>
              </a:extLst>
            </p:cNvPr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08242E-E680-4D75-A577-D65237B82D1F}"/>
              </a:ext>
            </a:extLst>
          </p:cNvPr>
          <p:cNvSpPr txBox="1"/>
          <p:nvPr/>
        </p:nvSpPr>
        <p:spPr>
          <a:xfrm>
            <a:off x="1295400" y="1879816"/>
            <a:ext cx="530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We cannot copy by 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662205-BD08-477F-A9AA-7AB5C4527035}"/>
                  </a:ext>
                </a:extLst>
              </p:cNvPr>
              <p:cNvSpPr txBox="1"/>
              <p:nvPr/>
            </p:nvSpPr>
            <p:spPr>
              <a:xfrm>
                <a:off x="1295400" y="4673969"/>
                <a:ext cx="84565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But if the state is either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it might be ok.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Is there a way to copy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to another qubit through a unitary operation/quantum circuit/ quantum gate?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0662205-BD08-477F-A9AA-7AB5C452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673969"/>
                <a:ext cx="8456529" cy="1200329"/>
              </a:xfrm>
              <a:prstGeom prst="rect">
                <a:avLst/>
              </a:prstGeom>
              <a:blipFill>
                <a:blip r:embed="rId13"/>
                <a:stretch>
                  <a:fillRect l="-649" t="-37056" r="-1081" b="-3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0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4088" y="1918022"/>
            <a:ext cx="3955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Toffoli</a:t>
            </a:r>
            <a:r>
              <a:rPr lang="en-US" b="1" dirty="0"/>
              <a:t> (CCNOT) Gate</a:t>
            </a:r>
          </a:p>
          <a:p>
            <a:r>
              <a:rPr lang="en-US" b="1" dirty="0"/>
              <a:t>A universal gate for classical gate</a:t>
            </a:r>
          </a:p>
          <a:p>
            <a:r>
              <a:rPr lang="en-US" b="1" dirty="0"/>
              <a:t>In strict sense, there is NO universal quantum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4400" y="3210092"/>
                <a:ext cx="35186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𝐶𝐶𝑁𝑂𝑇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10092"/>
                <a:ext cx="3518656" cy="646331"/>
              </a:xfrm>
              <a:prstGeom prst="rect">
                <a:avLst/>
              </a:prstGeom>
              <a:blipFill>
                <a:blip r:embed="rId3"/>
                <a:stretch>
                  <a:fillRect t="-67925" r="-12998" b="-6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" y="3795924"/>
                <a:ext cx="4088555" cy="1967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𝐶𝐶𝑁𝑂𝑇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95924"/>
                <a:ext cx="4088555" cy="1967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975" y="3485324"/>
            <a:ext cx="1647825" cy="13811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0400" y="1918021"/>
            <a:ext cx="39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Hadamard</a:t>
            </a:r>
            <a:r>
              <a:rPr lang="en-US" b="1" dirty="0"/>
              <a:t> (H) Gate</a:t>
            </a:r>
          </a:p>
          <a:p>
            <a:r>
              <a:rPr lang="en-US" b="1" dirty="0"/>
              <a:t>No classical counterpart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003774" y="2516793"/>
                <a:ext cx="2383986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74" y="2516793"/>
                <a:ext cx="2383986" cy="941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970313" y="3132967"/>
                <a:ext cx="2363147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13" y="3132967"/>
                <a:ext cx="2363147" cy="941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95406" y="3939795"/>
                <a:ext cx="173438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06" y="3939795"/>
                <a:ext cx="1734386" cy="5722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95406" y="4661800"/>
                <a:ext cx="933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06" y="4661800"/>
                <a:ext cx="933525" cy="276999"/>
              </a:xfrm>
              <a:prstGeom prst="rect">
                <a:avLst/>
              </a:prstGeom>
              <a:blipFill>
                <a:blip r:embed="rId9"/>
                <a:stretch>
                  <a:fillRect l="-5882" t="-4444"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095406" y="5081279"/>
                <a:ext cx="1912895" cy="80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406" y="5081279"/>
                <a:ext cx="1912895" cy="8050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99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for Quantum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7883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31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97280" y="1981200"/>
            <a:ext cx="395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Hadamard</a:t>
            </a:r>
            <a:r>
              <a:rPr lang="en-US" b="1" dirty="0"/>
              <a:t> (H) Gate</a:t>
            </a:r>
          </a:p>
          <a:p>
            <a:r>
              <a:rPr lang="en-US" b="1" dirty="0"/>
              <a:t>No classical counterpart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90654" y="2579972"/>
                <a:ext cx="2383986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54" y="2579972"/>
                <a:ext cx="2383986" cy="941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57193" y="3196146"/>
                <a:ext cx="2363147" cy="941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3" y="3196146"/>
                <a:ext cx="2363147" cy="941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82286" y="4002974"/>
                <a:ext cx="1734386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4002974"/>
                <a:ext cx="1734386" cy="572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82286" y="4724979"/>
                <a:ext cx="933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4724979"/>
                <a:ext cx="933525" cy="276999"/>
              </a:xfrm>
              <a:prstGeom prst="rect">
                <a:avLst/>
              </a:prstGeom>
              <a:blipFill>
                <a:blip r:embed="rId7"/>
                <a:stretch>
                  <a:fillRect l="-5882" t="-4348"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9752" y="5151710"/>
                <a:ext cx="1912895" cy="80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52" y="5151710"/>
                <a:ext cx="1912895" cy="8050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20248" y="5151710"/>
                <a:ext cx="2690545" cy="805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248" y="5151710"/>
                <a:ext cx="2690545" cy="8050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1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DBDB-A9AD-4990-8866-A48D7C95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No-Cloning Theorem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DBF9C-9454-45B2-9DEB-4DC5C897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3935" y="540822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32CEF-F415-40F8-932B-E7CB6FC2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FDA22-6CE1-400D-9C7D-39B0821C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075" y="1011981"/>
            <a:ext cx="3405125" cy="598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F777A1-4FF0-4E52-A3DF-EDC3AD80C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11981"/>
            <a:ext cx="3658370" cy="597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724F72-8EAF-48BA-A240-579144C7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10" y="3684379"/>
            <a:ext cx="7315200" cy="97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571173-8D30-4D07-8A08-1E9A00704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1" y="4604519"/>
            <a:ext cx="6019800" cy="142877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F5E7E1-0E04-453A-96DE-DFC10E6DCC41}"/>
              </a:ext>
            </a:extLst>
          </p:cNvPr>
          <p:cNvGrpSpPr/>
          <p:nvPr/>
        </p:nvGrpSpPr>
        <p:grpSpPr>
          <a:xfrm>
            <a:off x="508000" y="1689743"/>
            <a:ext cx="9753600" cy="2242039"/>
            <a:chOff x="533400" y="1339361"/>
            <a:chExt cx="9753600" cy="224203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56D9FC-7AFF-47B9-B2ED-E68B98144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1339361"/>
              <a:ext cx="9519458" cy="206195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89CB19-71D6-48F0-97D3-142EF91DCD5C}"/>
                </a:ext>
              </a:extLst>
            </p:cNvPr>
            <p:cNvSpPr/>
            <p:nvPr/>
          </p:nvSpPr>
          <p:spPr>
            <a:xfrm>
              <a:off x="9067800" y="2895600"/>
              <a:ext cx="12192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B7C18C-EB58-4C94-A588-D8BDE2576417}"/>
              </a:ext>
            </a:extLst>
          </p:cNvPr>
          <p:cNvSpPr txBox="1"/>
          <p:nvPr/>
        </p:nvSpPr>
        <p:spPr>
          <a:xfrm>
            <a:off x="396240" y="575315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1EC07-5C94-488F-8240-BA6C5867072A}"/>
              </a:ext>
            </a:extLst>
          </p:cNvPr>
          <p:cNvSpPr txBox="1"/>
          <p:nvPr/>
        </p:nvSpPr>
        <p:spPr>
          <a:xfrm>
            <a:off x="1447800" y="5913353"/>
            <a:ext cx="495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basis states can be copied</a:t>
            </a:r>
          </a:p>
        </p:txBody>
      </p:sp>
    </p:spTree>
    <p:extLst>
      <p:ext uri="{BB962C8B-B14F-4D97-AF65-F5344CB8AC3E}">
        <p14:creationId xmlns:p14="http://schemas.microsoft.com/office/powerpoint/2010/main" val="28159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2159580"/>
            <a:ext cx="9905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multiple qubits transformation cannot be expressed as a sequence of operations on single qubits.</a:t>
            </a:r>
          </a:p>
          <a:p>
            <a:endParaRPr lang="en-US" sz="2400" dirty="0"/>
          </a:p>
          <a:p>
            <a:r>
              <a:rPr lang="en-US" sz="2400" dirty="0"/>
              <a:t>A unitary transformation is called simple if n-2 qubits always remain unchanged by the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30119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Circuits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33600"/>
            <a:ext cx="5487166" cy="3115110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C</a:t>
            </a:r>
            <a:r>
              <a:rPr lang="en-US" baseline="30000" dirty="0"/>
              <a:t>4</a:t>
            </a:r>
            <a:r>
              <a:rPr lang="en-US" dirty="0"/>
              <a:t> Standard Basis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DD222-B42A-4BA9-BE87-B9EFF77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739406"/>
            <a:ext cx="3153321" cy="95136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0EECE-0725-44C2-806E-A4F50501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953" y="1836487"/>
            <a:ext cx="4724804" cy="893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4C783A-246F-40C1-86A1-5E229B7F7D10}"/>
              </a:ext>
            </a:extLst>
          </p:cNvPr>
          <p:cNvSpPr/>
          <p:nvPr/>
        </p:nvSpPr>
        <p:spPr>
          <a:xfrm>
            <a:off x="781692" y="199953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Standard basis vectors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218FF-2642-407B-B3FD-3C3C8AF8F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72" y="2804457"/>
            <a:ext cx="2693969" cy="893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808B93-401F-4581-869C-D0383FB46426}"/>
              </a:ext>
            </a:extLst>
          </p:cNvPr>
          <p:cNvSpPr/>
          <p:nvPr/>
        </p:nvSpPr>
        <p:spPr>
          <a:xfrm>
            <a:off x="1578812" y="3066627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Bell states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178A25-7A52-4992-A9CF-189021102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" y="4489139"/>
            <a:ext cx="4448796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1BF96-0D59-4A4C-8D3B-FD6235613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29" y="3655010"/>
            <a:ext cx="4867954" cy="1228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0BD6A7-68EB-4B78-801D-E8C3AC399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5467" y="4841623"/>
            <a:ext cx="2505425" cy="1171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065B62-0777-491F-BD6B-B63890CFB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5042" y="4853489"/>
            <a:ext cx="326753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37F6-68C7-4894-AD52-10D0B0A6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142A-7A8E-40A8-823F-5E9209276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8531A-A190-424C-A7C0-C92D5FC3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52DE-6502-48C3-A9B2-B3B5028C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D438E-1729-4908-A129-2BC55EF4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30" y="2057400"/>
            <a:ext cx="3477110" cy="2048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BCEBC-2453-449F-91E3-D11BA555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43" y="2195340"/>
            <a:ext cx="449642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Circuit in IBM-Q (MSB at the bottom)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59785"/>
            <a:ext cx="4822804" cy="365125"/>
          </a:xfrm>
        </p:spPr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42488" y="2451589"/>
                <a:ext cx="2726003" cy="1034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488" y="2451589"/>
                <a:ext cx="2726003" cy="10346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774863"/>
            <a:ext cx="3514725" cy="21431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08" y="2372539"/>
            <a:ext cx="2786700" cy="338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flipH="1">
            <a:off x="1569719" y="4412974"/>
            <a:ext cx="3201064" cy="65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IBM-Q has different location of MSB and LSB than usual.</a:t>
            </a:r>
          </a:p>
        </p:txBody>
      </p:sp>
    </p:spTree>
    <p:extLst>
      <p:ext uri="{BB962C8B-B14F-4D97-AF65-F5344CB8AC3E}">
        <p14:creationId xmlns:p14="http://schemas.microsoft.com/office/powerpoint/2010/main" val="2763532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4873beb7-5857-4685-be1f-d57550cc96cc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7409</TotalTime>
  <Words>2074</Words>
  <Application>Microsoft Office PowerPoint</Application>
  <PresentationFormat>Widescreen</PresentationFormat>
  <Paragraphs>363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MTMIB</vt:lpstr>
      <vt:lpstr>TeX-bbm10</vt:lpstr>
      <vt:lpstr>Times-Italic</vt:lpstr>
      <vt:lpstr>Times-Roman</vt:lpstr>
      <vt:lpstr>Arial</vt:lpstr>
      <vt:lpstr>Calibri</vt:lpstr>
      <vt:lpstr>Calibri Light</vt:lpstr>
      <vt:lpstr>Cambria Math</vt:lpstr>
      <vt:lpstr>Candara</vt:lpstr>
      <vt:lpstr>Retrospect</vt:lpstr>
      <vt:lpstr>Introduction to Quantum Computing:                                          From a Layperson to a Programmer in 30 Steps</vt:lpstr>
      <vt:lpstr>No-Cloning Theorem</vt:lpstr>
      <vt:lpstr>No-Cloning Theorem</vt:lpstr>
      <vt:lpstr>No-Cloning Theorem  </vt:lpstr>
      <vt:lpstr>Some notes</vt:lpstr>
      <vt:lpstr>Quantum Circuits</vt:lpstr>
      <vt:lpstr>Transform C4 Standard Basis</vt:lpstr>
      <vt:lpstr>PowerPoint Presentation</vt:lpstr>
      <vt:lpstr>Quantum Circuit in IBM-Q (MSB at the bottom)</vt:lpstr>
      <vt:lpstr>Try one more</vt:lpstr>
      <vt:lpstr>Implementing SWAP gate using XOR</vt:lpstr>
      <vt:lpstr>Quantum Teleportation</vt:lpstr>
      <vt:lpstr>PowerPoint Presentation</vt:lpstr>
      <vt:lpstr>Quantum Teleportation (Basic Idea, not-working example)</vt:lpstr>
      <vt:lpstr>Quantum Teleportation (Basic Idea, not-working example)</vt:lpstr>
      <vt:lpstr>Mid-term Review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  <vt:lpstr>Linear Algebra for Quantum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Hiu Yung Wong</cp:lastModifiedBy>
  <cp:revision>1291</cp:revision>
  <dcterms:created xsi:type="dcterms:W3CDTF">2018-08-11T18:04:59Z</dcterms:created>
  <dcterms:modified xsi:type="dcterms:W3CDTF">2023-01-05T00:45:22Z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