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7"/>
  </p:notesMasterIdLst>
  <p:handoutMasterIdLst>
    <p:handoutMasterId r:id="rId18"/>
  </p:handoutMasterIdLst>
  <p:sldIdLst>
    <p:sldId id="1011" r:id="rId5"/>
    <p:sldId id="1080" r:id="rId6"/>
    <p:sldId id="299" r:id="rId7"/>
    <p:sldId id="300" r:id="rId8"/>
    <p:sldId id="1113" r:id="rId9"/>
    <p:sldId id="1107" r:id="rId10"/>
    <p:sldId id="1103" r:id="rId11"/>
    <p:sldId id="1108" r:id="rId12"/>
    <p:sldId id="1109" r:id="rId13"/>
    <p:sldId id="1100" r:id="rId14"/>
    <p:sldId id="1111" r:id="rId15"/>
    <p:sldId id="11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11"/>
          </p14:sldIdLst>
        </p14:section>
        <p14:section name="Introduction" id="{8DFF88B6-AEAA-4EED-AE6C-F4E0BA4C6A01}">
          <p14:sldIdLst>
            <p14:sldId id="1080"/>
            <p14:sldId id="299"/>
            <p14:sldId id="300"/>
            <p14:sldId id="1113"/>
            <p14:sldId id="1107"/>
            <p14:sldId id="1103"/>
            <p14:sldId id="1108"/>
            <p14:sldId id="1109"/>
            <p14:sldId id="1100"/>
            <p14:sldId id="1111"/>
            <p14:sldId id="1112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00:55:56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24944 11130 953 0,'5'2'290'0,"-1"-2"-249"0,-1 1-29 15,3 2-119-15,-2-2 152 0,1 2 52 0,0 0-71 16,0 1 0-16,1 0-3 0,1-1-5 0,-1 1-2 16,0 1-2-16,0-2-3 0,0 0-1 0,0 0 1 0,-1-1-2 15,-1 1 1-15,0-2 2 0,-1 1 0 16,0-1-3-16,-2-1-10 0,1 0-60 0,-1 0-55 15,1 0 95-15,-2 0-69 0,3 5-44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4E89-6D4E-4132-926F-0632D77A0CB5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9475-3B2B-48E6-8E1E-C697A2EF8EB8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EC33-15D6-4D04-B609-2CF75676F3A7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CB8E-0F68-4388-ABF6-5D6E520EC685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F821-675E-4FAC-9450-12B0AC89CABA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13B8-C458-40D3-AFB5-79DD13F4A8FB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0880-7530-4F7F-8B68-1BF3A7973F75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F32D-6195-4859-8484-85DF5675CB77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6DA6-64AE-4942-8B15-6DBD5EE0925C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71C6-B559-4E95-BD66-15A4E9921950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DB2DD7-0057-43E5-AD1A-09E9962745FA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C54F-74AB-4F03-8486-C6458EFB32DF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E2CFE4-0B53-4D43-B64A-63B229CABE05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QQS5il0LH1I&amp;list=PLnK6MrIqGXsJfcBdppW3CKJ858zR8P4eP&amp;index=39" TargetMode="External"/><Relationship Id="rId5" Type="http://schemas.openxmlformats.org/officeDocument/2006/relationships/hyperlink" Target="https://www.youtube.com/watch?v=2-Myz8CfrqE&amp;list=PLnK6MrIqGXsJfcBdppW3CKJ858zR8P4eP&amp;index=37" TargetMode="External"/><Relationship Id="rId4" Type="http://schemas.openxmlformats.org/officeDocument/2006/relationships/hyperlink" Target="https://www.youtube.com/watch?v=E9wd-1slbNo&amp;list=PLnK6MrIqGXsJfcBdppW3CKJ858zR8P4eP&amp;index=3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2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3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80801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295400" y="4251472"/>
            <a:ext cx="98031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https://www.youtube.com/watch?v=E9wd-1slbNo&amp;list=PLnK6MrIqGXsJfcBdppW3CKJ858zR8P4eP&amp;index=36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</a:t>
            </a: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https://www.youtube.com/watch?v=2-Myz8CfrqE&amp;list=PLnK6MrIqGXsJfcBdppW3CKJ858zR8P4eP&amp;index=37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https://www.youtube.com/watch?v=QQS5il0LH1I&amp;list=PLnK6MrIqGXsJfcBdppW3CKJ858zR8P4eP&amp;index=39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Deutsch’s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B8384-6D94-4D52-A0B3-DC23BF2B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80" y="2594960"/>
            <a:ext cx="3449320" cy="1820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632301-534B-4D9B-B172-FBD79F2A31C4}"/>
              </a:ext>
            </a:extLst>
          </p:cNvPr>
          <p:cNvSpPr txBox="1"/>
          <p:nvPr/>
        </p:nvSpPr>
        <p:spPr>
          <a:xfrm>
            <a:off x="1097280" y="198149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if a function balanced or constant?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AD0DD-0BB5-4E3E-A42D-21B386D2752B}"/>
              </a:ext>
            </a:extLst>
          </p:cNvPr>
          <p:cNvSpPr/>
          <p:nvPr/>
        </p:nvSpPr>
        <p:spPr>
          <a:xfrm>
            <a:off x="5003152" y="2565265"/>
            <a:ext cx="1020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150B2D-F385-4A86-8CD9-206EC6FAC882}"/>
              </a:ext>
            </a:extLst>
          </p:cNvPr>
          <p:cNvCxnSpPr/>
          <p:nvPr/>
        </p:nvCxnSpPr>
        <p:spPr>
          <a:xfrm>
            <a:off x="4419600" y="27432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CA85C8-2FB9-4EF7-9E59-C37CF612AD95}"/>
              </a:ext>
            </a:extLst>
          </p:cNvPr>
          <p:cNvCxnSpPr/>
          <p:nvPr/>
        </p:nvCxnSpPr>
        <p:spPr>
          <a:xfrm>
            <a:off x="4419600" y="3188117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415DD1-D659-4F39-8BEC-0ACC1C4886DF}"/>
              </a:ext>
            </a:extLst>
          </p:cNvPr>
          <p:cNvCxnSpPr/>
          <p:nvPr/>
        </p:nvCxnSpPr>
        <p:spPr>
          <a:xfrm>
            <a:off x="4419600" y="361366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103D3F-A052-481D-8505-1215523A255E}"/>
              </a:ext>
            </a:extLst>
          </p:cNvPr>
          <p:cNvCxnSpPr>
            <a:cxnSpLocks/>
          </p:cNvCxnSpPr>
          <p:nvPr/>
        </p:nvCxnSpPr>
        <p:spPr>
          <a:xfrm>
            <a:off x="4419600" y="41148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0045719-8DFF-44BC-8FE8-446503AF7A59}"/>
              </a:ext>
            </a:extLst>
          </p:cNvPr>
          <p:cNvSpPr/>
          <p:nvPr/>
        </p:nvSpPr>
        <p:spPr>
          <a:xfrm>
            <a:off x="5003152" y="3923404"/>
            <a:ext cx="1020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49686F-F07B-4F45-9BF9-08D9C576F9CA}"/>
              </a:ext>
            </a:extLst>
          </p:cNvPr>
          <p:cNvSpPr/>
          <p:nvPr/>
        </p:nvSpPr>
        <p:spPr>
          <a:xfrm>
            <a:off x="5025880" y="299628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balanced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3A681D-C88D-45CB-A287-3E9AEDFFE837}"/>
              </a:ext>
            </a:extLst>
          </p:cNvPr>
          <p:cNvSpPr/>
          <p:nvPr/>
        </p:nvSpPr>
        <p:spPr>
          <a:xfrm>
            <a:off x="5025879" y="342900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balanced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74DD0F-4018-4681-9D2B-1B2EB7054B54}"/>
              </a:ext>
            </a:extLst>
          </p:cNvPr>
          <p:cNvSpPr/>
          <p:nvPr/>
        </p:nvSpPr>
        <p:spPr>
          <a:xfrm>
            <a:off x="6653994" y="1852032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Boolean function: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C83A31-B273-4201-9C6D-18C8FE7DA2FA}"/>
              </a:ext>
            </a:extLst>
          </p:cNvPr>
          <p:cNvSpPr/>
          <p:nvPr/>
        </p:nvSpPr>
        <p:spPr>
          <a:xfrm>
            <a:off x="8403771" y="1847673"/>
            <a:ext cx="3457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 : {0, 1} → {0, 1}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2F0BDC-F9EB-4D06-99AB-406D6168F19E}"/>
              </a:ext>
            </a:extLst>
          </p:cNvPr>
          <p:cNvSpPr txBox="1"/>
          <p:nvPr/>
        </p:nvSpPr>
        <p:spPr>
          <a:xfrm>
            <a:off x="1160780" y="4718853"/>
            <a:ext cx="708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Classically, 2 computation, f(0) and f(1) QC, do this in 1 computation.</a:t>
            </a:r>
          </a:p>
        </p:txBody>
      </p:sp>
    </p:spTree>
    <p:extLst>
      <p:ext uri="{BB962C8B-B14F-4D97-AF65-F5344CB8AC3E}">
        <p14:creationId xmlns:p14="http://schemas.microsoft.com/office/powerpoint/2010/main" val="290519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Deutsch’s Algorithm (overview)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5A3F9-6C35-4706-AE8D-06D83B8EDA46}"/>
              </a:ext>
            </a:extLst>
          </p:cNvPr>
          <p:cNvSpPr txBox="1"/>
          <p:nvPr/>
        </p:nvSpPr>
        <p:spPr>
          <a:xfrm>
            <a:off x="1131147" y="1905000"/>
            <a:ext cx="449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0: Create a Quantum Oracle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1: Create a Superposition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08DA6-B46F-4E44-8C9C-2885BDEC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7" y="2371725"/>
            <a:ext cx="3724275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343EE-9EB9-433C-8DBD-78E90A6A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72" y="3854479"/>
            <a:ext cx="5505450" cy="1924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0F286F-BC12-467E-9E72-23515FAE2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753" y="1820092"/>
            <a:ext cx="3848100" cy="22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9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716-77E5-40AB-AC8A-A1F8E732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04474-13AB-4F69-8763-455772ED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52B88-4953-422E-9E36-CE9C377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BD3E5-1DA7-4DBD-8FD2-870AE0D5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DD0BA-9A56-4E09-82C6-9BD7422ABB9A}"/>
              </a:ext>
            </a:extLst>
          </p:cNvPr>
          <p:cNvSpPr txBox="1"/>
          <p:nvPr/>
        </p:nvSpPr>
        <p:spPr>
          <a:xfrm>
            <a:off x="1088813" y="381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Evaluate Using the Quantum Oracle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F9C3-97EC-43E9-B50F-EEFCB2EF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980439"/>
            <a:ext cx="7106920" cy="1872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E987AD-7DCF-4BDF-A4A5-201AD1AF0CB2}"/>
              </a:ext>
            </a:extLst>
          </p:cNvPr>
          <p:cNvSpPr txBox="1"/>
          <p:nvPr/>
        </p:nvSpPr>
        <p:spPr>
          <a:xfrm>
            <a:off x="1139402" y="2898546"/>
            <a:ext cx="9452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3: Measure on the Right Basis to Get the Answer (e.g. if it </a:t>
            </a:r>
            <a:r>
              <a:rPr lang="en-US"/>
              <a:t>is constant)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EB7A62-35BD-4578-A03E-D84B1068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02" y="3344752"/>
            <a:ext cx="6285865" cy="1278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E00567-0E57-4138-A9F8-8B479F057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649" y="4656083"/>
            <a:ext cx="4191000" cy="19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7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979840" y="4006800"/>
              <a:ext cx="39240" cy="2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080" y="4000680"/>
                <a:ext cx="5112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64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7536227" y="5734215"/>
            <a:ext cx="1222248" cy="6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580732" y="4429754"/>
            <a:ext cx="1222248" cy="6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97864" y="988504"/>
            <a:ext cx="10259568" cy="85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97864" y="2118360"/>
            <a:ext cx="10259568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0607737" y="448806"/>
            <a:ext cx="102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Cambria Math" panose="02040503050406030204" pitchFamily="18" charset="0"/>
              </a:rPr>
              <a:t>LSB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0478520" y="2106168"/>
            <a:ext cx="102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Cambria Math" panose="02040503050406030204" pitchFamily="18" charset="0"/>
              </a:rPr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1088841" y="2200414"/>
                <a:ext cx="2678488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𝛹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l-G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41" y="2200414"/>
                <a:ext cx="2678488" cy="1009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3916644" y="1062546"/>
                <a:ext cx="3291839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44" y="1062546"/>
                <a:ext cx="3291839" cy="1009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 txBox="1">
            <a:spLocks/>
          </p:cNvSpPr>
          <p:nvPr/>
        </p:nvSpPr>
        <p:spPr>
          <a:xfrm>
            <a:off x="604202" y="-932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19-1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712464" y="1211376"/>
            <a:ext cx="1206" cy="9069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03137" y="1974803"/>
            <a:ext cx="200967" cy="23111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34945" y="553270"/>
                <a:ext cx="75744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5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945" y="553270"/>
                <a:ext cx="75744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1098084" y="968768"/>
                <a:ext cx="3291839" cy="551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4" y="968768"/>
                <a:ext cx="3291839" cy="551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98084" y="1664868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Alice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8084" y="464117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Bob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71" y="32217"/>
            <a:ext cx="528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Step 1: Entanglement 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4202" y="3200401"/>
                <a:ext cx="5285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rgbClr val="7030A0"/>
                    </a:solidFill>
                  </a:rPr>
                  <a:t>Step 2: Alice Measures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d>
                      <m:dPr>
                        <m:begChr m:val="|"/>
                        <m:endChr m:val="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endParaRPr lang="en-US" sz="24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2" y="3200401"/>
                <a:ext cx="5285931" cy="461665"/>
              </a:xfrm>
              <a:prstGeom prst="rect">
                <a:avLst/>
              </a:prstGeom>
              <a:blipFill>
                <a:blip r:embed="rId6"/>
                <a:stretch>
                  <a:fillRect l="-1730" t="-130263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6447095" y="968768"/>
                <a:ext cx="5775014" cy="1159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95" y="968768"/>
                <a:ext cx="5775014" cy="115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qual 23"/>
          <p:cNvSpPr/>
          <p:nvPr/>
        </p:nvSpPr>
        <p:spPr>
          <a:xfrm>
            <a:off x="5862002" y="1384267"/>
            <a:ext cx="465646" cy="2806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1592" y="4439596"/>
            <a:ext cx="841248" cy="965251"/>
            <a:chOff x="7860792" y="2458283"/>
            <a:chExt cx="841248" cy="965251"/>
          </a:xfrm>
        </p:grpSpPr>
        <p:grpSp>
          <p:nvGrpSpPr>
            <p:cNvPr id="26" name="Group 25"/>
            <p:cNvGrpSpPr/>
            <p:nvPr/>
          </p:nvGrpSpPr>
          <p:grpSpPr>
            <a:xfrm>
              <a:off x="7860792" y="2458283"/>
              <a:ext cx="841248" cy="886968"/>
              <a:chOff x="7860792" y="2458283"/>
              <a:chExt cx="841248" cy="88696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860792" y="2458283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921752" y="2543706"/>
                <a:ext cx="719328" cy="751261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226552" y="2856047"/>
                <a:ext cx="100584" cy="1051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8267700" y="2617150"/>
                <a:ext cx="258893" cy="30747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7869937" y="2955798"/>
                <a:ext cx="785528" cy="370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flipH="1">
              <a:off x="8008191" y="2838759"/>
              <a:ext cx="64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5192530" y="4115520"/>
                <a:ext cx="2388202" cy="573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30" y="4115520"/>
                <a:ext cx="2388202" cy="573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5133547" y="5354831"/>
                <a:ext cx="2388202" cy="565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47" y="5354831"/>
                <a:ext cx="2388202" cy="5650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 rot="19788787">
            <a:off x="2701188" y="4255260"/>
            <a:ext cx="452177" cy="22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506120">
            <a:off x="2688859" y="5391194"/>
            <a:ext cx="452177" cy="22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12866" y="5495059"/>
                <a:ext cx="854849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66" y="5495059"/>
                <a:ext cx="854849" cy="485582"/>
              </a:xfrm>
              <a:prstGeom prst="rect">
                <a:avLst/>
              </a:prstGeom>
              <a:blipFill>
                <a:blip r:embed="rId10"/>
                <a:stretch>
                  <a:fillRect l="-50355" t="-122500" r="-52482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312865" y="3740999"/>
                <a:ext cx="854849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65" y="3740999"/>
                <a:ext cx="854849" cy="485582"/>
              </a:xfrm>
              <a:prstGeom prst="rect">
                <a:avLst/>
              </a:prstGeom>
              <a:blipFill>
                <a:blip r:embed="rId11"/>
                <a:stretch>
                  <a:fillRect l="-50355" t="-124051" r="-52482" b="-18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562563" y="3200400"/>
            <a:ext cx="616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Step 3: Alice calls Bob to complete the process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771232" y="3960973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3200" b="1" baseline="-250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232" y="3960973"/>
                <a:ext cx="841248" cy="8869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771232" y="5288904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3200" b="1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232" y="5288904"/>
                <a:ext cx="841248" cy="8869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8820898" y="4119823"/>
                <a:ext cx="2430015" cy="565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898" y="4119823"/>
                <a:ext cx="2430015" cy="5650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8713079" y="5415615"/>
                <a:ext cx="2406724" cy="565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079" y="5415615"/>
                <a:ext cx="2406724" cy="5650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Callout 49"/>
              <p:cNvSpPr/>
              <p:nvPr/>
            </p:nvSpPr>
            <p:spPr>
              <a:xfrm>
                <a:off x="3582334" y="4066973"/>
                <a:ext cx="1401778" cy="583830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Bob, I </a:t>
                </a:r>
                <a:r>
                  <a:rPr lang="en-US" b="1" dirty="0">
                    <a:solidFill>
                      <a:schemeClr val="bg1"/>
                    </a:solidFill>
                  </a:rPr>
                  <a:t>got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Oval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334" y="4066973"/>
                <a:ext cx="1401778" cy="583830"/>
              </a:xfrm>
              <a:prstGeom prst="wedgeEllipseCallout">
                <a:avLst/>
              </a:prstGeom>
              <a:blipFill>
                <a:blip r:embed="rId16"/>
                <a:stretch>
                  <a:fillRect t="-26786" r="-14894" b="-9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Callout 50"/>
              <p:cNvSpPr/>
              <p:nvPr/>
            </p:nvSpPr>
            <p:spPr>
              <a:xfrm>
                <a:off x="3482286" y="5246355"/>
                <a:ext cx="1401778" cy="583830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Bob, I </a:t>
                </a:r>
                <a:r>
                  <a:rPr lang="en-US" b="1" dirty="0">
                    <a:solidFill>
                      <a:schemeClr val="bg1"/>
                    </a:solidFill>
                  </a:rPr>
                  <a:t>got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Oval Callout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86" y="5246355"/>
                <a:ext cx="1401778" cy="583830"/>
              </a:xfrm>
              <a:prstGeom prst="wedgeEllipseCallout">
                <a:avLst/>
              </a:prstGeom>
              <a:blipFill>
                <a:blip r:embed="rId17"/>
                <a:stretch>
                  <a:fillRect t="-27928" r="-14894" b="-9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1CC571A-AEDF-4134-A41C-8BB6D41E9D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23300" y="-381000"/>
            <a:ext cx="12215300" cy="7634562"/>
          </a:xfrm>
          <a:prstGeom prst="rect">
            <a:avLst/>
          </a:prstGeom>
        </p:spPr>
      </p:pic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F665EAA6-0AD3-45A9-8952-A822EFE5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5"/>
            <a:ext cx="4822804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 to Quantum Computing: From a Layperson to a Programmer in 30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ED376-9571-4FFF-9179-C4BCCE96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90515" y="2161376"/>
            <a:ext cx="10259568" cy="85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0515" y="3260752"/>
            <a:ext cx="10259568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9671171" y="316741"/>
            <a:ext cx="102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Cambria Math" panose="02040503050406030204" pitchFamily="18" charset="0"/>
              </a:rPr>
              <a:t>LSB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546765" y="3343373"/>
            <a:ext cx="102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Cambria Math" panose="02040503050406030204" pitchFamily="18" charset="0"/>
              </a:rPr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6232315" y="2245951"/>
                <a:ext cx="2678488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𝛹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l-G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15" y="2245951"/>
                <a:ext cx="2678488" cy="1009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 txBox="1">
            <a:spLocks/>
          </p:cNvSpPr>
          <p:nvPr/>
        </p:nvSpPr>
        <p:spPr>
          <a:xfrm>
            <a:off x="-173038" y="-11771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20-1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113891" y="2384248"/>
            <a:ext cx="1206" cy="9069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04564" y="3147675"/>
            <a:ext cx="200967" cy="23111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736372" y="1726142"/>
                <a:ext cx="75744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5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372" y="1726142"/>
                <a:ext cx="75744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277955" y="1610328"/>
                <a:ext cx="3317398" cy="551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5" y="1610328"/>
                <a:ext cx="3317398" cy="551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342615" y="3602501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Alice’s Lab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006" y="17508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Bob’s Lab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90515" y="1043712"/>
            <a:ext cx="10259568" cy="85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494211" y="1258653"/>
            <a:ext cx="1206" cy="9069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84884" y="2022080"/>
            <a:ext cx="200967" cy="23111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16692" y="600547"/>
                <a:ext cx="75744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5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692" y="600547"/>
                <a:ext cx="75744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09819" y="27202"/>
            <a:ext cx="5193701" cy="2691448"/>
          </a:xfrm>
          <a:prstGeom prst="rect">
            <a:avLst/>
          </a:prstGeom>
          <a:noFill/>
          <a:ln w="571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305160" y="512993"/>
                <a:ext cx="3317398" cy="551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60" y="512993"/>
                <a:ext cx="3317398" cy="551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222219" y="1670171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3200" b="1" baseline="-250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19" y="1670171"/>
                <a:ext cx="841248" cy="88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04744" y="1095305"/>
                <a:ext cx="3013849" cy="1070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rad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𝐵𝐵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𝐵𝐵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744" y="1095305"/>
                <a:ext cx="3013849" cy="1070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38187" y="1580481"/>
            <a:ext cx="5529557" cy="2691448"/>
          </a:xfrm>
          <a:prstGeom prst="rect">
            <a:avLst/>
          </a:prstGeom>
          <a:noFill/>
          <a:ln w="571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431535" y="1967216"/>
            <a:ext cx="816249" cy="36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355573" y="2178166"/>
            <a:ext cx="1060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Send to 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349859" y="2332353"/>
                <a:ext cx="2460450" cy="184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rad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000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110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101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59" y="2332353"/>
                <a:ext cx="2460450" cy="18467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520299" y="-157839"/>
            <a:ext cx="528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Step 1a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2662" y="4382047"/>
            <a:ext cx="528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Step 1b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899525" y="6111543"/>
            <a:ext cx="1222248" cy="6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944030" y="4807082"/>
            <a:ext cx="1222248" cy="6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717999" y="4954398"/>
            <a:ext cx="841248" cy="965251"/>
            <a:chOff x="7860792" y="2458283"/>
            <a:chExt cx="841248" cy="965251"/>
          </a:xfrm>
        </p:grpSpPr>
        <p:grpSp>
          <p:nvGrpSpPr>
            <p:cNvPr id="31" name="Group 30"/>
            <p:cNvGrpSpPr/>
            <p:nvPr/>
          </p:nvGrpSpPr>
          <p:grpSpPr>
            <a:xfrm>
              <a:off x="7860792" y="2458283"/>
              <a:ext cx="841248" cy="886968"/>
              <a:chOff x="7860792" y="2458283"/>
              <a:chExt cx="841248" cy="88696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60792" y="2458283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921752" y="2543706"/>
                <a:ext cx="719328" cy="751261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226552" y="2856047"/>
                <a:ext cx="100584" cy="1051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8267700" y="2617150"/>
                <a:ext cx="258893" cy="30747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7869937" y="2955798"/>
                <a:ext cx="785528" cy="370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flipH="1">
              <a:off x="8008191" y="2838759"/>
              <a:ext cx="64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5166915" y="4563828"/>
                <a:ext cx="472171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000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15" y="4563828"/>
                <a:ext cx="4721719" cy="954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5164352" y="5820810"/>
                <a:ext cx="30583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011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352" y="5820810"/>
                <a:ext cx="305830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 rot="19788787">
            <a:off x="2607595" y="4770062"/>
            <a:ext cx="452177" cy="22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506120">
            <a:off x="2595266" y="5905996"/>
            <a:ext cx="452177" cy="22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219273" y="6009861"/>
                <a:ext cx="954877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73" y="6009861"/>
                <a:ext cx="954877" cy="485582"/>
              </a:xfrm>
              <a:prstGeom prst="rect">
                <a:avLst/>
              </a:prstGeom>
              <a:blipFill>
                <a:blip r:embed="rId12"/>
                <a:stretch>
                  <a:fillRect l="-45223" t="-122500" r="-31210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219272" y="4255801"/>
                <a:ext cx="954877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72" y="4255801"/>
                <a:ext cx="954877" cy="485582"/>
              </a:xfrm>
              <a:prstGeom prst="rect">
                <a:avLst/>
              </a:prstGeom>
              <a:blipFill>
                <a:blip r:embed="rId13"/>
                <a:stretch>
                  <a:fillRect l="-45223" t="-122500" r="-31210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134530" y="4338301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3200" b="1" baseline="-25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530" y="4338301"/>
                <a:ext cx="841248" cy="8869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8134530" y="5666232"/>
            <a:ext cx="841248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Cambria Math" panose="020405030504060302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Callout 53"/>
              <p:cNvSpPr/>
              <p:nvPr/>
            </p:nvSpPr>
            <p:spPr>
              <a:xfrm>
                <a:off x="3388693" y="4590136"/>
                <a:ext cx="1401778" cy="583830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Bob, I </a:t>
                </a:r>
                <a:r>
                  <a:rPr lang="en-US" b="1" dirty="0">
                    <a:solidFill>
                      <a:schemeClr val="bg1"/>
                    </a:solidFill>
                  </a:rPr>
                  <a:t>got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Oval Callout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93" y="4590136"/>
                <a:ext cx="1401778" cy="583830"/>
              </a:xfrm>
              <a:prstGeom prst="wedgeEllipseCallout">
                <a:avLst/>
              </a:prstGeom>
              <a:blipFill>
                <a:blip r:embed="rId15"/>
                <a:stretch>
                  <a:fillRect t="-27679" r="-14043" b="-9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Callout 56"/>
              <p:cNvSpPr/>
              <p:nvPr/>
            </p:nvSpPr>
            <p:spPr>
              <a:xfrm>
                <a:off x="3388693" y="5761157"/>
                <a:ext cx="1401778" cy="583830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Bob, I </a:t>
                </a:r>
                <a:r>
                  <a:rPr lang="en-US" b="1" dirty="0">
                    <a:solidFill>
                      <a:schemeClr val="bg1"/>
                    </a:solidFill>
                  </a:rPr>
                  <a:t>got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Oval Callout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93" y="5761157"/>
                <a:ext cx="1401778" cy="583830"/>
              </a:xfrm>
              <a:prstGeom prst="wedgeEllipseCallout">
                <a:avLst/>
              </a:prstGeom>
              <a:blipFill>
                <a:blip r:embed="rId16"/>
                <a:stretch>
                  <a:fillRect t="-27679" r="-14043" b="-9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9306884" y="4528286"/>
                <a:ext cx="472171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000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884" y="4528286"/>
                <a:ext cx="4721719" cy="9541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9304321" y="5785268"/>
                <a:ext cx="30583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01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321" y="5785268"/>
                <a:ext cx="3058309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7969180" y="5215834"/>
            <a:ext cx="134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Bob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DFF0F-D64E-4BA8-9C21-B830EEF93A6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23" y="-344939"/>
            <a:ext cx="12182577" cy="7614111"/>
          </a:xfrm>
          <a:prstGeom prst="rect">
            <a:avLst/>
          </a:prstGeom>
        </p:spPr>
      </p:pic>
      <p:sp>
        <p:nvSpPr>
          <p:cNvPr id="61" name="Footer Placeholder 3">
            <a:extLst>
              <a:ext uri="{FF2B5EF4-FFF2-40B4-BE49-F238E27FC236}">
                <a16:creationId xmlns:a16="http://schemas.microsoft.com/office/drawing/2014/main" id="{C2C1474F-EA9C-4062-8D96-2231C304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5"/>
            <a:ext cx="4822804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 to Quantum Computing: From a Layperson to a Programmer in 30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D3520-34F7-4F48-A6D5-04483ED4488D}"/>
              </a:ext>
            </a:extLst>
          </p:cNvPr>
          <p:cNvSpPr txBox="1"/>
          <p:nvPr/>
        </p:nvSpPr>
        <p:spPr>
          <a:xfrm>
            <a:off x="6964681" y="304800"/>
            <a:ext cx="384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replace CNOT 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1AE4AD-CED5-4068-B993-CE8D7A1C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Quantum Teleportation – More Realistic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3FA4C3-177D-426E-B004-D94FA670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63" y="2561428"/>
            <a:ext cx="1983271" cy="295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A89141-5825-4A8D-B3EB-4E5BE5FE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267" y="2490894"/>
            <a:ext cx="1505160" cy="43821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999" y="609600"/>
            <a:ext cx="10182275" cy="556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0B08F-5631-48F9-84F8-F510F45D664B}"/>
              </a:ext>
            </a:extLst>
          </p:cNvPr>
          <p:cNvCxnSpPr>
            <a:cxnSpLocks/>
          </p:cNvCxnSpPr>
          <p:nvPr/>
        </p:nvCxnSpPr>
        <p:spPr>
          <a:xfrm>
            <a:off x="6096000" y="762000"/>
            <a:ext cx="30480" cy="3662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94C8C4E-A677-4978-878B-07B330592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597" y="891484"/>
            <a:ext cx="3202424" cy="2662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67BE68-8BFB-4AB1-9C75-BBDA296706B1}"/>
              </a:ext>
            </a:extLst>
          </p:cNvPr>
          <p:cNvSpPr txBox="1"/>
          <p:nvPr/>
        </p:nvSpPr>
        <p:spPr>
          <a:xfrm>
            <a:off x="762000" y="1178235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then applies </a:t>
            </a:r>
            <a:r>
              <a:rPr lang="en-US" b="1" i="1" dirty="0"/>
              <a:t>H </a:t>
            </a:r>
            <a:r>
              <a:rPr lang="en-US" dirty="0"/>
              <a:t>⊗ </a:t>
            </a:r>
            <a:r>
              <a:rPr lang="en-US" b="1" i="1" dirty="0"/>
              <a:t>I </a:t>
            </a:r>
            <a:r>
              <a:rPr lang="en-US" dirty="0"/>
              <a:t>to it.</a:t>
            </a:r>
          </a:p>
          <a:p>
            <a:r>
              <a:rPr lang="en-US" dirty="0"/>
              <a:t>We know that </a:t>
            </a:r>
            <a:r>
              <a:rPr lang="en-US" b="1" i="1" dirty="0"/>
              <a:t>H</a:t>
            </a:r>
            <a:r>
              <a:rPr lang="en-US" dirty="0"/>
              <a:t>, the Hadamard gate, will create a superposition of the basis states.</a:t>
            </a:r>
          </a:p>
          <a:p>
            <a:r>
              <a:rPr lang="en-US" dirty="0"/>
              <a:t>Therefore, it becomes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F85FFC-ABA5-4BB7-B72E-FFDAF371D1EB}"/>
              </a:ext>
            </a:extLst>
          </p:cNvPr>
          <p:cNvCxnSpPr/>
          <p:nvPr/>
        </p:nvCxnSpPr>
        <p:spPr>
          <a:xfrm>
            <a:off x="3200400" y="276065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432E0F1-9FF0-486C-8225-4D57501E4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37" y="3205131"/>
            <a:ext cx="3300873" cy="223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4910F3-1D4F-4F5C-8D10-3A632ACDAD9C}"/>
              </a:ext>
            </a:extLst>
          </p:cNvPr>
          <p:cNvSpPr txBox="1"/>
          <p:nvPr/>
        </p:nvSpPr>
        <p:spPr>
          <a:xfrm>
            <a:off x="762000" y="839944"/>
            <a:ext cx="102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Bobs Lab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8C0559-9A71-45C1-8194-BE87FF43A461}"/>
              </a:ext>
            </a:extLst>
          </p:cNvPr>
          <p:cNvCxnSpPr/>
          <p:nvPr/>
        </p:nvCxnSpPr>
        <p:spPr>
          <a:xfrm>
            <a:off x="1784199" y="1029930"/>
            <a:ext cx="26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46D455-74EC-438B-B7CB-35428D373C56}"/>
              </a:ext>
            </a:extLst>
          </p:cNvPr>
          <p:cNvSpPr txBox="1"/>
          <p:nvPr/>
        </p:nvSpPr>
        <p:spPr>
          <a:xfrm>
            <a:off x="7234026" y="588559"/>
            <a:ext cx="16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Lab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F412A7-0CB3-4DFB-BF71-A41D2C338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369" y="986316"/>
            <a:ext cx="1914246" cy="2840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0904BC-6559-4A94-9D12-E96FE65E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517" y="1414429"/>
            <a:ext cx="4590323" cy="179070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0FB597A-7EA4-436B-8CF5-7ECE5DA9C8F6}"/>
              </a:ext>
            </a:extLst>
          </p:cNvPr>
          <p:cNvSpPr/>
          <p:nvPr/>
        </p:nvSpPr>
        <p:spPr>
          <a:xfrm>
            <a:off x="6126480" y="3208575"/>
            <a:ext cx="408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After that, the CNOT gate is applied.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B520540-4236-4D9E-8D1E-3396E0F21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3175" y="3580636"/>
            <a:ext cx="2971928" cy="8443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38DCCF-5E32-4451-912B-5FF5E1FA90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538" y="3668476"/>
            <a:ext cx="1937360" cy="46687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F079C2-0285-44E9-B8DE-04A382F3E80F}"/>
              </a:ext>
            </a:extLst>
          </p:cNvPr>
          <p:cNvCxnSpPr/>
          <p:nvPr/>
        </p:nvCxnSpPr>
        <p:spPr>
          <a:xfrm>
            <a:off x="792563" y="4424988"/>
            <a:ext cx="10302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A9EB8A0-4BE0-4A90-B390-04CA6BE83F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0255" y="4565667"/>
            <a:ext cx="5791497" cy="9307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9EE911B-37BE-46E1-91AB-C40BCC1B88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5834" y="5506963"/>
            <a:ext cx="5670058" cy="6446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3234B1-C5A2-4C41-9572-1B2296EE38F0}"/>
              </a:ext>
            </a:extLst>
          </p:cNvPr>
          <p:cNvSpPr txBox="1"/>
          <p:nvPr/>
        </p:nvSpPr>
        <p:spPr>
          <a:xfrm>
            <a:off x="925334" y="4559930"/>
            <a:ext cx="2253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Measurement 2</a:t>
            </a:r>
          </a:p>
        </p:txBody>
      </p:sp>
    </p:spTree>
    <p:extLst>
      <p:ext uri="{BB962C8B-B14F-4D97-AF65-F5344CB8AC3E}">
        <p14:creationId xmlns:p14="http://schemas.microsoft.com/office/powerpoint/2010/main" val="254011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Qiskit</a:t>
            </a:r>
            <a:r>
              <a:rPr lang="en-US" dirty="0"/>
              <a:t> – Teleportation - Measurement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240281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can be assigned to any position in the classical qubit</a:t>
            </a:r>
          </a:p>
          <a:p>
            <a:endParaRPr lang="en-US" dirty="0"/>
          </a:p>
          <a:p>
            <a:r>
              <a:rPr lang="en-US" dirty="0"/>
              <a:t>Those not measure will be zero</a:t>
            </a:r>
          </a:p>
          <a:p>
            <a:endParaRPr lang="en-US" dirty="0"/>
          </a:p>
          <a:p>
            <a:r>
              <a:rPr lang="en-US" dirty="0"/>
              <a:t>New measurement overwrite the previous measurement if store in the same qubit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45467"/>
            <a:ext cx="2590800" cy="2286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59" y="4456345"/>
            <a:ext cx="3717608" cy="15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5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14" y="1217379"/>
            <a:ext cx="4029075" cy="272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214"/>
          <a:stretch/>
        </p:blipFill>
        <p:spPr>
          <a:xfrm>
            <a:off x="509407" y="3579111"/>
            <a:ext cx="4876800" cy="2655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0321"/>
            <a:ext cx="10058400" cy="1450757"/>
          </a:xfrm>
        </p:spPr>
        <p:txBody>
          <a:bodyPr/>
          <a:lstStyle/>
          <a:p>
            <a:r>
              <a:rPr lang="en-US" dirty="0"/>
              <a:t>Measurement in </a:t>
            </a:r>
            <a:r>
              <a:rPr lang="en-US" dirty="0" err="1"/>
              <a:t>Qiskit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214" y="1320363"/>
            <a:ext cx="4705350" cy="209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81" y="4092653"/>
            <a:ext cx="4714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0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8D0F1E-E7B1-40E6-B491-6D337542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95600"/>
            <a:ext cx="8496300" cy="2552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825A86-FF24-4C43-8753-A1BE47F049A7}"/>
              </a:ext>
            </a:extLst>
          </p:cNvPr>
          <p:cNvSpPr txBox="1"/>
          <p:nvPr/>
        </p:nvSpPr>
        <p:spPr>
          <a:xfrm>
            <a:off x="-150148" y="4037524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Alice 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BD9B-8D16-43AE-A5D0-90F5F4AF2B79}"/>
              </a:ext>
            </a:extLst>
          </p:cNvPr>
          <p:cNvSpPr txBox="1"/>
          <p:nvPr/>
        </p:nvSpPr>
        <p:spPr>
          <a:xfrm>
            <a:off x="-150148" y="3198054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Bob 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92AE0-6279-474D-8DED-472FA9BC27A3}"/>
              </a:ext>
            </a:extLst>
          </p:cNvPr>
          <p:cNvSpPr txBox="1"/>
          <p:nvPr/>
        </p:nvSpPr>
        <p:spPr>
          <a:xfrm>
            <a:off x="2650635" y="2421185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 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2BC0D-7AC3-47E3-947C-AE578A0EAD62}"/>
              </a:ext>
            </a:extLst>
          </p:cNvPr>
          <p:cNvSpPr txBox="1"/>
          <p:nvPr/>
        </p:nvSpPr>
        <p:spPr>
          <a:xfrm>
            <a:off x="6440095" y="2412322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7B57F-4176-4560-9B6C-8D4AC031C53A}"/>
              </a:ext>
            </a:extLst>
          </p:cNvPr>
          <p:cNvSpPr txBox="1"/>
          <p:nvPr/>
        </p:nvSpPr>
        <p:spPr>
          <a:xfrm>
            <a:off x="8266973" y="2409641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1D1FE-83E6-4C1D-8A41-38238B2A068C}"/>
              </a:ext>
            </a:extLst>
          </p:cNvPr>
          <p:cNvSpPr txBox="1"/>
          <p:nvPr/>
        </p:nvSpPr>
        <p:spPr>
          <a:xfrm>
            <a:off x="-150148" y="3635392"/>
            <a:ext cx="233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Ancillary (BB)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09693-A9C5-484E-AB08-4D35AC11FB3F}"/>
              </a:ext>
            </a:extLst>
          </p:cNvPr>
          <p:cNvSpPr txBox="1"/>
          <p:nvPr/>
        </p:nvSpPr>
        <p:spPr>
          <a:xfrm>
            <a:off x="4545365" y="2421185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 1b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9E890B0-9DC8-4D1F-BC50-7B639128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Qiskit</a:t>
            </a:r>
            <a:r>
              <a:rPr lang="en-US" dirty="0"/>
              <a:t> - Teleportation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DB6B7A-21BF-435D-8558-7CAB66E8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730" y="2171842"/>
            <a:ext cx="2110366" cy="31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8EA3-F0B2-4BBF-998A-A9F99C30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Entanglement Swapping (4-qubit)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28E9C-39E2-418E-9F18-D5BB9B70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72B1-8CDB-460C-8378-97272698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8ED0D-86E0-406C-AC26-A26D2321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627E8-7939-4D3A-918C-8DF77830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 b="12222"/>
          <a:stretch/>
        </p:blipFill>
        <p:spPr>
          <a:xfrm>
            <a:off x="0" y="762000"/>
            <a:ext cx="10972800" cy="556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A95F96-EBA5-41B0-BE6E-63FD930FF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467" y="235797"/>
            <a:ext cx="1619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54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8491</TotalTime>
  <Words>704</Words>
  <Application>Microsoft Macintosh PowerPoint</Application>
  <PresentationFormat>Widescreen</PresentationFormat>
  <Paragraphs>142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Candara</vt:lpstr>
      <vt:lpstr>Times-Roman</vt:lpstr>
      <vt:lpstr>Retrospect</vt:lpstr>
      <vt:lpstr>Introduction to Quantum Computing:                                          From a Layperson to a Programmer in 30 Steps</vt:lpstr>
      <vt:lpstr>Quantum Algorithm</vt:lpstr>
      <vt:lpstr>PowerPoint Presentation</vt:lpstr>
      <vt:lpstr>PowerPoint Presentation</vt:lpstr>
      <vt:lpstr>Quantum Teleportation – More Realistic  </vt:lpstr>
      <vt:lpstr>IBM Qiskit – Teleportation - Measurement</vt:lpstr>
      <vt:lpstr>Measurement in Qiskit </vt:lpstr>
      <vt:lpstr>IBM Qiskit - Teleportation</vt:lpstr>
      <vt:lpstr>Entanglement Swapping (4-qubit)  </vt:lpstr>
      <vt:lpstr>Deutsch’s Problem</vt:lpstr>
      <vt:lpstr>Deutsch’s Algorithm (overview)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1292</cp:revision>
  <cp:lastPrinted>2022-10-19T14:49:38Z</cp:lastPrinted>
  <dcterms:created xsi:type="dcterms:W3CDTF">2018-08-11T18:04:59Z</dcterms:created>
  <dcterms:modified xsi:type="dcterms:W3CDTF">2023-01-02T01:04:06Z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