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8"/>
  </p:notesMasterIdLst>
  <p:handoutMasterIdLst>
    <p:handoutMasterId r:id="rId19"/>
  </p:handoutMasterIdLst>
  <p:sldIdLst>
    <p:sldId id="1011" r:id="rId5"/>
    <p:sldId id="1080" r:id="rId6"/>
    <p:sldId id="1117" r:id="rId7"/>
    <p:sldId id="1111" r:id="rId8"/>
    <p:sldId id="1112" r:id="rId9"/>
    <p:sldId id="1101" r:id="rId10"/>
    <p:sldId id="1102" r:id="rId11"/>
    <p:sldId id="1118" r:id="rId12"/>
    <p:sldId id="1104" r:id="rId13"/>
    <p:sldId id="1115" r:id="rId14"/>
    <p:sldId id="1116" r:id="rId15"/>
    <p:sldId id="1105" r:id="rId16"/>
    <p:sldId id="10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</p14:sldIdLst>
        </p14:section>
        <p14:section name="Introduction" id="{8DFF88B6-AEAA-4EED-AE6C-F4E0BA4C6A01}">
          <p14:sldIdLst>
            <p14:sldId id="1080"/>
            <p14:sldId id="1117"/>
            <p14:sldId id="1111"/>
            <p14:sldId id="1112"/>
            <p14:sldId id="1101"/>
            <p14:sldId id="1102"/>
            <p14:sldId id="1118"/>
            <p14:sldId id="1104"/>
            <p14:sldId id="1115"/>
            <p14:sldId id="1116"/>
            <p14:sldId id="1105"/>
            <p14:sldId id="1074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6:50:15.1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2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2-22T22:14:13.605"/>
    </inkml:context>
    <inkml:brush xml:id="br0">
      <inkml:brushProperty name="width" value="0.175" units="cm"/>
      <inkml:brushProperty name="height" value="0.35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2177 2620 0,'-81'0'172,"-241"0"-141,282 0-31,40-40 47,0 0-16,40 40-15,0 0-1,1 0 1,-1 0 15,0 0-31,-40 40 0,41-40 16,79 0-16,-79 0 0,160 0 16,-120 0-16,121 0 0,-81 0 0,40 0 15,-121 0-15,202 0 0,-202 0 16,41 0-16,0 0 0,-1 0 15,-39 0-15,-41 40 0,40-40 0,-40-40 157,-40 40-142,-1 0 1,-80 0-16,0-40 16,-80 40-16,120-41 15,-80 41-15,80 0 0,1 0 0,-1 0 0,0 0 16,41 0-1,0 0-15,-1 0 0,1 0 16,121 0 93,-41 0-109,162 0 0,39 0 16,-160 0-16,80 0 0,-40 0 0,0 0 16,-80 0-16,80 0 0,-81 0 15,0 0-15,1 0 0,-1 0 16,0 0-16,0 0 16,-120 0 62,-1-40-78,-80 0 15,80 40-15,-282-81 16,81 41-16,161-1 0,-161 1 16,201 0-16,-80 40 0,121 0 0,-81 0 15,40-40-15,1 40 0,39 0 16,1 0-16,0 0 15,80 0 79,0 0-94,1 40 0,80-40 16,-41 40-16,81 121 0,-80-161 15,40 81-15,40-41 0,-40 1 16,0-1-16,-40-40 16,-41 40-16,0-40 15,-80 0 48,0 0-32,0 0-15,-41 0-16,41 0 0,-41-40 15,41 40-15,-81-40 16,80 40 0,41-41-1,-40 41-15,80 0 78,81 0-62,-80 0-16,-1 0 0,41 0 16,-41 0-16,0 0 15,1 0-15,-1 0 16,-80 0 46,-41 0-46,41 0-16,-81 0 0,0 41 0,-81-1 16,121-40-16,-80 40 0,81-40 0,-82 0 15,82 0-15,-1 0 0,0 0 16,41 0-16,0 0 0,-1 0 15,122 41 64,-41-41-79,162 0 15,40 40-15,-202-40 0,242 0 16,-201 0-16,282 0 0,-202 0 15,41 0-15,-1 0 0,-80 0 16,-80-40-16,80 40 0,-81 0 0,0 0 16,1 0-16,-82 0 47,1 0-32,0 0 1,-1 0-16,-80 0 0,41 0 0,-162 0 15,161 0-15,-201 0 0,201 0 0,-241 0 16,201 0-16,-40-41 16,40 41-16,-41-40 0,122 40 0,-81 0 15,81 0-15,-1 0 16,41-40 0,41 40 15,-1 0-16,0 0-15,1 0 16,-1 0 0,0 0-16,1 0 15,39 0-15,-39 0 0,-1 0 16,41 0-16,-41 0 16,0 0-1,-80 0 79,0 0-63,-1 0 0,82 0 16,-1 0-15,40 0-32,-39 0 0,120 0 15,-40 0-15,-81 0 0,41 40 16,-41-40-16,41 0 15,-41 0-15,1 0 16,-1 0 0,-80 0 46,-1 0-46,1 0-1,0 0-15,-1 0 16,-39 0-16,39 0 0,1 0 16,0 0-16,-1-40 0,1 40 15,0 0-15,-1 0 16,1 0 0,80 0 46,41 0-62,-41 0 16,81 0-16,41 0 15,-82 0-15,122 0 0,-122 0 0,162 0 16,-121 0-16,41 0 16,-82 0-16,41 0 0,-81 0 15,41 0-15,-41 0 16,-80 0 31,0 0-47,-1 0 0,-79 0 15,39 0-15,-201 0 16,-1 0-16,162 0 0,-241 0 16,241 0-16,-202-41 0,162 1 0,-81 0 15,40 40-15,41 0 0,40-41 16,41 41-16,39-40 0,1 40 15,0 0-15,-1 0 0,41-40 32,41 40-17,-1 0-15,0 0 32,81 0-17,-40-41-15,80 1 0,-80 40 16,201 0-16,-80 0 15,-82 0-15,82 0 0,-81 0 0,0 0 16,-40 0-16,40-40 0,-81 40 0,0 0 16,-80 0 46,0 0-46,-1 0-16,1 0 15,-41 0 1,41 0-16,-162 0 0,122-40 0,-162-41 16,161 81-16,-120-40 0,120 40 15,-121 0-15,162-41 0,-41 1 16,-80 40-16,121 0 16,80-40 62,41 40-78,-41 0 0,81 0 15,0 0-15,121 0 0,-161 0 16,281 40-16,-241-40 0,202 40 16,-162-40-16,41 41 0,-122-41 0,122 0 15,-162 0-15,1 0 0,39 0 16,-120 0 31,0 0-32,-1 0 1,-39 0-16,39 0 16,-120 0-16,40 0 0,-80 0 15,120 0-15,-201 0 0,201 0 0,-201 0 16,161 0-16,-81-41 0,122 41 0,-1-40 15,41 40-15,-1-40 16,1 40-16,80 0 47,1 0-31,-1 0 15,81 0-16,-81 0-15,41 0 0,-41 0 16,81 0-16,-40 0 0,120-41 0,-120-39 16,161 39-16,-161 41 0,80 0 15,-81-40-15,1 0 0,-41 40 0,41 0 16,-41-41 0,-120 1 30,39 40-30,1 0 0,-41 0-1,81-81-15,-161 81 16,121-40-16,0 0 16,-1 40-16,1 0 0,0 0 0,-41 0 31,81-41-31,-81 41 0,41 0 0,-41-40 15,41 40 1,0-40-16,-1 40 0,41-40 63,0-1 30,0 1-46,-40 40-16,-40-40-15,39-1-16,-80-39 0,81 39 16,-121 1-16,80 40 0,-282-121 15,162 81-15,-1-1 0,41-39 16,40 80-16,-41 0 0,122 0 0,-81 0 16,81 0-16,0 40 0,-1-40 15,1 0-15,40 40 16,0 1-1,0-1-15,0 0 16,0 41 0,0-41-16,0 1 15,0 39-15,40-80 16,-40 121-16,81 0 16,-81-81-16,161 81 0,-121-40 0,1 40 15,39-40-15,41 40 0,-80-81 16,39 41-16,-39-41 0,80 41 15,-41-41-15,1-40 0,-41 0 16,41 40-16,-41-40 0,0 0 0,41 0 16,0 0-16,-1 0 15,-39 0-15,160 0 0,-160 0 0,120-80 16,-121 39-16,121-80 0,-120 81 16,160-41-16,-160 1 0,39-41 15,-39 80-15,39-80 0,1 41 16,-81 39-16,0 1 0,0-40 31,0 39-15,0 1-1,0 0 1,-40 40-16,-81-81 0,80 41 0,-160-122 16,39 41-16,82 81 15,-122-121-15,122 80 0,-162-80 16,201 161-16,-120-161 0,40 120 0,41 1 15,-1 0-15,-40 40 0,81 0 0,-81 0 16,80 0-16,-39 0 16,-1 40-16,0-40 0,81 40 15,-40 1-15,-41 39 16,81-39-16,-80 80 16,80-81-16,-40 41 0,-1-41 0,41 40 15,0 41-15,0-80 0,0-1 16,0 0-16,0 1 15,0-1-15,0 41 0,0-41 16,0 0 15,41 1-31,39-1 0,-40 0 0,81 81 16,-40-81-16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C91F-F4F4-4D7E-B0B5-346FC9A8532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3E8-E3D2-47BE-A183-FB961A3D5CA4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0E20-8F48-42FF-8F0D-D2F2D44922C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68D1-0C64-4E00-9622-3BE63CAFB59F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E4E0-6B99-45F0-95E2-EABCB7F716D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8C0-2DA8-4EDA-BF66-49D49650320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09B-68B4-4992-B384-90964477659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ACAC-D793-4877-ADEB-953767E22228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2EAF-D614-4121-84A0-312FE44EC11E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094-CF00-4B58-AE9A-6EDC9A0191ED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4C087B-F060-4CB2-96EB-A36C04FEEEF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DF76-E372-41A5-957C-C1A4C12A58D6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917C8A-3D6E-4F35-86DC-BE15ADEABB9B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BSz2ZmVAnyI&amp;list=PLnK6MrIqGXsJfcBdppW3CKJ858zR8P4eP&amp;index=40" TargetMode="External"/><Relationship Id="rId4" Type="http://schemas.openxmlformats.org/officeDocument/2006/relationships/hyperlink" Target="https://www.youtube.com/watch?v=QQS5il0LH1I&amp;list=PLnK6MrIqGXsJfcBdppW3CKJ858zR8P4eP&amp;index=3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0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emf"/><Relationship Id="rId5" Type="http://schemas.openxmlformats.org/officeDocument/2006/relationships/customXml" Target="../ink/ink1.xm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1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0.png"/><Relationship Id="rId11" Type="http://schemas.openxmlformats.org/officeDocument/2006/relationships/image" Target="../media/image28.png"/><Relationship Id="rId5" Type="http://schemas.openxmlformats.org/officeDocument/2006/relationships/image" Target="../media/image130.png"/><Relationship Id="rId10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0221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295400" y="3947003"/>
            <a:ext cx="98031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https://www.youtube.com/watch?v=QQS5il0LH1I&amp;list=PLnK6MrIqGXsJfcBdppW3CKJ858zR8P4eP&amp;index=39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https://www.youtube.com/watch?v=BSz2ZmVAnyI&amp;list=PLnK6MrIqGXsJfcBdppW3CKJ858zR8P4eP&amp;index=40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5CAD-E59A-488C-BEA5-0F655238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Circuit: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2D7D-F422-41A5-84D8-5C0E547F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E4476-35DC-4B29-B3F1-1585CBE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E35F7-73F8-40CD-BFB8-45D3430D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4ACB-8A4B-449D-B121-CA29A4EE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2667"/>
            <a:ext cx="8348663" cy="42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2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3D32-781F-4418-8C99-69A951D2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IBM-Q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89E43-6267-44ED-A1BA-01BFBB40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9319-A1F8-4A9B-9B7E-857ACECC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ABE6-95C5-4548-BD2B-F7235064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A3113-A5A3-4723-8D88-1713B218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057400"/>
            <a:ext cx="10058400" cy="31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1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Oracle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754ECF-BE26-4046-81BA-11D68F9C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36" y="3328973"/>
            <a:ext cx="371527" cy="200053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34E0D-D408-46D6-A734-4598D13927E9}"/>
              </a:ext>
            </a:extLst>
          </p:cNvPr>
          <p:cNvSpPr txBox="1"/>
          <p:nvPr/>
        </p:nvSpPr>
        <p:spPr>
          <a:xfrm flipH="1">
            <a:off x="838200" y="1918499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 black box which contain the information of f(x) related to the problem to be solved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E70-E5BF-457D-BEA6-D238DDF500F5}"/>
              </a:ext>
            </a:extLst>
          </p:cNvPr>
          <p:cNvSpPr txBox="1"/>
          <p:nvPr/>
        </p:nvSpPr>
        <p:spPr>
          <a:xfrm>
            <a:off x="838200" y="2361944"/>
            <a:ext cx="28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Unitary gate - reversible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93ED9D-9316-4A37-83BB-A6B031FC48AB}"/>
                  </a:ext>
                </a:extLst>
              </p14:cNvPr>
              <p14:cNvContentPartPr/>
              <p14:nvPr/>
            </p14:nvContentPartPr>
            <p14:xfrm>
              <a:off x="5289810" y="2392568"/>
              <a:ext cx="1421640" cy="97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93ED9D-9316-4A37-83BB-A6B031FC48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8490" y="2329568"/>
                <a:ext cx="1484280" cy="11019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0FF81CE-BC41-4539-8362-85F8AFF17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577" y="3045777"/>
            <a:ext cx="948873" cy="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F9FA6-1E7E-4E5F-AB06-4045E98B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" y="1846153"/>
            <a:ext cx="4822804" cy="30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Oracle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3FB3C5-3A10-4F6A-8668-FB84DBC24D40}"/>
                  </a:ext>
                </a:extLst>
              </p:cNvPr>
              <p:cNvSpPr txBox="1"/>
              <p:nvPr/>
            </p:nvSpPr>
            <p:spPr>
              <a:xfrm>
                <a:off x="4885233" y="106739"/>
                <a:ext cx="632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3FB3C5-3A10-4F6A-8668-FB84DBC24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233" y="106739"/>
                <a:ext cx="632725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0A4FBCB-F962-489D-88FA-8162D0364AD3}"/>
              </a:ext>
            </a:extLst>
          </p:cNvPr>
          <p:cNvSpPr txBox="1"/>
          <p:nvPr/>
        </p:nvSpPr>
        <p:spPr>
          <a:xfrm>
            <a:off x="6993467" y="476071"/>
            <a:ext cx="393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AutoNum type="arabicPeriod"/>
            </a:pPr>
            <a:r>
              <a:rPr lang="en-US" dirty="0"/>
              <a:t>Input and output have the same number of bits 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Reversible by construction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ADAA1-60C6-4E05-8A70-FA2E24CC47AC}"/>
              </a:ext>
            </a:extLst>
          </p:cNvPr>
          <p:cNvSpPr txBox="1"/>
          <p:nvPr/>
        </p:nvSpPr>
        <p:spPr>
          <a:xfrm>
            <a:off x="838200" y="5821681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prove it is unitary, see Q22.2 in chapter 22 in the textbook.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2650BD-8630-4F32-92C0-A14B6003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284" y="2649503"/>
            <a:ext cx="4734586" cy="219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7911C-1A24-4173-9EEF-F3B27E17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418" y="2213996"/>
            <a:ext cx="3362794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AA341-A36F-48B8-9097-F1BD81853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615" y="4939430"/>
            <a:ext cx="1085686" cy="409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8FA418-A627-4BED-8993-EED2FDBB5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798" y="5593951"/>
            <a:ext cx="1581602" cy="290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5C6E50-B2DE-4237-AE97-165B22350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057298"/>
            <a:ext cx="1771897" cy="4001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E7A51-413A-48A8-9925-9FF1CC67BC26}"/>
              </a:ext>
            </a:extLst>
          </p:cNvPr>
          <p:cNvCxnSpPr>
            <a:cxnSpLocks/>
          </p:cNvCxnSpPr>
          <p:nvPr/>
        </p:nvCxnSpPr>
        <p:spPr>
          <a:xfrm>
            <a:off x="1524000" y="4648200"/>
            <a:ext cx="0" cy="40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3F1280C-7986-4D96-BE1A-48F63CBE7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5033610"/>
            <a:ext cx="2524477" cy="37629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C3CB77-383A-43D6-858B-EF59B9B8FA5C}"/>
              </a:ext>
            </a:extLst>
          </p:cNvPr>
          <p:cNvCxnSpPr/>
          <p:nvPr/>
        </p:nvCxnSpPr>
        <p:spPr>
          <a:xfrm>
            <a:off x="4267200" y="4648200"/>
            <a:ext cx="0" cy="29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2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Deutsch’s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B8384-6D94-4D52-A0B3-DC23BF2B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0" y="2594960"/>
            <a:ext cx="3449320" cy="1820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632301-534B-4D9B-B172-FBD79F2A31C4}"/>
              </a:ext>
            </a:extLst>
          </p:cNvPr>
          <p:cNvSpPr txBox="1"/>
          <p:nvPr/>
        </p:nvSpPr>
        <p:spPr>
          <a:xfrm>
            <a:off x="1097280" y="198149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if a function balanced or constant?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AD0DD-0BB5-4E3E-A42D-21B386D2752B}"/>
              </a:ext>
            </a:extLst>
          </p:cNvPr>
          <p:cNvSpPr/>
          <p:nvPr/>
        </p:nvSpPr>
        <p:spPr>
          <a:xfrm>
            <a:off x="5003152" y="2565265"/>
            <a:ext cx="102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50B2D-F385-4A86-8CD9-206EC6FAC882}"/>
              </a:ext>
            </a:extLst>
          </p:cNvPr>
          <p:cNvCxnSpPr/>
          <p:nvPr/>
        </p:nvCxnSpPr>
        <p:spPr>
          <a:xfrm>
            <a:off x="4419600" y="2743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A85C8-2FB9-4EF7-9E59-C37CF612AD95}"/>
              </a:ext>
            </a:extLst>
          </p:cNvPr>
          <p:cNvCxnSpPr/>
          <p:nvPr/>
        </p:nvCxnSpPr>
        <p:spPr>
          <a:xfrm>
            <a:off x="4419600" y="318811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15DD1-D659-4F39-8BEC-0ACC1C4886DF}"/>
              </a:ext>
            </a:extLst>
          </p:cNvPr>
          <p:cNvCxnSpPr/>
          <p:nvPr/>
        </p:nvCxnSpPr>
        <p:spPr>
          <a:xfrm>
            <a:off x="4419600" y="361366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03D3F-A052-481D-8505-1215523A255E}"/>
              </a:ext>
            </a:extLst>
          </p:cNvPr>
          <p:cNvCxnSpPr>
            <a:cxnSpLocks/>
          </p:cNvCxnSpPr>
          <p:nvPr/>
        </p:nvCxnSpPr>
        <p:spPr>
          <a:xfrm>
            <a:off x="4419600" y="41148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045719-8DFF-44BC-8FE8-446503AF7A59}"/>
              </a:ext>
            </a:extLst>
          </p:cNvPr>
          <p:cNvSpPr/>
          <p:nvPr/>
        </p:nvSpPr>
        <p:spPr>
          <a:xfrm>
            <a:off x="5003152" y="3923404"/>
            <a:ext cx="102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9686F-F07B-4F45-9BF9-08D9C576F9CA}"/>
              </a:ext>
            </a:extLst>
          </p:cNvPr>
          <p:cNvSpPr/>
          <p:nvPr/>
        </p:nvSpPr>
        <p:spPr>
          <a:xfrm>
            <a:off x="5025880" y="299628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balanced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A681D-C88D-45CB-A287-3E9AEDFFE837}"/>
              </a:ext>
            </a:extLst>
          </p:cNvPr>
          <p:cNvSpPr/>
          <p:nvPr/>
        </p:nvSpPr>
        <p:spPr>
          <a:xfrm>
            <a:off x="5025879" y="34290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balanced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4DD0F-4018-4681-9D2B-1B2EB7054B54}"/>
              </a:ext>
            </a:extLst>
          </p:cNvPr>
          <p:cNvSpPr/>
          <p:nvPr/>
        </p:nvSpPr>
        <p:spPr>
          <a:xfrm>
            <a:off x="6653994" y="1852032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Boolean function: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C83A31-B273-4201-9C6D-18C8FE7DA2FA}"/>
              </a:ext>
            </a:extLst>
          </p:cNvPr>
          <p:cNvSpPr/>
          <p:nvPr/>
        </p:nvSpPr>
        <p:spPr>
          <a:xfrm>
            <a:off x="8403771" y="1847673"/>
            <a:ext cx="3457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 : {0, 1} → {0, 1}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2F0BDC-F9EB-4D06-99AB-406D6168F19E}"/>
              </a:ext>
            </a:extLst>
          </p:cNvPr>
          <p:cNvSpPr txBox="1"/>
          <p:nvPr/>
        </p:nvSpPr>
        <p:spPr>
          <a:xfrm>
            <a:off x="1160780" y="4718853"/>
            <a:ext cx="708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Classically, 2 computation, f(0) and f(1) QC, do this in 1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353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Deutsch’s Algorithm (overview)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5A3F9-6C35-4706-AE8D-06D83B8EDA46}"/>
              </a:ext>
            </a:extLst>
          </p:cNvPr>
          <p:cNvSpPr txBox="1"/>
          <p:nvPr/>
        </p:nvSpPr>
        <p:spPr>
          <a:xfrm>
            <a:off x="1131146" y="1905000"/>
            <a:ext cx="71746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Create a </a:t>
            </a:r>
            <a:r>
              <a:rPr lang="en-US" dirty="0">
                <a:solidFill>
                  <a:srgbClr val="7030A0"/>
                </a:solidFill>
              </a:rPr>
              <a:t>Quantum Oracle (Encode the Problem)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Ex :-   If |x⟩ = |1⟩</a:t>
            </a:r>
          </a:p>
          <a:p>
            <a:r>
              <a:rPr lang="en-US" dirty="0"/>
              <a:t>                                                                                              |y⟩ = |1⟩         </a:t>
            </a:r>
          </a:p>
          <a:p>
            <a:r>
              <a:rPr lang="en-US" dirty="0"/>
              <a:t>                                                                    If f(x) = 1 </a:t>
            </a:r>
          </a:p>
          <a:p>
            <a:r>
              <a:rPr lang="en-US" dirty="0"/>
              <a:t>Step 1: Create a </a:t>
            </a:r>
            <a:r>
              <a:rPr lang="en-US" dirty="0">
                <a:solidFill>
                  <a:srgbClr val="7030A0"/>
                </a:solidFill>
              </a:rPr>
              <a:t>Superposition</a:t>
            </a:r>
            <a:r>
              <a:rPr lang="en-US" dirty="0"/>
              <a:t> Input                                      =   |0      1 ⟩ = |1⟩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08DA6-B46F-4E44-8C9C-2885BDEC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7" y="2371725"/>
            <a:ext cx="3724275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343EE-9EB9-433C-8DBD-78E90A6A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38" y="4196435"/>
            <a:ext cx="5505450" cy="192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0F286F-BC12-467E-9E72-23515FAE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334" y="1232485"/>
            <a:ext cx="3848100" cy="2278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4A46E-C8A8-4E1C-8DA7-5FFB26004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900647"/>
            <a:ext cx="895558" cy="256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CFACE-9BB3-4A86-BBBF-60C51AC74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148226" y="3929263"/>
            <a:ext cx="209183" cy="1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716-77E5-40AB-AC8A-A1F8E732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04474-13AB-4F69-8763-455772ED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52B88-4953-422E-9E36-CE9C377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BD3E5-1DA7-4DBD-8FD2-870AE0D5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DD0BA-9A56-4E09-82C6-9BD7422ABB9A}"/>
              </a:ext>
            </a:extLst>
          </p:cNvPr>
          <p:cNvSpPr txBox="1"/>
          <p:nvPr/>
        </p:nvSpPr>
        <p:spPr>
          <a:xfrm>
            <a:off x="1088813" y="381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Evaluate Using the Quantum Oracle (</a:t>
            </a:r>
            <a:r>
              <a:rPr lang="en-US" dirty="0">
                <a:solidFill>
                  <a:srgbClr val="7030A0"/>
                </a:solidFill>
              </a:rPr>
              <a:t>Parallelism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F9C3-97EC-43E9-B50F-EEFCB2EF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980439"/>
            <a:ext cx="7106920" cy="1872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987AD-7DCF-4BDF-A4A5-201AD1AF0CB2}"/>
              </a:ext>
            </a:extLst>
          </p:cNvPr>
          <p:cNvSpPr txBox="1"/>
          <p:nvPr/>
        </p:nvSpPr>
        <p:spPr>
          <a:xfrm>
            <a:off x="1139402" y="2898546"/>
            <a:ext cx="945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3: Measure on the Right Basis to Get the Answer (e.g. if it is constant</a:t>
            </a:r>
            <a:r>
              <a:rPr lang="en-US" dirty="0">
                <a:solidFill>
                  <a:srgbClr val="7030A0"/>
                </a:solidFill>
              </a:rPr>
              <a:t> (deterministic output)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EB7A62-35BD-4578-A03E-D84B1068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02" y="3344752"/>
            <a:ext cx="6285865" cy="1278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00567-0E57-4138-A9F8-8B479F057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649" y="4656083"/>
            <a:ext cx="4191000" cy="1915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B9325-88D8-42AB-BF20-06AA438D6890}"/>
              </a:ext>
            </a:extLst>
          </p:cNvPr>
          <p:cNvSpPr txBox="1"/>
          <p:nvPr/>
        </p:nvSpPr>
        <p:spPr>
          <a:xfrm>
            <a:off x="8508989" y="3688081"/>
            <a:ext cx="1709056" cy="47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7DF19-CD31-4EE3-9892-9B3A201DA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566" y="3294807"/>
            <a:ext cx="1483289" cy="369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D45050-8046-4209-B1F2-BB63DDF99F0A}"/>
              </a:ext>
            </a:extLst>
          </p:cNvPr>
          <p:cNvSpPr txBox="1"/>
          <p:nvPr/>
        </p:nvSpPr>
        <p:spPr>
          <a:xfrm>
            <a:off x="5638800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D55C2-A446-46BA-B9F2-4AB018F860E8}"/>
              </a:ext>
            </a:extLst>
          </p:cNvPr>
          <p:cNvSpPr txBox="1"/>
          <p:nvPr/>
        </p:nvSpPr>
        <p:spPr>
          <a:xfrm>
            <a:off x="6705380" y="1857679"/>
            <a:ext cx="309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|x, y       f(x) ⟩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F34D56-03B3-4A9A-8FA3-5FE1EDC8D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866" y="1821816"/>
            <a:ext cx="42868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Deutsch’s Algorithm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33124-2611-4556-90CE-E5BB1151966C}"/>
              </a:ext>
            </a:extLst>
          </p:cNvPr>
          <p:cNvSpPr txBox="1"/>
          <p:nvPr/>
        </p:nvSpPr>
        <p:spPr>
          <a:xfrm>
            <a:off x="722349" y="1815909"/>
            <a:ext cx="537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Implement unitary gate (quantum oracle)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B2ACE-6717-437C-82F6-A3A3566D7731}"/>
              </a:ext>
            </a:extLst>
          </p:cNvPr>
          <p:cNvSpPr txBox="1"/>
          <p:nvPr/>
        </p:nvSpPr>
        <p:spPr>
          <a:xfrm>
            <a:off x="747749" y="4091316"/>
            <a:ext cx="20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Prepare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47E28-D4D2-4280-8B10-4681BAD9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42319"/>
            <a:ext cx="2943636" cy="485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E52699-BA5A-4CE5-8A0A-CEB629BF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64" y="2511904"/>
            <a:ext cx="4896533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D35F21-A315-498C-9906-C23C6758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16" y="2954922"/>
            <a:ext cx="4877481" cy="438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205D46-C290-4B99-8392-145432D57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85" y="4275982"/>
            <a:ext cx="419158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48D5AE-CB7C-4A6D-83F0-F3B17320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880812"/>
            <a:ext cx="5385592" cy="365125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E4CF6-8E60-461C-A19D-31F35730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64"/>
            <a:ext cx="5303520" cy="1333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62F4C-95BF-4645-B0CA-221E1DF74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77" y="1872915"/>
            <a:ext cx="5037088" cy="574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2E60C-E974-499C-AC69-0B7876E677AD}"/>
              </a:ext>
            </a:extLst>
          </p:cNvPr>
          <p:cNvSpPr txBox="1"/>
          <p:nvPr/>
        </p:nvSpPr>
        <p:spPr>
          <a:xfrm>
            <a:off x="762000" y="4019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A9C09-0807-4636-8603-F17BC1351F84}"/>
              </a:ext>
            </a:extLst>
          </p:cNvPr>
          <p:cNvSpPr/>
          <p:nvPr/>
        </p:nvSpPr>
        <p:spPr>
          <a:xfrm>
            <a:off x="741758" y="281661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C34F19-9E7F-442F-9139-4ED753E8FF1A}"/>
                  </a:ext>
                </a:extLst>
              </p14:cNvPr>
              <p14:cNvContentPartPr/>
              <p14:nvPr/>
            </p14:nvContentPartPr>
            <p14:xfrm>
              <a:off x="4839249" y="466437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C34F19-9E7F-442F-9139-4ED753E8F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3129" y="465825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C072702-8B6F-444A-A099-A52C17BE6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671" y="2729502"/>
            <a:ext cx="4965329" cy="1090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337105-596D-4F6A-ADF0-AD5804F99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3767786"/>
            <a:ext cx="4499567" cy="2165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7733DC-4804-4809-9C58-3CA7384A61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3602" y="2779994"/>
            <a:ext cx="3872868" cy="245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FAF36-CD34-4784-9F36-1D50DCC4F3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5873" y="3165166"/>
            <a:ext cx="2677271" cy="2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9600" y="1726896"/>
                <a:ext cx="2815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26896"/>
                <a:ext cx="2815258" cy="299249"/>
              </a:xfrm>
              <a:prstGeom prst="rect">
                <a:avLst/>
              </a:prstGeom>
              <a:blipFill>
                <a:blip r:embed="rId2"/>
                <a:stretch>
                  <a:fillRect t="-161224" r="-18182" b="-2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flipH="1">
            <a:off x="1219200" y="176706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gate: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219200" y="205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Initial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9600" y="2057400"/>
                <a:ext cx="5011948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057400"/>
                <a:ext cx="5011948" cy="572273"/>
              </a:xfrm>
              <a:prstGeom prst="rect">
                <a:avLst/>
              </a:prstGeom>
              <a:blipFill>
                <a:blip r:embed="rId3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flipH="1">
            <a:off x="1212574" y="26130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(parallelism):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82742" y="2590800"/>
                <a:ext cx="805284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42" y="2590800"/>
                <a:ext cx="805284" cy="391582"/>
              </a:xfrm>
              <a:prstGeom prst="rect">
                <a:avLst/>
              </a:prstGeom>
              <a:blipFill>
                <a:blip r:embed="rId4"/>
                <a:stretch>
                  <a:fillRect t="-112500" r="-59091" b="-17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flipH="1">
            <a:off x="1212574" y="2987052"/>
            <a:ext cx="34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(prepare to measurement in |+&gt;|-&gt;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54859" y="3163073"/>
                <a:ext cx="170040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859" y="3163073"/>
                <a:ext cx="1700402" cy="391582"/>
              </a:xfrm>
              <a:prstGeom prst="rect">
                <a:avLst/>
              </a:prstGeom>
              <a:blipFill>
                <a:blip r:embed="rId5"/>
                <a:stretch>
                  <a:fillRect t="-112500" r="-27957" b="-17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1162397" y="3841072"/>
                <a:ext cx="9993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Measurement 1</a:t>
                </a:r>
                <a:r>
                  <a:rPr lang="en-US" baseline="30000" dirty="0"/>
                  <a:t>st</a:t>
                </a:r>
                <a:r>
                  <a:rPr lang="en-US" dirty="0"/>
                  <a:t> bit:			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constant;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balanced;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62397" y="3841072"/>
                <a:ext cx="9993283" cy="369332"/>
              </a:xfrm>
              <a:prstGeom prst="rect">
                <a:avLst/>
              </a:prstGeom>
              <a:blipFill>
                <a:blip r:embed="rId6"/>
                <a:stretch>
                  <a:fillRect l="-549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9AE881B-F514-4E9C-865A-0E11A2383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484039"/>
            <a:ext cx="7887801" cy="1819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B3C75-9348-4206-936D-046889073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9203" y="3213280"/>
            <a:ext cx="3324689" cy="523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D4614-D8AF-4EF2-BEB9-082EFF612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0464" y="362433"/>
            <a:ext cx="1257475" cy="285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520A2A-0CC3-43E1-B74D-37C95BEBD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9137" y="752067"/>
            <a:ext cx="2540131" cy="36196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B990EE-5946-4EB2-BFEA-5300CC34EC75}"/>
              </a:ext>
            </a:extLst>
          </p:cNvPr>
          <p:cNvCxnSpPr/>
          <p:nvPr/>
        </p:nvCxnSpPr>
        <p:spPr>
          <a:xfrm flipV="1">
            <a:off x="6705600" y="43434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25B93C8-8AEE-4592-B4B7-4631B24D00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6200" y="4037914"/>
            <a:ext cx="427872" cy="2763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353286-06B0-452D-822C-900C224F94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1607" y="4063624"/>
            <a:ext cx="781159" cy="2572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3DA08B-2B3E-4D2C-A726-FAD7EE500FFD}"/>
              </a:ext>
            </a:extLst>
          </p:cNvPr>
          <p:cNvCxnSpPr>
            <a:cxnSpLocks/>
          </p:cNvCxnSpPr>
          <p:nvPr/>
        </p:nvCxnSpPr>
        <p:spPr>
          <a:xfrm flipV="1">
            <a:off x="6925574" y="4595918"/>
            <a:ext cx="770626" cy="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75A7E4-BAAB-44DA-AE33-B49A81E446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8884" y="4372695"/>
            <a:ext cx="283028" cy="304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0B02C8-978C-4A42-9BF2-DD1202B44BF6}"/>
              </a:ext>
            </a:extLst>
          </p:cNvPr>
          <p:cNvSpPr txBox="1"/>
          <p:nvPr/>
        </p:nvSpPr>
        <p:spPr>
          <a:xfrm>
            <a:off x="7999381" y="4001403"/>
            <a:ext cx="41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D2D2C7-21C7-416D-9C7D-FB40BC417929}"/>
              </a:ext>
            </a:extLst>
          </p:cNvPr>
          <p:cNvSpPr/>
          <p:nvPr/>
        </p:nvSpPr>
        <p:spPr>
          <a:xfrm>
            <a:off x="7999381" y="429238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355B21-040F-4D38-B32B-B45AF044FB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1208" y="4336488"/>
            <a:ext cx="85737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for Deutsch’s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905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give you 2 minutes to draw the circuit</a:t>
            </a:r>
          </a:p>
        </p:txBody>
      </p:sp>
    </p:spTree>
    <p:extLst>
      <p:ext uri="{BB962C8B-B14F-4D97-AF65-F5344CB8AC3E}">
        <p14:creationId xmlns:p14="http://schemas.microsoft.com/office/powerpoint/2010/main" val="1892731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7144</TotalTime>
  <Words>613</Words>
  <Application>Microsoft Macintosh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Quantum Algorithm</vt:lpstr>
      <vt:lpstr>Deutsch’s Problem</vt:lpstr>
      <vt:lpstr>Deutsch’s Algorithm (overview) </vt:lpstr>
      <vt:lpstr>PowerPoint Presentation</vt:lpstr>
      <vt:lpstr>Deutsch’s Algorithm</vt:lpstr>
      <vt:lpstr>PowerPoint Presentation</vt:lpstr>
      <vt:lpstr>Deutsch’s Algorithm</vt:lpstr>
      <vt:lpstr>Circuit for Deutsch’s Algorithm</vt:lpstr>
      <vt:lpstr>Circuit: </vt:lpstr>
      <vt:lpstr>IBM-Q</vt:lpstr>
      <vt:lpstr>Quantum Oracle</vt:lpstr>
      <vt:lpstr>XOR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1331</cp:revision>
  <cp:lastPrinted>2022-10-22T16:20:52Z</cp:lastPrinted>
  <dcterms:created xsi:type="dcterms:W3CDTF">2018-08-11T18:04:59Z</dcterms:created>
  <dcterms:modified xsi:type="dcterms:W3CDTF">2023-01-02T01:06:33Z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