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</p:sldMasterIdLst>
  <p:notesMasterIdLst>
    <p:notesMasterId r:id="rId14"/>
  </p:notesMasterIdLst>
  <p:handoutMasterIdLst>
    <p:handoutMasterId r:id="rId15"/>
  </p:handoutMasterIdLst>
  <p:sldIdLst>
    <p:sldId id="1011" r:id="rId5"/>
    <p:sldId id="1134" r:id="rId6"/>
    <p:sldId id="1118" r:id="rId7"/>
    <p:sldId id="1135" r:id="rId8"/>
    <p:sldId id="1136" r:id="rId9"/>
    <p:sldId id="1128" r:id="rId10"/>
    <p:sldId id="1133" r:id="rId11"/>
    <p:sldId id="1132" r:id="rId12"/>
    <p:sldId id="112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1011"/>
          </p14:sldIdLst>
        </p14:section>
        <p14:section name="Introduction" id="{8DFF88B6-AEAA-4EED-AE6C-F4E0BA4C6A01}">
          <p14:sldIdLst>
            <p14:sldId id="1134"/>
            <p14:sldId id="1118"/>
            <p14:sldId id="1135"/>
            <p14:sldId id="1136"/>
            <p14:sldId id="1128"/>
            <p14:sldId id="1133"/>
            <p14:sldId id="1132"/>
            <p14:sldId id="1125"/>
          </p14:sldIdLst>
        </p14:section>
        <p14:section name="Logistic" id="{31870AB8-3EA2-40F5-BE0C-1EC5F095511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1288" autoAdjust="0"/>
  </p:normalViewPr>
  <p:slideViewPr>
    <p:cSldViewPr>
      <p:cViewPr varScale="1">
        <p:scale>
          <a:sx n="104" d="100"/>
          <a:sy n="104" d="100"/>
        </p:scale>
        <p:origin x="936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1/1/23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7:20:18.1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8:30:46.2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2-12-23T08:34:36.8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1/1/23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D1694-A56B-478C-8CA7-C670295D4E19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420AF-7820-4351-B6C4-2EBD0876E877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8DC68-07C7-45F5-A0FC-B0AC3E7618BA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B580-F9E0-4454-86DE-C8C3D37A172A}" type="datetime1">
              <a:rPr lang="en-US" smtClean="0"/>
              <a:t>1/1/23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1A70-64F7-4A66-BB33-2D554EEEFC4A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8B59-AFBF-4551-ACF1-8285E14977EE}" type="datetime1">
              <a:rPr lang="en-US" smtClean="0"/>
              <a:t>1/1/23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A088-D83D-4D06-9A21-F84AA86CF1A8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93B-B5A1-4153-8EBE-54069CD72B8E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CF5E-A0EA-4E9C-81BF-EE8254403837}" type="datetime1">
              <a:rPr lang="en-US" smtClean="0"/>
              <a:t>1/1/23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EBFA-45D7-49A7-9F73-CB066637A148}" type="datetime1">
              <a:rPr lang="en-US" smtClean="0"/>
              <a:t>1/1/23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43B6F0-6432-47E9-B7EE-0DAC37A81C03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D7AA-B7E2-4027-B2EF-854C2892B028}" type="datetime1">
              <a:rPr lang="en-US" smtClean="0"/>
              <a:t>1/1/23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32770E-3252-458A-B790-2BD7123A2603}" type="datetime1">
              <a:rPr lang="en-US" smtClean="0"/>
              <a:t>1/1/23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Introduction-Quantum-Computing-Layperson-Programmer/dp/303098338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rjypT4wJzwY&amp;list=PLnK6MrIqGXsJfcBdppW3CKJ858zR8P4eP&amp;index=42" TargetMode="External"/><Relationship Id="rId5" Type="http://schemas.openxmlformats.org/officeDocument/2006/relationships/hyperlink" Target="https://www.youtube.com/watch?v=UtqGDF6KWq0&amp;list=PLnK6MrIqGXsJfcBdppW3CKJ858zR8P4eP&amp;index=41" TargetMode="External"/><Relationship Id="rId4" Type="http://schemas.openxmlformats.org/officeDocument/2006/relationships/hyperlink" Target="https://www.youtube.com/watch?v=BSz2ZmVAnyI&amp;list=PLnK6MrIqGXsJfcBdppW3CKJ858zR8P4eP&amp;index=40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8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10.em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.xm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emf"/><Relationship Id="rId10" Type="http://schemas.openxmlformats.org/officeDocument/2006/relationships/customXml" Target="../ink/ink3.xml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0.png"/><Relationship Id="rId3" Type="http://schemas.openxmlformats.org/officeDocument/2006/relationships/image" Target="../media/image41.png"/><Relationship Id="rId7" Type="http://schemas.openxmlformats.org/officeDocument/2006/relationships/image" Target="../media/image80.png"/><Relationship Id="rId12" Type="http://schemas.openxmlformats.org/officeDocument/2006/relationships/image" Target="../media/image1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11" Type="http://schemas.openxmlformats.org/officeDocument/2006/relationships/image" Target="../media/image120.png"/><Relationship Id="rId5" Type="http://schemas.openxmlformats.org/officeDocument/2006/relationships/image" Target="../media/image60.png"/><Relationship Id="rId15" Type="http://schemas.openxmlformats.org/officeDocument/2006/relationships/image" Target="../media/image21.png"/><Relationship Id="rId10" Type="http://schemas.openxmlformats.org/officeDocument/2006/relationships/image" Target="../media/image110.png"/><Relationship Id="rId4" Type="http://schemas.openxmlformats.org/officeDocument/2006/relationships/image" Target="../media/image50.png"/><Relationship Id="rId9" Type="http://schemas.openxmlformats.org/officeDocument/2006/relationships/image" Target="../media/image100.png"/><Relationship Id="rId1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6.png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622622"/>
            <a:ext cx="1062228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Introduction to Quantum Computing:                 </a:t>
            </a:r>
            <a:br>
              <a:rPr lang="en-US" sz="5400" b="1" dirty="0"/>
            </a:br>
            <a:r>
              <a:rPr lang="en-US" sz="5400" b="1" dirty="0"/>
              <a:t>                        </a:t>
            </a:r>
            <a:r>
              <a:rPr lang="en-US" sz="2800" b="1" dirty="0"/>
              <a:t>From a Layperson to a Programmer in 30 Steps</a:t>
            </a:r>
            <a:endParaRPr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719" y="3780801"/>
            <a:ext cx="2787980" cy="33715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Hiu</a:t>
            </a:r>
            <a:r>
              <a:rPr lang="en-US" dirty="0"/>
              <a:t>-Yung Wong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47649" y="4117957"/>
            <a:ext cx="980319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linkClick r:id="" action="ppaction://noaction"/>
              </a:rPr>
              <a:t>https://link.springer.com/book/10.1007/978-3-030-98339-0</a:t>
            </a:r>
          </a:p>
          <a:p>
            <a:r>
              <a:rPr lang="en-US" i="1" dirty="0">
                <a:hlinkClick r:id="rId3"/>
              </a:rPr>
              <a:t>https://www.amazon.com/Introduction-Quantum-Computing-Layperson-Programmer/dp/3030983382</a:t>
            </a:r>
            <a:endParaRPr lang="en-US" i="1" dirty="0"/>
          </a:p>
          <a:p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Playlist: 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https://www.youtube.com/watch?v=BSz2ZmVAnyI&amp;list=PLnK6MrIqGXsJfcBdppW3CKJ858zR8P4eP&amp;index=40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https://www.youtube.com/watch?v=UtqGDF6KWq0&amp;list=PLnK6MrIqGXsJfcBdppW3CKJ858zR8P4eP&amp;index=41</a:t>
            </a:r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www.youtube.com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watch?v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=rjypT4wJzwY&amp;list=PLnK6MrIqGXsJfcBdppW3CKJ858zR8P4eP&amp;index=42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DF9FA6-1E7E-4E5F-AB06-4045E98B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39" y="1846153"/>
            <a:ext cx="4822804" cy="306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Oracle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3FB3C5-3A10-4F6A-8668-FB84DBC24D40}"/>
                  </a:ext>
                </a:extLst>
              </p:cNvPr>
              <p:cNvSpPr txBox="1"/>
              <p:nvPr/>
            </p:nvSpPr>
            <p:spPr>
              <a:xfrm>
                <a:off x="4885233" y="106739"/>
                <a:ext cx="6327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3FB3C5-3A10-4F6A-8668-FB84DBC24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233" y="106739"/>
                <a:ext cx="632725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60A4FBCB-F962-489D-88FA-8162D0364AD3}"/>
              </a:ext>
            </a:extLst>
          </p:cNvPr>
          <p:cNvSpPr txBox="1"/>
          <p:nvPr/>
        </p:nvSpPr>
        <p:spPr>
          <a:xfrm>
            <a:off x="6993467" y="476071"/>
            <a:ext cx="3931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Advantages:</a:t>
            </a:r>
          </a:p>
          <a:p>
            <a:pPr marL="342900" indent="-342900">
              <a:buAutoNum type="arabicPeriod"/>
            </a:pPr>
            <a:r>
              <a:rPr lang="en-US" dirty="0"/>
              <a:t>Input and output have the same number of bits (</a:t>
            </a:r>
            <a:r>
              <a:rPr lang="en-US" dirty="0" err="1"/>
              <a:t>n+m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Reversible by construction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ADAA1-60C6-4E05-8A70-FA2E24CC47AC}"/>
              </a:ext>
            </a:extLst>
          </p:cNvPr>
          <p:cNvSpPr txBox="1"/>
          <p:nvPr/>
        </p:nvSpPr>
        <p:spPr>
          <a:xfrm>
            <a:off x="838200" y="5821681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prove it is unitary, see Q22.2 in chapter 22 in the textbook.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2650BD-8630-4F32-92C0-A14B60031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284" y="2649503"/>
            <a:ext cx="4734586" cy="2191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07911C-1A24-4173-9EEF-F3B27E175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2418" y="2213996"/>
            <a:ext cx="3362794" cy="495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AA341-A36F-48B8-9097-F1BD81853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615" y="4939430"/>
            <a:ext cx="1085686" cy="409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8FA418-A627-4BED-8993-EED2FDBB50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3798" y="5593951"/>
            <a:ext cx="1581602" cy="290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5C6E50-B2DE-4237-AE97-165B22350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057298"/>
            <a:ext cx="1771897" cy="4001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8E7A51-413A-48A8-9925-9FF1CC67BC26}"/>
              </a:ext>
            </a:extLst>
          </p:cNvPr>
          <p:cNvCxnSpPr>
            <a:cxnSpLocks/>
          </p:cNvCxnSpPr>
          <p:nvPr/>
        </p:nvCxnSpPr>
        <p:spPr>
          <a:xfrm>
            <a:off x="1524000" y="4648200"/>
            <a:ext cx="0" cy="40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3F1280C-7986-4D96-BE1A-48F63CBE7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9000" y="5033610"/>
            <a:ext cx="2524477" cy="37629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C3CB77-383A-43D6-858B-EF59B9B8FA5C}"/>
              </a:ext>
            </a:extLst>
          </p:cNvPr>
          <p:cNvCxnSpPr/>
          <p:nvPr/>
        </p:nvCxnSpPr>
        <p:spPr>
          <a:xfrm>
            <a:off x="4267200" y="4648200"/>
            <a:ext cx="0" cy="29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1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Oracle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A486D-0637-4BE0-8A4A-07D21C83D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43200"/>
            <a:ext cx="4433642" cy="1295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D390F9-EDD6-459E-B6B0-E528C7E3F2A8}"/>
                  </a:ext>
                </a:extLst>
              </p14:cNvPr>
              <p14:cNvContentPartPr/>
              <p14:nvPr/>
            </p14:nvContentPartPr>
            <p14:xfrm>
              <a:off x="6596049" y="201369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D390F9-EDD6-459E-B6B0-E528C7E3F2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9929" y="200757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DAE3B6-D881-45AB-BA23-1B530BE88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1908764"/>
            <a:ext cx="2257740" cy="485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0C88D4-C897-429E-981D-32604A151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3800" y="2555636"/>
            <a:ext cx="3496163" cy="2353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9FF05D-092C-4787-99AC-F1BC07162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9556" y="5331515"/>
            <a:ext cx="1085686" cy="409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6E2EB1-F05D-40CF-90B3-96846C194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1598" y="5859696"/>
            <a:ext cx="1581602" cy="290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C37CFB-BEB7-4AEB-8C7A-87745538C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0942" y="689345"/>
            <a:ext cx="2610214" cy="323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0DABBA-ADD2-422C-914C-22F1C9C654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4383970"/>
            <a:ext cx="6350326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091D-CA1A-48F7-86CD-B78F2CC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53049-31A2-48DB-8234-BB91D90D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D28DC-8D3D-4AC9-BA6E-F3210535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32CA-72D1-4DD7-84B3-81CC49281B7D}"/>
              </a:ext>
            </a:extLst>
          </p:cNvPr>
          <p:cNvSpPr txBox="1"/>
          <p:nvPr/>
        </p:nvSpPr>
        <p:spPr>
          <a:xfrm flipH="1">
            <a:off x="1267431" y="2545139"/>
            <a:ext cx="8528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an addition operation:</a:t>
            </a:r>
          </a:p>
          <a:p>
            <a:endParaRPr lang="en-US" dirty="0"/>
          </a:p>
          <a:p>
            <a:r>
              <a:rPr lang="en-US" dirty="0"/>
              <a:t>Take 1 second to add 1 digit, for N-digits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take log(N) seconds to add N digits?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take √N seconds to add N digits?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B65D4-6BE5-4294-98B0-A4E03E432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5177187"/>
            <a:ext cx="1524001" cy="2357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23242-43E3-4B8E-A84C-EF42D177ED62}"/>
              </a:ext>
            </a:extLst>
          </p:cNvPr>
          <p:cNvSpPr txBox="1"/>
          <p:nvPr/>
        </p:nvSpPr>
        <p:spPr>
          <a:xfrm>
            <a:off x="6248401" y="4507696"/>
            <a:ext cx="2589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dirty="0"/>
              <a:t> =  0 second</a:t>
            </a:r>
          </a:p>
          <a:p>
            <a:r>
              <a:rPr lang="en-US" dirty="0"/>
              <a:t>10   =   1 second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B20C65-1009-4689-B2D7-B5F7C1064924}"/>
                  </a:ext>
                </a:extLst>
              </p14:cNvPr>
              <p14:cNvContentPartPr/>
              <p14:nvPr/>
            </p14:nvContentPartPr>
            <p14:xfrm>
              <a:off x="9770889" y="3256944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B20C65-1009-4689-B2D7-B5F7C10649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4769" y="3250824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F5A7101-9E1F-453E-91BD-9C00474C7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308" y="3354603"/>
            <a:ext cx="1295581" cy="40010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CA0F25-A6DB-4563-98AD-96D111CE0849}"/>
              </a:ext>
            </a:extLst>
          </p:cNvPr>
          <p:cNvCxnSpPr/>
          <p:nvPr/>
        </p:nvCxnSpPr>
        <p:spPr>
          <a:xfrm>
            <a:off x="9372600" y="3754709"/>
            <a:ext cx="0" cy="360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2CCF94-45CE-4A3B-927A-D933C13535AB}"/>
              </a:ext>
            </a:extLst>
          </p:cNvPr>
          <p:cNvSpPr/>
          <p:nvPr/>
        </p:nvSpPr>
        <p:spPr>
          <a:xfrm>
            <a:off x="8164483" y="40734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exponential speedup over the classical</a:t>
            </a:r>
          </a:p>
          <a:p>
            <a:r>
              <a:rPr lang="en-US" dirty="0">
                <a:latin typeface="Times-Roman"/>
              </a:rPr>
              <a:t>algorithm.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90B46F-7216-43CF-8689-6480C54F2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1242" y="4961496"/>
            <a:ext cx="1941202" cy="2655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80E3EB-1E8C-477F-A300-2E82E9B5ED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7497" y="5006559"/>
            <a:ext cx="952739" cy="2117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1A7671-D66A-4926-8DE1-AC23DA16E5C3}"/>
              </a:ext>
            </a:extLst>
          </p:cNvPr>
          <p:cNvSpPr/>
          <p:nvPr/>
        </p:nvSpPr>
        <p:spPr>
          <a:xfrm>
            <a:off x="5166899" y="324433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quadratic speedup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86A0EC-4D2A-412F-9E4C-4421E0C84EFD}"/>
              </a:ext>
            </a:extLst>
          </p:cNvPr>
          <p:cNvSpPr/>
          <p:nvPr/>
        </p:nvSpPr>
        <p:spPr>
          <a:xfrm>
            <a:off x="338330" y="4830861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quadratic speedup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E77C94-0ED2-4FC2-9FCF-F6F13E22EB4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158432" y="5030352"/>
            <a:ext cx="272810" cy="63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BECA8F-59C8-4449-A53F-2F87712538BE}"/>
                  </a:ext>
                </a:extLst>
              </p14:cNvPr>
              <p14:cNvContentPartPr/>
              <p14:nvPr/>
            </p14:nvContentPartPr>
            <p14:xfrm>
              <a:off x="8356620" y="76204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BECA8F-59C8-4449-A53F-2F87712538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0500" y="75592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551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6B1C-AAC9-470D-807F-DD42B4B54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Grover’s Search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71F2E-BACE-48CD-B8F7-5F5E9843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6AB7-9E62-40D2-B336-8EDFD2A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D91A9-ED32-404C-8D2C-37130B8029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4267200" cy="2084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6ECBD-08F7-4494-AB64-5A191D82DC2F}"/>
              </a:ext>
            </a:extLst>
          </p:cNvPr>
          <p:cNvSpPr txBox="1"/>
          <p:nvPr/>
        </p:nvSpPr>
        <p:spPr>
          <a:xfrm>
            <a:off x="5173607" y="1757479"/>
            <a:ext cx="336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data in unstructured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7F8C-13F1-4CDE-8D13-8731005FD796}"/>
              </a:ext>
            </a:extLst>
          </p:cNvPr>
          <p:cNvSpPr txBox="1"/>
          <p:nvPr/>
        </p:nvSpPr>
        <p:spPr>
          <a:xfrm>
            <a:off x="5374695" y="2310482"/>
            <a:ext cx="26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f(x==a) = 1 &amp;  f(x!=a) = 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CC1F9-CC69-4F52-B64C-BA323E7F5939}"/>
              </a:ext>
            </a:extLst>
          </p:cNvPr>
          <p:cNvSpPr txBox="1"/>
          <p:nvPr/>
        </p:nvSpPr>
        <p:spPr>
          <a:xfrm>
            <a:off x="5374695" y="278964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4889C-D416-4DDF-9C00-C941D914D1A7}"/>
              </a:ext>
            </a:extLst>
          </p:cNvPr>
          <p:cNvSpPr txBox="1"/>
          <p:nvPr/>
        </p:nvSpPr>
        <p:spPr>
          <a:xfrm>
            <a:off x="5374695" y="3536465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But: QC Grover’s algorithm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023BE-5687-43FE-9D41-8EC08A3F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64" y="2843362"/>
            <a:ext cx="1657581" cy="3810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E0ADB8-BCCB-4007-9A9C-2CA710B1A67A}"/>
              </a:ext>
            </a:extLst>
          </p:cNvPr>
          <p:cNvSpPr/>
          <p:nvPr/>
        </p:nvSpPr>
        <p:spPr>
          <a:xfrm>
            <a:off x="8722415" y="2855083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-Roman"/>
              </a:rPr>
              <a:t>classical search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B23AE-8807-4231-8DB7-4D58984C9AC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8153400" y="3039749"/>
            <a:ext cx="56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56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ECE6E5-8130-4262-8B71-DB256DA1F367}"/>
              </a:ext>
            </a:extLst>
          </p:cNvPr>
          <p:cNvGrpSpPr>
            <a:grpSpLocks noChangeAspect="1"/>
          </p:cNvGrpSpPr>
          <p:nvPr/>
        </p:nvGrpSpPr>
        <p:grpSpPr>
          <a:xfrm>
            <a:off x="6983796" y="1719070"/>
            <a:ext cx="4635530" cy="4300730"/>
            <a:chOff x="5122028" y="1981200"/>
            <a:chExt cx="3819136" cy="35433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3386EDE-7F64-4778-AC89-FA307778C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2600" y="1981200"/>
              <a:ext cx="2066925" cy="3543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B790FAE-04B3-4AFD-9584-16E719F2BB42}"/>
                    </a:ext>
                  </a:extLst>
                </p:cNvPr>
                <p:cNvSpPr txBox="1"/>
                <p:nvPr/>
              </p:nvSpPr>
              <p:spPr>
                <a:xfrm>
                  <a:off x="5142100" y="2066503"/>
                  <a:ext cx="360389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B790FAE-04B3-4AFD-9584-16E719F2B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100" y="2066503"/>
                  <a:ext cx="360389" cy="228215"/>
                </a:xfrm>
                <a:prstGeom prst="rect">
                  <a:avLst/>
                </a:prstGeom>
                <a:blipFill>
                  <a:blip r:embed="rId3"/>
                  <a:stretch>
                    <a:fillRect l="-92958" t="-180000" r="-132394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5AF087-0911-46D1-9C75-D7403A407EA7}"/>
                    </a:ext>
                  </a:extLst>
                </p:cNvPr>
                <p:cNvSpPr txBox="1"/>
                <p:nvPr/>
              </p:nvSpPr>
              <p:spPr>
                <a:xfrm>
                  <a:off x="5142100" y="2667847"/>
                  <a:ext cx="360389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5AF087-0911-46D1-9C75-D7403A407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100" y="2667847"/>
                  <a:ext cx="360389" cy="228215"/>
                </a:xfrm>
                <a:prstGeom prst="rect">
                  <a:avLst/>
                </a:prstGeom>
                <a:blipFill>
                  <a:blip r:embed="rId4"/>
                  <a:stretch>
                    <a:fillRect l="-92958" t="-180000" r="-132394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9AB988-0C5A-4842-99FA-0E541C5D05F6}"/>
                    </a:ext>
                  </a:extLst>
                </p:cNvPr>
                <p:cNvSpPr txBox="1"/>
                <p:nvPr/>
              </p:nvSpPr>
              <p:spPr>
                <a:xfrm>
                  <a:off x="5136778" y="3221777"/>
                  <a:ext cx="360389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9AB988-0C5A-4842-99FA-0E541C5D0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778" y="3221777"/>
                  <a:ext cx="360389" cy="228215"/>
                </a:xfrm>
                <a:prstGeom prst="rect">
                  <a:avLst/>
                </a:prstGeom>
                <a:blipFill>
                  <a:blip r:embed="rId5"/>
                  <a:stretch>
                    <a:fillRect l="-92958" t="-177778" r="-132394" b="-26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B3ACE66-AB02-4910-9A48-8EE3D4037FBF}"/>
                    </a:ext>
                  </a:extLst>
                </p:cNvPr>
                <p:cNvSpPr txBox="1"/>
                <p:nvPr/>
              </p:nvSpPr>
              <p:spPr>
                <a:xfrm>
                  <a:off x="5142100" y="3827919"/>
                  <a:ext cx="356004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B3ACE66-AB02-4910-9A48-8EE3D4037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100" y="3827919"/>
                  <a:ext cx="356004" cy="228215"/>
                </a:xfrm>
                <a:prstGeom prst="rect">
                  <a:avLst/>
                </a:prstGeom>
                <a:blipFill>
                  <a:blip r:embed="rId6"/>
                  <a:stretch>
                    <a:fillRect l="-92958" t="-180000" r="-130986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E7920B-94BF-4729-840D-9841FF262FB1}"/>
                    </a:ext>
                  </a:extLst>
                </p:cNvPr>
                <p:cNvSpPr txBox="1"/>
                <p:nvPr/>
              </p:nvSpPr>
              <p:spPr>
                <a:xfrm>
                  <a:off x="5133633" y="4429263"/>
                  <a:ext cx="360389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E7920B-94BF-4729-840D-9841FF262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33" y="4429263"/>
                  <a:ext cx="360389" cy="228215"/>
                </a:xfrm>
                <a:prstGeom prst="rect">
                  <a:avLst/>
                </a:prstGeom>
                <a:blipFill>
                  <a:blip r:embed="rId7"/>
                  <a:stretch>
                    <a:fillRect l="-91667" t="-173913" r="-129167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3FBEBC-5809-4004-8E16-B173AC7E7E23}"/>
                    </a:ext>
                  </a:extLst>
                </p:cNvPr>
                <p:cNvSpPr txBox="1"/>
                <p:nvPr/>
              </p:nvSpPr>
              <p:spPr>
                <a:xfrm>
                  <a:off x="5122028" y="5030607"/>
                  <a:ext cx="342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3FBEBC-5809-4004-8E16-B173AC7E7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028" y="5030607"/>
                  <a:ext cx="34272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8235" t="-145455" r="-127941" b="-20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3BF7096-5812-4647-88AE-0C984C2987B9}"/>
                    </a:ext>
                  </a:extLst>
                </p:cNvPr>
                <p:cNvSpPr txBox="1"/>
                <p:nvPr/>
              </p:nvSpPr>
              <p:spPr>
                <a:xfrm>
                  <a:off x="7831311" y="2066503"/>
                  <a:ext cx="360389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3BF7096-5812-4647-88AE-0C984C298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311" y="2066503"/>
                  <a:ext cx="360389" cy="228215"/>
                </a:xfrm>
                <a:prstGeom prst="rect">
                  <a:avLst/>
                </a:prstGeom>
                <a:blipFill>
                  <a:blip r:embed="rId9"/>
                  <a:stretch>
                    <a:fillRect l="-90278" t="-180000" r="-130556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16CCE8-97AA-4F1A-9892-CA4EFC1CD683}"/>
                    </a:ext>
                  </a:extLst>
                </p:cNvPr>
                <p:cNvSpPr txBox="1"/>
                <p:nvPr/>
              </p:nvSpPr>
              <p:spPr>
                <a:xfrm>
                  <a:off x="7831311" y="2667847"/>
                  <a:ext cx="360389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16CCE8-97AA-4F1A-9892-CA4EFC1CD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311" y="2667847"/>
                  <a:ext cx="360389" cy="228215"/>
                </a:xfrm>
                <a:prstGeom prst="rect">
                  <a:avLst/>
                </a:prstGeom>
                <a:blipFill>
                  <a:blip r:embed="rId10"/>
                  <a:stretch>
                    <a:fillRect l="-90278" t="-180000" r="-130556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EDFDBC4-60F7-423C-AA83-084208CFD603}"/>
                    </a:ext>
                  </a:extLst>
                </p:cNvPr>
                <p:cNvSpPr txBox="1"/>
                <p:nvPr/>
              </p:nvSpPr>
              <p:spPr>
                <a:xfrm>
                  <a:off x="7825989" y="3221777"/>
                  <a:ext cx="4374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EDFDBC4-60F7-423C-AA83-084208CFD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989" y="3221777"/>
                  <a:ext cx="43742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66667" t="-145455" r="-98851" b="-20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E15B0E-3F68-45F5-96EA-881F20F969DA}"/>
                    </a:ext>
                  </a:extLst>
                </p:cNvPr>
                <p:cNvSpPr txBox="1"/>
                <p:nvPr/>
              </p:nvSpPr>
              <p:spPr>
                <a:xfrm>
                  <a:off x="7831311" y="3827919"/>
                  <a:ext cx="356004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E15B0E-3F68-45F5-96EA-881F20F96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311" y="3827919"/>
                  <a:ext cx="356004" cy="228215"/>
                </a:xfrm>
                <a:prstGeom prst="rect">
                  <a:avLst/>
                </a:prstGeom>
                <a:blipFill>
                  <a:blip r:embed="rId12"/>
                  <a:stretch>
                    <a:fillRect l="-91549" t="-180000" r="-132394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E4E0827-8E40-497B-A0DB-D7C246E828F8}"/>
                    </a:ext>
                  </a:extLst>
                </p:cNvPr>
                <p:cNvSpPr txBox="1"/>
                <p:nvPr/>
              </p:nvSpPr>
              <p:spPr>
                <a:xfrm>
                  <a:off x="7822844" y="4429263"/>
                  <a:ext cx="360389" cy="2282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E4E0827-8E40-497B-A0DB-D7C246E82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2844" y="4429263"/>
                  <a:ext cx="360389" cy="228215"/>
                </a:xfrm>
                <a:prstGeom prst="rect">
                  <a:avLst/>
                </a:prstGeom>
                <a:blipFill>
                  <a:blip r:embed="rId13"/>
                  <a:stretch>
                    <a:fillRect l="-90278" t="-173913" r="-130556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22C549-AD86-464C-A791-6236C0EA34DB}"/>
                    </a:ext>
                  </a:extLst>
                </p:cNvPr>
                <p:cNvSpPr txBox="1"/>
                <p:nvPr/>
              </p:nvSpPr>
              <p:spPr>
                <a:xfrm>
                  <a:off x="7811239" y="5030607"/>
                  <a:ext cx="1129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⟩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22C549-AD86-464C-A791-6236C0EA3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1239" y="5030607"/>
                  <a:ext cx="112992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145455" r="-32444" b="-20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Example of an Oracle in Grover’s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39E51A-B928-4CE7-B166-5AB3BAB87DED}"/>
              </a:ext>
            </a:extLst>
          </p:cNvPr>
          <p:cNvSpPr txBox="1"/>
          <p:nvPr/>
        </p:nvSpPr>
        <p:spPr>
          <a:xfrm>
            <a:off x="1125378" y="1906166"/>
            <a:ext cx="385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encode x as the basis vector</a:t>
            </a:r>
          </a:p>
          <a:p>
            <a:r>
              <a:rPr lang="en-US" dirty="0"/>
              <a:t>Let a = 01001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A979F-6625-4728-BC9F-C5A19708C6FB}"/>
              </a:ext>
            </a:extLst>
          </p:cNvPr>
          <p:cNvSpPr txBox="1"/>
          <p:nvPr/>
        </p:nvSpPr>
        <p:spPr>
          <a:xfrm>
            <a:off x="1147149" y="3266689"/>
            <a:ext cx="2730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example(oracle)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8BF57F-0983-407C-B048-AB454E0D03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2549" y="2885748"/>
            <a:ext cx="3258005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8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FCF-BBC5-4871-A5A8-2533AF38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Grover’s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40542-8BF5-4F7D-A993-CC756333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3C173-C61D-43CC-A328-18A80F6F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19662-A28B-44E8-8BFE-57249FC9030F}"/>
                  </a:ext>
                </a:extLst>
              </p:cNvPr>
              <p:cNvSpPr txBox="1"/>
              <p:nvPr/>
            </p:nvSpPr>
            <p:spPr>
              <a:xfrm>
                <a:off x="1173481" y="2133600"/>
                <a:ext cx="781811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Basis Encoding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the target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i="1" dirty="0">
                    <a:latin typeface="Cambria Math" panose="02040503050406030204" pitchFamily="18" charset="0"/>
                  </a:rPr>
                  <a:t>Three important vectors</a:t>
                </a:r>
              </a:p>
              <a:p>
                <a:endParaRPr lang="en-US" dirty="0"/>
              </a:p>
              <a:p>
                <a:r>
                  <a:rPr lang="en-US" dirty="0"/>
                  <a:t>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: The target</a:t>
                </a:r>
              </a:p>
              <a:p>
                <a:r>
                  <a:rPr lang="en-US" dirty="0"/>
                  <a:t>ii: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: perpendicular to the target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19662-A28B-44E8-8BFE-57249FC9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1" y="2133600"/>
                <a:ext cx="7818119" cy="2031325"/>
              </a:xfrm>
              <a:prstGeom prst="rect">
                <a:avLst/>
              </a:prstGeom>
              <a:blipFill>
                <a:blip r:embed="rId2"/>
                <a:stretch>
                  <a:fillRect l="-2262" t="-21922" b="-19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CA6CE5D-70EE-431F-B638-E8FB412F0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43200"/>
            <a:ext cx="4693919" cy="2768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09ECE-4EA1-4990-A014-28D00CFA8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64924"/>
            <a:ext cx="3200861" cy="285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A6416B-2C98-47FC-99D4-176521F3BE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474956"/>
            <a:ext cx="5684520" cy="207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0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FCF-BBC5-4871-A5A8-2533AF385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9669"/>
            <a:ext cx="10058400" cy="1450757"/>
          </a:xfrm>
        </p:spPr>
        <p:txBody>
          <a:bodyPr/>
          <a:lstStyle/>
          <a:p>
            <a:r>
              <a:rPr lang="en-US" dirty="0"/>
              <a:t>Overview of Grover’s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40542-8BF5-4F7D-A993-CC756333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3C173-C61D-43CC-A328-18A80F6F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19662-A28B-44E8-8BFE-57249FC9030F}"/>
                  </a:ext>
                </a:extLst>
              </p:cNvPr>
              <p:cNvSpPr txBox="1"/>
              <p:nvPr/>
            </p:nvSpPr>
            <p:spPr>
              <a:xfrm>
                <a:off x="381001" y="2133600"/>
                <a:ext cx="91440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2. Three important vectors</a:t>
                </a:r>
              </a:p>
              <a:p>
                <a:r>
                  <a:rPr lang="en-US" dirty="0"/>
                  <a:t>iii: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- equally superposition vector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3: Operations (need two operators V, W)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latin typeface="Times-Roman"/>
                  </a:rPr>
                  <a:t>Applying </a:t>
                </a:r>
                <a:r>
                  <a:rPr lang="en-US" b="1" i="1" dirty="0">
                    <a:latin typeface="MTMIB"/>
                  </a:rPr>
                  <a:t>W </a:t>
                </a:r>
                <a:r>
                  <a:rPr lang="en-US" dirty="0">
                    <a:latin typeface="Times-Roman"/>
                  </a:rPr>
                  <a:t>to the new vector rotates it to its mirror image about </a:t>
                </a:r>
                <a:r>
                  <a:rPr lang="en-US" dirty="0">
                    <a:latin typeface="MTSYN"/>
                  </a:rPr>
                  <a:t>|</a:t>
                </a:r>
                <a:r>
                  <a:rPr lang="el-GR" i="1" dirty="0">
                    <a:latin typeface="MTMI"/>
                  </a:rPr>
                  <a:t>φ</a:t>
                </a:r>
                <a:r>
                  <a:rPr lang="en-US" dirty="0"/>
                  <a:t>⟩</a:t>
                </a:r>
                <a:r>
                  <a:rPr lang="el-GR" dirty="0">
                    <a:latin typeface="Times-Roman"/>
                  </a:rPr>
                  <a:t>. </a:t>
                </a:r>
                <a:r>
                  <a:rPr lang="en-US" dirty="0">
                    <a:latin typeface="Times-Roman"/>
                  </a:rPr>
                  <a:t>This effectively rotates </a:t>
                </a:r>
                <a:r>
                  <a:rPr lang="en-US" dirty="0">
                    <a:latin typeface="MTSYN"/>
                  </a:rPr>
                  <a:t>|</a:t>
                </a:r>
                <a:r>
                  <a:rPr lang="en-US" i="1" dirty="0">
                    <a:latin typeface="MTMI"/>
                  </a:rPr>
                  <a:t>φ</a:t>
                </a:r>
                <a:r>
                  <a:rPr lang="en-US" dirty="0"/>
                  <a:t>⟩ </a:t>
                </a:r>
                <a:r>
                  <a:rPr lang="en-US" dirty="0">
                    <a:latin typeface="MTSYN"/>
                  </a:rPr>
                  <a:t> </a:t>
                </a:r>
                <a:r>
                  <a:rPr lang="en-US" dirty="0">
                    <a:latin typeface="Times-Roman"/>
                  </a:rPr>
                  <a:t>by 2</a:t>
                </a:r>
                <a:r>
                  <a:rPr lang="en-US" i="1" dirty="0">
                    <a:latin typeface="MTMI"/>
                  </a:rPr>
                  <a:t>θ </a:t>
                </a:r>
                <a:r>
                  <a:rPr lang="en-US" dirty="0">
                    <a:latin typeface="Times-Roman"/>
                  </a:rPr>
                  <a:t>closer to the solution </a:t>
                </a:r>
                <a:r>
                  <a:rPr lang="en-US" dirty="0">
                    <a:latin typeface="MTSYN"/>
                  </a:rPr>
                  <a:t>|</a:t>
                </a:r>
                <a:r>
                  <a:rPr lang="en-US" i="1" dirty="0">
                    <a:latin typeface="MTMI"/>
                  </a:rPr>
                  <a:t>a</a:t>
                </a:r>
                <a:r>
                  <a:rPr lang="en-US" dirty="0"/>
                  <a:t> ⟩</a:t>
                </a:r>
                <a:r>
                  <a:rPr lang="en-US" dirty="0">
                    <a:latin typeface="Times-Roman"/>
                  </a:rPr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4: Embedding f(x) in V as it is a reflection about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F19662-A28B-44E8-8BFE-57249FC9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2133600"/>
                <a:ext cx="9144000" cy="4524315"/>
              </a:xfrm>
              <a:prstGeom prst="rect">
                <a:avLst/>
              </a:prstGeom>
              <a:blipFill>
                <a:blip r:embed="rId2"/>
                <a:stretch>
                  <a:fillRect l="-733" t="-3774" r="-467" b="-8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981C839-4F7E-471C-8D8A-CC086257F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743200"/>
            <a:ext cx="4693919" cy="2768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185F4-AB64-4613-9720-AF83F102F5A4}"/>
                  </a:ext>
                </a:extLst>
              </p:cNvPr>
              <p:cNvSpPr txBox="1"/>
              <p:nvPr/>
            </p:nvSpPr>
            <p:spPr>
              <a:xfrm>
                <a:off x="8351519" y="2133600"/>
                <a:ext cx="2667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are on the same plane because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a linear combination of the others.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185F4-AB64-4613-9720-AF83F102F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519" y="2133600"/>
                <a:ext cx="2667000" cy="1200329"/>
              </a:xfrm>
              <a:prstGeom prst="rect">
                <a:avLst/>
              </a:prstGeom>
              <a:blipFill>
                <a:blip r:embed="rId4"/>
                <a:stretch>
                  <a:fillRect l="-12586" t="-37056" r="-1006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1B677-B2B4-4790-AE26-D4C4455EB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00" y="3344225"/>
            <a:ext cx="1962424" cy="9335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ED68FC-F406-400B-9495-346201990E6C}"/>
              </a:ext>
            </a:extLst>
          </p:cNvPr>
          <p:cNvSpPr/>
          <p:nvPr/>
        </p:nvSpPr>
        <p:spPr>
          <a:xfrm>
            <a:off x="381000" y="4922699"/>
            <a:ext cx="1303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Applying </a:t>
            </a:r>
            <a:r>
              <a:rPr lang="en-US" b="1" i="1" dirty="0">
                <a:latin typeface="MTMIB"/>
              </a:rPr>
              <a:t>V </a:t>
            </a:r>
            <a:r>
              <a:rPr lang="en-US" dirty="0">
                <a:latin typeface="Times-Roman"/>
              </a:rPr>
              <a:t>to </a:t>
            </a:r>
            <a:r>
              <a:rPr lang="en-US" dirty="0">
                <a:latin typeface="MTSYN"/>
              </a:rPr>
              <a:t>|</a:t>
            </a:r>
            <a:r>
              <a:rPr lang="en-US" i="1" dirty="0">
                <a:latin typeface="MTMI"/>
              </a:rPr>
              <a:t>φ</a:t>
            </a:r>
            <a:r>
              <a:rPr lang="en-US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rotates </a:t>
            </a:r>
            <a:r>
              <a:rPr lang="en-US" dirty="0">
                <a:latin typeface="MTSYN"/>
              </a:rPr>
              <a:t>|</a:t>
            </a:r>
            <a:r>
              <a:rPr lang="en-US" i="1" dirty="0">
                <a:latin typeface="MTMI"/>
              </a:rPr>
              <a:t>φ</a:t>
            </a:r>
            <a:r>
              <a:rPr lang="en-US" dirty="0"/>
              <a:t>⟩</a:t>
            </a:r>
            <a:r>
              <a:rPr lang="en-US" i="1" dirty="0">
                <a:latin typeface="MTSYN"/>
              </a:rPr>
              <a:t> </a:t>
            </a:r>
            <a:r>
              <a:rPr lang="en-US" dirty="0">
                <a:latin typeface="Times-Roman"/>
              </a:rPr>
              <a:t>to its mirror image about </a:t>
            </a:r>
            <a:r>
              <a:rPr lang="en-US" dirty="0">
                <a:latin typeface="MTSYN"/>
              </a:rPr>
              <a:t>|</a:t>
            </a:r>
            <a:r>
              <a:rPr lang="en-US" i="1" dirty="0">
                <a:latin typeface="MTMI"/>
              </a:rPr>
              <a:t>a</a:t>
            </a:r>
            <a:r>
              <a:rPr lang="en-US" sz="800" dirty="0">
                <a:latin typeface="MTSYN"/>
              </a:rPr>
              <a:t>⊥</a:t>
            </a:r>
            <a:r>
              <a:rPr lang="en-US" dirty="0"/>
              <a:t>⟩</a:t>
            </a:r>
            <a:r>
              <a:rPr lang="en-US" dirty="0">
                <a:latin typeface="Times-Roman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3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V-Operator – Keeps all basis vectors unchanged but flips the sign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t="-8403" b="-23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ECFCFDC-5EE5-4645-9DDE-B27327F5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33" y="2173150"/>
            <a:ext cx="2581635" cy="54300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Quantum Computing: From a Layperson to a Programmer in 30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9B955-696C-40F9-9B6E-FFAAFE47E17F}"/>
              </a:ext>
            </a:extLst>
          </p:cNvPr>
          <p:cNvSpPr/>
          <p:nvPr/>
        </p:nvSpPr>
        <p:spPr>
          <a:xfrm>
            <a:off x="1480132" y="2002234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Implementation of </a:t>
            </a:r>
            <a:r>
              <a:rPr lang="en-US" b="1" i="1" dirty="0">
                <a:latin typeface="MTMIB"/>
              </a:rPr>
              <a:t>V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E7A15B-6086-4E80-8277-222733332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389" y="2745904"/>
            <a:ext cx="3271222" cy="2921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B3E342-238B-40F2-BCA8-F58C1A412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737" y="1892248"/>
            <a:ext cx="1389264" cy="7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007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873beb7-5857-4685-be1f-d57550cc96cc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8196</TotalTime>
  <Words>577</Words>
  <Application>Microsoft Macintosh PowerPoint</Application>
  <PresentationFormat>Widescreen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Candara</vt:lpstr>
      <vt:lpstr>MTMI</vt:lpstr>
      <vt:lpstr>MTMIB</vt:lpstr>
      <vt:lpstr>MTSYN</vt:lpstr>
      <vt:lpstr>Times-Bold</vt:lpstr>
      <vt:lpstr>Times-Roman</vt:lpstr>
      <vt:lpstr>Retrospect</vt:lpstr>
      <vt:lpstr>Introduction to Quantum Computing:                                          From a Layperson to a Programmer in 30 Steps</vt:lpstr>
      <vt:lpstr>XOR Oracle</vt:lpstr>
      <vt:lpstr>Phase Oracle</vt:lpstr>
      <vt:lpstr>Complexity of Algorithms</vt:lpstr>
      <vt:lpstr>Grover’s Search Algorithm</vt:lpstr>
      <vt:lpstr>Example of an Oracle in Grover’s Algorithm</vt:lpstr>
      <vt:lpstr>Overview of Grover’s Algorithm</vt:lpstr>
      <vt:lpstr>Overview of Grover’s Algorithm</vt:lpstr>
      <vt:lpstr>V-Operator – Keeps all basis vectors unchanged but flips the sign of |├ a⟩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Nithin Reddy Govindugari</cp:lastModifiedBy>
  <cp:revision>1360</cp:revision>
  <dcterms:created xsi:type="dcterms:W3CDTF">2018-08-11T18:04:59Z</dcterms:created>
  <dcterms:modified xsi:type="dcterms:W3CDTF">2023-01-02T01:09:11Z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