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58" r:id="rId4"/>
    <p:sldId id="260" r:id="rId5"/>
    <p:sldId id="261" r:id="rId6"/>
    <p:sldId id="273" r:id="rId7"/>
    <p:sldId id="269" r:id="rId8"/>
    <p:sldId id="263" r:id="rId9"/>
    <p:sldId id="268" r:id="rId10"/>
    <p:sldId id="274" r:id="rId11"/>
    <p:sldId id="267" r:id="rId12"/>
    <p:sldId id="270" r:id="rId13"/>
    <p:sldId id="275" r:id="rId14"/>
    <p:sldId id="264" r:id="rId15"/>
    <p:sldId id="272" r:id="rId16"/>
    <p:sldId id="276" r:id="rId17"/>
    <p:sldId id="403" r:id="rId18"/>
    <p:sldId id="271" r:id="rId19"/>
    <p:sldId id="265" r:id="rId20"/>
    <p:sldId id="277" r:id="rId21"/>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Copperplate Gothic Bold" panose="020E0705020206020404" pitchFamily="34" charset="0"/>
      <p:regular r:id="rId27"/>
    </p:embeddedFont>
    <p:embeddedFont>
      <p:font typeface="Lucida Fax" panose="02060602050505020204" pitchFamily="18" charset="0"/>
      <p:regular r:id="rId28"/>
      <p:bold r:id="rId29"/>
      <p:italic r:id="rId30"/>
      <p:boldItalic r:id="rId31"/>
    </p:embeddedFont>
    <p:embeddedFont>
      <p:font typeface="MV Boli" panose="02000500030200090000" pitchFamily="2" charset="0"/>
      <p:regular r:id="rId32"/>
    </p:embeddedFont>
    <p:embeddedFont>
      <p:font typeface="Perpetua" panose="02020502060401020303" pitchFamily="18" charset="0"/>
      <p:regular r:id="rId33"/>
      <p:bold r:id="rId34"/>
      <p:italic r:id="rId35"/>
      <p:boldItalic r:id="rId36"/>
    </p:embeddedFont>
    <p:embeddedFont>
      <p:font typeface="Raleway Medium" pitchFamily="2" charset="0"/>
      <p:regular r:id="rId37"/>
    </p:embeddedFont>
    <p:embeddedFont>
      <p:font typeface="Raleway Semi-Bold" panose="020B0604020202020204" charset="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FD0"/>
    <a:srgbClr val="A4E4B8"/>
    <a:srgbClr val="B5E8A0"/>
    <a:srgbClr val="00CC99"/>
    <a:srgbClr val="66FF66"/>
    <a:srgbClr val="ACBBDC"/>
    <a:srgbClr val="8620EC"/>
    <a:srgbClr val="00FF99"/>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SAIRAJ\Desktop\NS_ExcelProject_Sairaj\IT%20Ticket%20Analysis_3.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AIRAJ\Desktop\NS_ExcelProject_Sairaj\IT%20Ticket%20Analysis_3.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AIRAJ\Desktop\NS_ExcelProject_Sairaj\IT%20Ticket%20Analysis_3.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1" Type="http://schemas.openxmlformats.org/officeDocument/2006/relationships/oleObject" Target="file:///C:\Users\SAIRAJ\Desktop\NS_ExcelProject_Sairaj\IT%20Ticket%20Analysis_3.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SAIRAJ\Desktop\NS_ExcelProject_Sairaj\IT%20Ticket%20Analysis_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IRAJ\Desktop\NS_ExcelProject_Sairaj\IT%20Ticket%20Analysis_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IRAJ\Desktop\NS_ExcelProject_Sairaj\IT%20Ticket%20Analysis_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IRAJ\Desktop\NS_ExcelProject_Sairaj\IT%20Ticket%20Analysis_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AIRAJ\Desktop\NS_ExcelProject_Sairaj\IT%20Ticket%20Analysis_3.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AIRAJ\Desktop\NS_ExcelProject_Sairaj\IT%20Ticket%20Analysis_3.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AIRAJ\Desktop\NS_ExcelProject_Sairaj\IT%20Ticket%20Analysis_3.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AIRAJ\Desktop\NS_ExcelProject_Sairaj\IT%20Ticket%20Analysis_3.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 Analysis_3.xlsx]Yearly Count!PivotTable1</c:name>
    <c:fmtId val="16"/>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rgbClr val="FF0000"/>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rgbClr val="FF0000"/>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rgbClr val="FF0000"/>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090649459819631"/>
          <c:y val="0.1025657159304653"/>
          <c:w val="0.86909350540180386"/>
          <c:h val="0.71688172210954404"/>
        </c:manualLayout>
      </c:layout>
      <c:lineChart>
        <c:grouping val="standard"/>
        <c:varyColors val="0"/>
        <c:ser>
          <c:idx val="0"/>
          <c:order val="0"/>
          <c:tx>
            <c:strRef>
              <c:f>'Yearly Count'!$B$3</c:f>
              <c:strCache>
                <c:ptCount val="1"/>
                <c:pt idx="0">
                  <c:v>Total</c:v>
                </c:pt>
              </c:strCache>
            </c:strRef>
          </c:tx>
          <c:spPr>
            <a:ln w="76200" cap="rnd" cmpd="thickThin">
              <a:solidFill>
                <a:schemeClr val="accent1"/>
              </a:solidFill>
              <a:round/>
            </a:ln>
            <a:effectLst/>
          </c:spPr>
          <c:marker>
            <c:symbol val="circle"/>
            <c:size val="5"/>
            <c:spPr>
              <a:solidFill>
                <a:schemeClr val="accent1"/>
              </a:solidFill>
              <a:ln w="76200">
                <a:solidFill>
                  <a:schemeClr val="accent1"/>
                </a:solidFill>
              </a:ln>
              <a:effectLst/>
            </c:spPr>
          </c:marker>
          <c:dLbls>
            <c:spPr>
              <a:noFill/>
              <a:ln>
                <a:noFill/>
              </a:ln>
              <a:effectLst/>
            </c:spPr>
            <c:txPr>
              <a:bodyPr rot="0" spcFirstLastPara="1" vertOverflow="ellipsis" vert="horz" wrap="square" anchor="ctr" anchorCtr="1"/>
              <a:lstStyle/>
              <a:p>
                <a:pPr>
                  <a:defRPr sz="20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'Yearly Count'!$A$4:$A$9</c:f>
              <c:strCache>
                <c:ptCount val="5"/>
                <c:pt idx="0">
                  <c:v>2016</c:v>
                </c:pt>
                <c:pt idx="1">
                  <c:v>2017</c:v>
                </c:pt>
                <c:pt idx="2">
                  <c:v>2018</c:v>
                </c:pt>
                <c:pt idx="3">
                  <c:v>2019</c:v>
                </c:pt>
                <c:pt idx="4">
                  <c:v>2020</c:v>
                </c:pt>
              </c:strCache>
            </c:strRef>
          </c:cat>
          <c:val>
            <c:numRef>
              <c:f>'Yearly Count'!$B$4:$B$9</c:f>
              <c:numCache>
                <c:formatCode>General</c:formatCode>
                <c:ptCount val="5"/>
                <c:pt idx="0">
                  <c:v>13051</c:v>
                </c:pt>
                <c:pt idx="1">
                  <c:v>14915</c:v>
                </c:pt>
                <c:pt idx="2">
                  <c:v>18954</c:v>
                </c:pt>
                <c:pt idx="3">
                  <c:v>21490</c:v>
                </c:pt>
                <c:pt idx="4">
                  <c:v>29088</c:v>
                </c:pt>
              </c:numCache>
            </c:numRef>
          </c:val>
          <c:smooth val="0"/>
          <c:extLst>
            <c:ext xmlns:c16="http://schemas.microsoft.com/office/drawing/2014/chart" uri="{C3380CC4-5D6E-409C-BE32-E72D297353CC}">
              <c16:uniqueId val="{00000000-1617-4CA0-91EC-30F82A2211E4}"/>
            </c:ext>
          </c:extLst>
        </c:ser>
        <c:dLbls>
          <c:dLblPos val="t"/>
          <c:showLegendKey val="0"/>
          <c:showVal val="1"/>
          <c:showCatName val="0"/>
          <c:showSerName val="0"/>
          <c:showPercent val="0"/>
          <c:showBubbleSize val="0"/>
        </c:dLbls>
        <c:marker val="1"/>
        <c:smooth val="0"/>
        <c:axId val="2089074176"/>
        <c:axId val="2089074592"/>
      </c:lineChart>
      <c:catAx>
        <c:axId val="2089074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2089074592"/>
        <c:crosses val="autoZero"/>
        <c:auto val="1"/>
        <c:lblAlgn val="ctr"/>
        <c:lblOffset val="100"/>
        <c:noMultiLvlLbl val="0"/>
      </c:catAx>
      <c:valAx>
        <c:axId val="208907459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2">
                    <a:lumMod val="75000"/>
                  </a:schemeClr>
                </a:solidFill>
                <a:latin typeface="+mn-lt"/>
                <a:ea typeface="+mn-ea"/>
                <a:cs typeface="+mn-cs"/>
              </a:defRPr>
            </a:pPr>
            <a:endParaRPr lang="en-US"/>
          </a:p>
        </c:txPr>
        <c:crossAx val="2089074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cap="flat" cmpd="sng" algn="ctr">
      <a:solidFill>
        <a:srgbClr val="8620EC"/>
      </a:solidFill>
      <a:round/>
    </a:ln>
    <a:effectLst/>
  </c:spPr>
  <c:txPr>
    <a:bodyPr/>
    <a:lstStyle/>
    <a:p>
      <a:pPr>
        <a:defRPr sz="1800" b="1"/>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 Analysis_3.xlsx]Pie Charts!PivotTable4</c:name>
    <c:fmtId val="118"/>
  </c:pivotSource>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b="1"/>
              <a:t>SEVERITY  </a:t>
            </a:r>
          </a:p>
        </c:rich>
      </c:tx>
      <c:layout>
        <c:manualLayout>
          <c:xMode val="edge"/>
          <c:yMode val="edge"/>
          <c:x val="0.40046910584622147"/>
          <c:y val="2.6510739025714797E-3"/>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pivotFmt>
      <c:pivotFmt>
        <c:idx val="2"/>
        <c:dLbl>
          <c:idx val="0"/>
          <c:layout>
            <c:manualLayout>
              <c:x val="0.24722233158355195"/>
              <c:y val="-4.6296296296296294E-2"/>
            </c:manualLayout>
          </c:layout>
          <c:showLegendKey val="0"/>
          <c:showVal val="1"/>
          <c:showCatName val="0"/>
          <c:showSerName val="0"/>
          <c:showPercent val="0"/>
          <c:showBubbleSize val="0"/>
          <c:extLst>
            <c:ext xmlns:c15="http://schemas.microsoft.com/office/drawing/2012/chart" uri="{CE6537A1-D6FC-4f65-9D91-7224C49458BB}">
              <c15:layout>
                <c:manualLayout>
                  <c:w val="0.16733333333333331"/>
                  <c:h val="6.0115923009623796E-2"/>
                </c:manualLayout>
              </c15:layout>
            </c:ext>
          </c:extLst>
        </c:dLbl>
      </c:pivotFmt>
      <c:pivotFmt>
        <c:idx val="3"/>
        <c:dLbl>
          <c:idx val="0"/>
          <c:layout>
            <c:manualLayout>
              <c:x val="-0.19722222222222227"/>
              <c:y val="-1.3888888888888911E-2"/>
            </c:manualLayout>
          </c:layout>
          <c:showLegendKey val="0"/>
          <c:showVal val="1"/>
          <c:showCatName val="0"/>
          <c:showSerName val="0"/>
          <c:showPercent val="0"/>
          <c:showBubbleSize val="0"/>
          <c:extLst>
            <c:ext xmlns:c15="http://schemas.microsoft.com/office/drawing/2012/chart" uri="{CE6537A1-D6FC-4f65-9D91-7224C49458BB}"/>
          </c:extLst>
        </c:dLbl>
      </c:pivotFmt>
      <c:pivotFmt>
        <c:idx val="4"/>
        <c:dLbl>
          <c:idx val="0"/>
          <c:layout>
            <c:manualLayout>
              <c:x val="3.888888888888889E-2"/>
              <c:y val="0.20833333333333334"/>
            </c:manualLayout>
          </c:layout>
          <c:showLegendKey val="0"/>
          <c:showVal val="1"/>
          <c:showCatName val="0"/>
          <c:showSerName val="0"/>
          <c:showPercent val="0"/>
          <c:showBubbleSize val="0"/>
          <c:extLst>
            <c:ext xmlns:c15="http://schemas.microsoft.com/office/drawing/2012/chart" uri="{CE6537A1-D6FC-4f65-9D91-7224C49458BB}"/>
          </c:extLst>
        </c:dLbl>
      </c:pivotFmt>
      <c:pivotFmt>
        <c:idx val="5"/>
        <c:dLbl>
          <c:idx val="0"/>
          <c:layout>
            <c:manualLayout>
              <c:x val="-7.406227925206485E-2"/>
              <c:y val="0.25"/>
            </c:manualLayout>
          </c:layout>
          <c:showLegendKey val="0"/>
          <c:showVal val="1"/>
          <c:showCatName val="0"/>
          <c:showSerName val="0"/>
          <c:showPercent val="0"/>
          <c:showBubbleSize val="0"/>
          <c:extLst>
            <c:ext xmlns:c15="http://schemas.microsoft.com/office/drawing/2012/chart" uri="{CE6537A1-D6FC-4f65-9D91-7224C49458BB}"/>
          </c:extLst>
        </c:dLbl>
      </c:pivotFmt>
      <c:pivotFmt>
        <c:idx val="6"/>
        <c:dLbl>
          <c:idx val="0"/>
          <c:showLegendKey val="0"/>
          <c:showVal val="1"/>
          <c:showCatName val="0"/>
          <c:showSerName val="0"/>
          <c:showPercent val="0"/>
          <c:showBubbleSize val="0"/>
          <c:extLst>
            <c:ext xmlns:c15="http://schemas.microsoft.com/office/drawing/2012/chart" uri="{CE6537A1-D6FC-4f65-9D91-7224C49458BB}"/>
          </c:extLst>
        </c:dLbl>
      </c:pivotFmt>
      <c:pivotFmt>
        <c:idx val="7"/>
        <c:dLbl>
          <c:idx val="0"/>
          <c:layout>
            <c:manualLayout>
              <c:x val="-7.406227925206485E-2"/>
              <c:y val="0.25"/>
            </c:manualLayout>
          </c:layout>
          <c:showLegendKey val="0"/>
          <c:showVal val="1"/>
          <c:showCatName val="0"/>
          <c:showSerName val="0"/>
          <c:showPercent val="0"/>
          <c:showBubbleSize val="0"/>
          <c:extLst>
            <c:ext xmlns:c15="http://schemas.microsoft.com/office/drawing/2012/chart" uri="{CE6537A1-D6FC-4f65-9D91-7224C49458BB}"/>
          </c:extLst>
        </c:dLbl>
      </c:pivotFmt>
      <c:pivotFmt>
        <c:idx val="8"/>
        <c:dLbl>
          <c:idx val="0"/>
          <c:layout>
            <c:manualLayout>
              <c:x val="3.888888888888889E-2"/>
              <c:y val="0.20833333333333334"/>
            </c:manualLayout>
          </c:layout>
          <c:showLegendKey val="0"/>
          <c:showVal val="1"/>
          <c:showCatName val="0"/>
          <c:showSerName val="0"/>
          <c:showPercent val="0"/>
          <c:showBubbleSize val="0"/>
          <c:extLst>
            <c:ext xmlns:c15="http://schemas.microsoft.com/office/drawing/2012/chart" uri="{CE6537A1-D6FC-4f65-9D91-7224C49458BB}"/>
          </c:extLst>
        </c:dLbl>
      </c:pivotFmt>
      <c:pivotFmt>
        <c:idx val="9"/>
      </c:pivotFmt>
      <c:pivotFmt>
        <c:idx val="10"/>
        <c:dLbl>
          <c:idx val="0"/>
          <c:layout>
            <c:manualLayout>
              <c:x val="-0.19722222222222227"/>
              <c:y val="-1.3888888888888911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1"/>
        <c:dLbl>
          <c:idx val="0"/>
          <c:layout>
            <c:manualLayout>
              <c:x val="0.24722233158355195"/>
              <c:y val="-4.6296296296296294E-2"/>
            </c:manualLayout>
          </c:layout>
          <c:showLegendKey val="0"/>
          <c:showVal val="1"/>
          <c:showCatName val="0"/>
          <c:showSerName val="0"/>
          <c:showPercent val="0"/>
          <c:showBubbleSize val="0"/>
          <c:extLst>
            <c:ext xmlns:c15="http://schemas.microsoft.com/office/drawing/2012/chart" uri="{CE6537A1-D6FC-4f65-9D91-7224C49458BB}">
              <c15:layout>
                <c:manualLayout>
                  <c:w val="0.16733333333333331"/>
                  <c:h val="6.0115923009623796E-2"/>
                </c:manualLayout>
              </c15:layout>
            </c:ext>
          </c:extLst>
        </c:dLbl>
      </c:pivotFmt>
      <c:pivotFmt>
        <c:idx val="12"/>
        <c:dLbl>
          <c:idx val="0"/>
          <c:showLegendKey val="0"/>
          <c:showVal val="1"/>
          <c:showCatName val="0"/>
          <c:showSerName val="0"/>
          <c:showPercent val="0"/>
          <c:showBubbleSize val="0"/>
          <c:extLst>
            <c:ext xmlns:c15="http://schemas.microsoft.com/office/drawing/2012/chart" uri="{CE6537A1-D6FC-4f65-9D91-7224C49458BB}"/>
          </c:extLst>
        </c:dLbl>
      </c:pivotFmt>
      <c:pivotFmt>
        <c:idx val="13"/>
        <c:dLbl>
          <c:idx val="0"/>
          <c:layout>
            <c:manualLayout>
              <c:x val="-4.279812092659695E-3"/>
              <c:y val="0.18665889923358958"/>
            </c:manualLayout>
          </c:layout>
          <c:showLegendKey val="0"/>
          <c:showVal val="1"/>
          <c:showCatName val="0"/>
          <c:showSerName val="0"/>
          <c:showPercent val="0"/>
          <c:showBubbleSize val="0"/>
          <c:extLst>
            <c:ext xmlns:c15="http://schemas.microsoft.com/office/drawing/2012/chart" uri="{CE6537A1-D6FC-4f65-9D91-7224C49458BB}"/>
          </c:extLst>
        </c:dLbl>
      </c:pivotFmt>
      <c:pivotFmt>
        <c:idx val="14"/>
        <c:dLbl>
          <c:idx val="0"/>
          <c:layout>
            <c:manualLayout>
              <c:x val="0.15835304742840575"/>
              <c:y val="-6.2219633077863198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5"/>
        <c:dLbl>
          <c:idx val="0"/>
          <c:layout>
            <c:manualLayout>
              <c:x val="0.15384615384615385"/>
              <c:y val="0.1264367816091953"/>
            </c:manualLayout>
          </c:layout>
          <c:showLegendKey val="0"/>
          <c:showVal val="1"/>
          <c:showCatName val="0"/>
          <c:showSerName val="0"/>
          <c:showPercent val="0"/>
          <c:showBubbleSize val="0"/>
          <c:extLst>
            <c:ext xmlns:c15="http://schemas.microsoft.com/office/drawing/2012/chart" uri="{CE6537A1-D6FC-4f65-9D91-7224C49458BB}"/>
          </c:extLst>
        </c:dLbl>
      </c:pivotFmt>
      <c:pivotFmt>
        <c:idx val="16"/>
        <c:dLbl>
          <c:idx val="0"/>
          <c:layout>
            <c:manualLayout>
              <c:x val="-0.1198347385944693"/>
              <c:y val="-0.10181394503650337"/>
            </c:manualLayout>
          </c:layout>
          <c:showLegendKey val="0"/>
          <c:showVal val="1"/>
          <c:showCatName val="0"/>
          <c:showSerName val="0"/>
          <c:showPercent val="0"/>
          <c:showBubbleSize val="0"/>
          <c:extLst>
            <c:ext xmlns:c15="http://schemas.microsoft.com/office/drawing/2012/chart" uri="{CE6537A1-D6FC-4f65-9D91-7224C49458BB}"/>
          </c:extLst>
        </c:dLbl>
      </c:pivotFmt>
      <c:pivotFmt>
        <c:idx val="17"/>
        <c:dLbl>
          <c:idx val="0"/>
          <c:layout>
            <c:manualLayout>
              <c:x val="8.559624185319234E-3"/>
              <c:y val="-0.10747027531630911"/>
            </c:manualLayout>
          </c:layout>
          <c:showLegendKey val="0"/>
          <c:showVal val="1"/>
          <c:showCatName val="0"/>
          <c:showSerName val="0"/>
          <c:showPercent val="0"/>
          <c:showBubbleSize val="0"/>
          <c:extLst>
            <c:ext xmlns:c15="http://schemas.microsoft.com/office/drawing/2012/chart" uri="{CE6537A1-D6FC-4f65-9D91-7224C49458BB}"/>
          </c:extLst>
        </c:dLbl>
      </c:pivotFmt>
      <c:pivotFmt>
        <c:idx val="18"/>
        <c:dLbl>
          <c:idx val="0"/>
          <c:showLegendKey val="0"/>
          <c:showVal val="1"/>
          <c:showCatName val="0"/>
          <c:showSerName val="0"/>
          <c:showPercent val="0"/>
          <c:showBubbleSize val="0"/>
          <c:extLst>
            <c:ext xmlns:c15="http://schemas.microsoft.com/office/drawing/2012/chart" uri="{CE6537A1-D6FC-4f65-9D91-7224C49458BB}"/>
          </c:extLst>
        </c:dLbl>
      </c:pivotFmt>
      <c:pivotFmt>
        <c:idx val="19"/>
        <c:dLbl>
          <c:idx val="0"/>
          <c:layout>
            <c:manualLayout>
              <c:x val="-4.279812092659695E-3"/>
              <c:y val="0.18665889923358958"/>
            </c:manualLayout>
          </c:layout>
          <c:showLegendKey val="0"/>
          <c:showVal val="1"/>
          <c:showCatName val="0"/>
          <c:showSerName val="0"/>
          <c:showPercent val="0"/>
          <c:showBubbleSize val="0"/>
          <c:extLst>
            <c:ext xmlns:c15="http://schemas.microsoft.com/office/drawing/2012/chart" uri="{CE6537A1-D6FC-4f65-9D91-7224C49458BB}"/>
          </c:extLst>
        </c:dLbl>
      </c:pivotFmt>
      <c:pivotFmt>
        <c:idx val="20"/>
        <c:dLbl>
          <c:idx val="0"/>
          <c:layout>
            <c:manualLayout>
              <c:x val="0.15835304742840575"/>
              <c:y val="-6.2219633077863198E-2"/>
            </c:manualLayout>
          </c:layout>
          <c:showLegendKey val="0"/>
          <c:showVal val="1"/>
          <c:showCatName val="0"/>
          <c:showSerName val="0"/>
          <c:showPercent val="0"/>
          <c:showBubbleSize val="0"/>
          <c:extLst>
            <c:ext xmlns:c15="http://schemas.microsoft.com/office/drawing/2012/chart" uri="{CE6537A1-D6FC-4f65-9D91-7224C49458BB}"/>
          </c:extLst>
        </c:dLbl>
      </c:pivotFmt>
      <c:pivotFmt>
        <c:idx val="21"/>
        <c:dLbl>
          <c:idx val="0"/>
          <c:layout>
            <c:manualLayout>
              <c:x val="0.15384615384615385"/>
              <c:y val="0.1264367816091953"/>
            </c:manualLayout>
          </c:layout>
          <c:showLegendKey val="0"/>
          <c:showVal val="1"/>
          <c:showCatName val="0"/>
          <c:showSerName val="0"/>
          <c:showPercent val="0"/>
          <c:showBubbleSize val="0"/>
          <c:extLst>
            <c:ext xmlns:c15="http://schemas.microsoft.com/office/drawing/2012/chart" uri="{CE6537A1-D6FC-4f65-9D91-7224C49458BB}"/>
          </c:extLst>
        </c:dLbl>
      </c:pivotFmt>
      <c:pivotFmt>
        <c:idx val="22"/>
        <c:dLbl>
          <c:idx val="0"/>
          <c:layout>
            <c:manualLayout>
              <c:x val="-0.1198347385944693"/>
              <c:y val="-0.10181394503650337"/>
            </c:manualLayout>
          </c:layout>
          <c:showLegendKey val="0"/>
          <c:showVal val="1"/>
          <c:showCatName val="0"/>
          <c:showSerName val="0"/>
          <c:showPercent val="0"/>
          <c:showBubbleSize val="0"/>
          <c:extLst>
            <c:ext xmlns:c15="http://schemas.microsoft.com/office/drawing/2012/chart" uri="{CE6537A1-D6FC-4f65-9D91-7224C49458BB}"/>
          </c:extLst>
        </c:dLbl>
      </c:pivotFmt>
      <c:pivotFmt>
        <c:idx val="23"/>
        <c:dLbl>
          <c:idx val="0"/>
          <c:layout>
            <c:manualLayout>
              <c:x val="8.559624185319234E-3"/>
              <c:y val="-0.10747027531630911"/>
            </c:manualLayout>
          </c:layout>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2"/>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2"/>
          </a:solidFill>
          <a:ln w="19050">
            <a:noFill/>
          </a:ln>
          <a:effectLst/>
        </c:spPr>
        <c:dLbl>
          <c:idx val="0"/>
          <c:layout>
            <c:manualLayout>
              <c:x val="-4.279812092659695E-3"/>
              <c:y val="0.18665889923358958"/>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2"/>
          </a:solidFill>
          <a:ln w="19050">
            <a:noFill/>
          </a:ln>
          <a:effectLst/>
        </c:spPr>
        <c:dLbl>
          <c:idx val="0"/>
          <c:layout>
            <c:manualLayout>
              <c:x val="0.15835304742840575"/>
              <c:y val="-6.2219633077863198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2"/>
          </a:solidFill>
          <a:ln w="19050">
            <a:noFill/>
          </a:ln>
          <a:effectLst/>
        </c:spPr>
        <c:dLbl>
          <c:idx val="0"/>
          <c:layout>
            <c:manualLayout>
              <c:x val="0.22236433123080937"/>
              <c:y val="-2.6324189650240647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2"/>
          </a:solidFill>
          <a:ln w="19050">
            <a:noFill/>
          </a:ln>
          <a:effectLst/>
        </c:spPr>
        <c:dLbl>
          <c:idx val="0"/>
          <c:layout>
            <c:manualLayout>
              <c:x val="-0.1198347385944693"/>
              <c:y val="-0.1018139450365033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2"/>
          </a:solidFill>
          <a:ln w="19050">
            <a:noFill/>
          </a:ln>
          <a:effectLst/>
        </c:spPr>
        <c:dLbl>
          <c:idx val="0"/>
          <c:layout>
            <c:manualLayout>
              <c:x val="8.559624185319234E-3"/>
              <c:y val="-0.1074702753163091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2"/>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2"/>
          </a:solidFill>
          <a:ln w="19050">
            <a:noFill/>
          </a:ln>
          <a:effectLst/>
        </c:spPr>
        <c:dLbl>
          <c:idx val="0"/>
          <c:layout>
            <c:manualLayout>
              <c:x val="-4.279812092659695E-3"/>
              <c:y val="0.18665889923358958"/>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2"/>
          </a:solidFill>
          <a:ln w="19050">
            <a:noFill/>
          </a:ln>
          <a:effectLst/>
        </c:spPr>
        <c:dLbl>
          <c:idx val="0"/>
          <c:layout>
            <c:manualLayout>
              <c:x val="0.15835304742840575"/>
              <c:y val="-6.2219633077863198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2"/>
          </a:solidFill>
          <a:ln w="19050">
            <a:noFill/>
          </a:ln>
          <a:effectLst/>
        </c:spPr>
        <c:dLbl>
          <c:idx val="0"/>
          <c:layout>
            <c:manualLayout>
              <c:x val="0.22236433123080937"/>
              <c:y val="-2.6324189650240647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2"/>
          </a:solidFill>
          <a:ln w="19050">
            <a:noFill/>
          </a:ln>
          <a:effectLst/>
        </c:spPr>
        <c:dLbl>
          <c:idx val="0"/>
          <c:layout>
            <c:manualLayout>
              <c:x val="-0.1198347385944693"/>
              <c:y val="-0.1018139450365033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2"/>
          </a:solidFill>
          <a:ln w="19050">
            <a:noFill/>
          </a:ln>
          <a:effectLst/>
        </c:spPr>
        <c:dLbl>
          <c:idx val="0"/>
          <c:layout>
            <c:manualLayout>
              <c:x val="8.559624185319234E-3"/>
              <c:y val="-0.1074702753163091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2"/>
          </a:solidFill>
          <a:ln w="1905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2"/>
          </a:solidFill>
          <a:ln w="19050">
            <a:noFill/>
          </a:ln>
          <a:effectLst/>
        </c:spPr>
        <c:dLbl>
          <c:idx val="0"/>
          <c:layout>
            <c:manualLayout>
              <c:x val="-4.279812092659695E-3"/>
              <c:y val="0.18665889923358958"/>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2"/>
          </a:solidFill>
          <a:ln w="19050">
            <a:noFill/>
          </a:ln>
          <a:effectLst/>
        </c:spPr>
        <c:dLbl>
          <c:idx val="0"/>
          <c:layout>
            <c:manualLayout>
              <c:x val="0.15835304742840575"/>
              <c:y val="-6.2219633077863198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2"/>
          </a:solidFill>
          <a:ln w="19050">
            <a:noFill/>
          </a:ln>
          <a:effectLst/>
        </c:spPr>
        <c:dLbl>
          <c:idx val="0"/>
          <c:layout>
            <c:manualLayout>
              <c:x val="0.22236433123080937"/>
              <c:y val="-2.6324189650240647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2"/>
          </a:solidFill>
          <a:ln w="19050">
            <a:noFill/>
          </a:ln>
          <a:effectLst/>
        </c:spPr>
        <c:dLbl>
          <c:idx val="0"/>
          <c:layout>
            <c:manualLayout>
              <c:x val="-0.1198347385944693"/>
              <c:y val="-0.1018139450365033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2"/>
          </a:solidFill>
          <a:ln w="19050">
            <a:noFill/>
          </a:ln>
          <a:effectLst/>
        </c:spPr>
        <c:dLbl>
          <c:idx val="0"/>
          <c:layout>
            <c:manualLayout>
              <c:x val="8.559624185319234E-3"/>
              <c:y val="-0.10747027531630911"/>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431224439968258"/>
          <c:y val="0.23123228906717264"/>
          <c:w val="0.39662796958072549"/>
          <c:h val="0.82279206455576037"/>
        </c:manualLayout>
      </c:layout>
      <c:doughnutChart>
        <c:varyColors val="1"/>
        <c:ser>
          <c:idx val="0"/>
          <c:order val="0"/>
          <c:tx>
            <c:strRef>
              <c:f>'Pie Charts'!$Y$24</c:f>
              <c:strCache>
                <c:ptCount val="1"/>
                <c:pt idx="0">
                  <c:v>Total</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1C96-40EF-BC3E-0A9758034615}"/>
              </c:ext>
            </c:extLst>
          </c:dPt>
          <c:dPt>
            <c:idx val="1"/>
            <c:bubble3D val="0"/>
            <c:spPr>
              <a:solidFill>
                <a:schemeClr val="accent4"/>
              </a:solidFill>
              <a:ln w="19050">
                <a:noFill/>
              </a:ln>
              <a:effectLst/>
            </c:spPr>
            <c:extLst>
              <c:ext xmlns:c16="http://schemas.microsoft.com/office/drawing/2014/chart" uri="{C3380CC4-5D6E-409C-BE32-E72D297353CC}">
                <c16:uniqueId val="{00000003-1C96-40EF-BC3E-0A9758034615}"/>
              </c:ext>
            </c:extLst>
          </c:dPt>
          <c:dPt>
            <c:idx val="2"/>
            <c:bubble3D val="0"/>
            <c:spPr>
              <a:solidFill>
                <a:schemeClr val="accent6"/>
              </a:solidFill>
              <a:ln w="19050">
                <a:noFill/>
              </a:ln>
              <a:effectLst/>
            </c:spPr>
            <c:extLst>
              <c:ext xmlns:c16="http://schemas.microsoft.com/office/drawing/2014/chart" uri="{C3380CC4-5D6E-409C-BE32-E72D297353CC}">
                <c16:uniqueId val="{00000005-1C96-40EF-BC3E-0A9758034615}"/>
              </c:ext>
            </c:extLst>
          </c:dPt>
          <c:dPt>
            <c:idx val="3"/>
            <c:bubble3D val="0"/>
            <c:spPr>
              <a:solidFill>
                <a:schemeClr val="accent2">
                  <a:lumMod val="60000"/>
                </a:schemeClr>
              </a:solidFill>
              <a:ln w="19050">
                <a:noFill/>
              </a:ln>
              <a:effectLst/>
            </c:spPr>
            <c:extLst>
              <c:ext xmlns:c16="http://schemas.microsoft.com/office/drawing/2014/chart" uri="{C3380CC4-5D6E-409C-BE32-E72D297353CC}">
                <c16:uniqueId val="{00000007-1C96-40EF-BC3E-0A9758034615}"/>
              </c:ext>
            </c:extLst>
          </c:dPt>
          <c:dPt>
            <c:idx val="4"/>
            <c:bubble3D val="0"/>
            <c:spPr>
              <a:solidFill>
                <a:schemeClr val="accent4">
                  <a:lumMod val="60000"/>
                </a:schemeClr>
              </a:solidFill>
              <a:ln w="19050">
                <a:noFill/>
              </a:ln>
              <a:effectLst/>
            </c:spPr>
            <c:extLst>
              <c:ext xmlns:c16="http://schemas.microsoft.com/office/drawing/2014/chart" uri="{C3380CC4-5D6E-409C-BE32-E72D297353CC}">
                <c16:uniqueId val="{00000009-1C96-40EF-BC3E-0A9758034615}"/>
              </c:ext>
            </c:extLst>
          </c:dPt>
          <c:dLbls>
            <c:dLbl>
              <c:idx val="0"/>
              <c:layout>
                <c:manualLayout>
                  <c:x val="2.0914057254471097E-2"/>
                  <c:y val="0.2320594523618014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C96-40EF-BC3E-0A9758034615}"/>
                </c:ext>
              </c:extLst>
            </c:dLbl>
            <c:dLbl>
              <c:idx val="1"/>
              <c:layout>
                <c:manualLayout>
                  <c:x val="0.12346929744247086"/>
                  <c:y val="-0.11460473941468849"/>
                </c:manualLayout>
              </c:layout>
              <c:showLegendKey val="0"/>
              <c:showVal val="1"/>
              <c:showCatName val="0"/>
              <c:showSerName val="0"/>
              <c:showPercent val="0"/>
              <c:showBubbleSize val="0"/>
              <c:extLst>
                <c:ext xmlns:c15="http://schemas.microsoft.com/office/drawing/2012/chart" uri="{CE6537A1-D6FC-4f65-9D91-7224C49458BB}">
                  <c15:layout>
                    <c:manualLayout>
                      <c:w val="9.0193798449612408E-2"/>
                      <c:h val="9.5742776414296613E-2"/>
                    </c:manualLayout>
                  </c15:layout>
                </c:ext>
                <c:ext xmlns:c16="http://schemas.microsoft.com/office/drawing/2014/chart" uri="{C3380CC4-5D6E-409C-BE32-E72D297353CC}">
                  <c16:uniqueId val="{00000003-1C96-40EF-BC3E-0A9758034615}"/>
                </c:ext>
              </c:extLst>
            </c:dLbl>
            <c:dLbl>
              <c:idx val="2"/>
              <c:layout>
                <c:manualLayout>
                  <c:x val="0.22236433123080937"/>
                  <c:y val="-2.63241896502406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96-40EF-BC3E-0A9758034615}"/>
                </c:ext>
              </c:extLst>
            </c:dLbl>
            <c:dLbl>
              <c:idx val="3"/>
              <c:layout>
                <c:manualLayout>
                  <c:x val="-0.1198347385944693"/>
                  <c:y val="-0.1018139450365033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96-40EF-BC3E-0A9758034615}"/>
                </c:ext>
              </c:extLst>
            </c:dLbl>
            <c:dLbl>
              <c:idx val="4"/>
              <c:layout>
                <c:manualLayout>
                  <c:x val="-1.6634163462125408E-2"/>
                  <c:y val="-0.1633477014457483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96-40EF-BC3E-0A9758034615}"/>
                </c:ext>
              </c:extLst>
            </c:dLbl>
            <c:spPr>
              <a:noFill/>
              <a:ln>
                <a:noFill/>
              </a:ln>
              <a:effectLst/>
            </c:spPr>
            <c:txPr>
              <a:bodyPr rot="0" spcFirstLastPara="1" vertOverflow="ellipsis" vert="horz" wrap="square" anchor="ctr" anchorCtr="1"/>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'Pie Charts'!$X$25:$X$30</c:f>
              <c:strCache>
                <c:ptCount val="5"/>
                <c:pt idx="0">
                  <c:v>0 - Unclasified</c:v>
                </c:pt>
                <c:pt idx="1">
                  <c:v>1 - Minor</c:v>
                </c:pt>
                <c:pt idx="2">
                  <c:v>2 - Normal</c:v>
                </c:pt>
                <c:pt idx="3">
                  <c:v>3 - Major</c:v>
                </c:pt>
                <c:pt idx="4">
                  <c:v>4 - Urgent</c:v>
                </c:pt>
              </c:strCache>
            </c:strRef>
          </c:cat>
          <c:val>
            <c:numRef>
              <c:f>'Pie Charts'!$Y$25:$Y$30</c:f>
              <c:numCache>
                <c:formatCode>General</c:formatCode>
                <c:ptCount val="5"/>
                <c:pt idx="0">
                  <c:v>356</c:v>
                </c:pt>
                <c:pt idx="1">
                  <c:v>2258</c:v>
                </c:pt>
                <c:pt idx="2">
                  <c:v>88656</c:v>
                </c:pt>
                <c:pt idx="3">
                  <c:v>4836</c:v>
                </c:pt>
                <c:pt idx="4">
                  <c:v>1392</c:v>
                </c:pt>
              </c:numCache>
            </c:numRef>
          </c:val>
          <c:extLst>
            <c:ext xmlns:c16="http://schemas.microsoft.com/office/drawing/2014/chart" uri="{C3380CC4-5D6E-409C-BE32-E72D297353CC}">
              <c16:uniqueId val="{0000000A-1C96-40EF-BC3E-0A9758034615}"/>
            </c:ext>
          </c:extLst>
        </c:ser>
        <c:dLbls>
          <c:showLegendKey val="0"/>
          <c:showVal val="1"/>
          <c:showCatName val="0"/>
          <c:showSerName val="0"/>
          <c:showPercent val="0"/>
          <c:showBubbleSize val="0"/>
          <c:showLeaderLines val="1"/>
        </c:dLbls>
        <c:firstSliceAng val="0"/>
        <c:holeSize val="75"/>
      </c:doughnutChart>
      <c:spPr>
        <a:noFill/>
        <a:ln>
          <a:noFill/>
        </a:ln>
        <a:effectLst>
          <a:outerShdw blurRad="50800" dist="50800" dir="5400000" sx="5000" sy="5000" algn="ctr" rotWithShape="0">
            <a:srgbClr val="000000">
              <a:alpha val="43137"/>
            </a:srgbClr>
          </a:outerShdw>
        </a:effectLst>
      </c:spPr>
    </c:plotArea>
    <c:legend>
      <c:legendPos val="r"/>
      <c:layout>
        <c:manualLayout>
          <c:xMode val="edge"/>
          <c:yMode val="edge"/>
          <c:x val="0.67494918904367718"/>
          <c:y val="0.28179064053163572"/>
          <c:w val="0.31673834039975773"/>
          <c:h val="0.61274641201764668"/>
        </c:manualLayout>
      </c:layout>
      <c:overlay val="0"/>
      <c:spPr>
        <a:solidFill>
          <a:srgbClr val="A9DFD0"/>
        </a:solid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2000"/>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 Analysis_3.xlsx]Pie Charts!PivotTable1</c:name>
    <c:fmtId val="138"/>
  </c:pivotSource>
  <c:chart>
    <c:title>
      <c:tx>
        <c:rich>
          <a:bodyPr rot="0" spcFirstLastPara="1" vertOverflow="ellipsis" vert="horz" wrap="square" anchor="ctr" anchorCtr="1"/>
          <a:lstStyle/>
          <a:p>
            <a:pPr>
              <a:defRPr sz="2160" b="1" i="0" u="none" strike="noStrike" kern="1200" baseline="0">
                <a:solidFill>
                  <a:schemeClr val="tx1"/>
                </a:solidFill>
                <a:latin typeface="+mn-lt"/>
                <a:ea typeface="+mn-ea"/>
                <a:cs typeface="+mn-cs"/>
              </a:defRPr>
            </a:pPr>
            <a:r>
              <a:rPr lang="en-US" b="1">
                <a:solidFill>
                  <a:schemeClr val="tx1"/>
                </a:solidFill>
              </a:rPr>
              <a:t>REQUEST CATEGORY</a:t>
            </a:r>
          </a:p>
        </c:rich>
      </c:tx>
      <c:layout>
        <c:manualLayout>
          <c:xMode val="edge"/>
          <c:yMode val="edge"/>
          <c:x val="0.17187414550868324"/>
          <c:y val="1.5031160752483038E-3"/>
        </c:manualLayout>
      </c:layout>
      <c:overlay val="0"/>
      <c:spPr>
        <a:noFill/>
        <a:ln>
          <a:noFill/>
        </a:ln>
        <a:effectLst/>
      </c:spPr>
      <c:txPr>
        <a:bodyPr rot="0" spcFirstLastPara="1" vertOverflow="ellipsis" vert="horz" wrap="square" anchor="ctr" anchorCtr="1"/>
        <a:lstStyle/>
        <a:p>
          <a:pPr>
            <a:defRPr sz="2160" b="1" i="0" u="none" strike="noStrike" kern="1200" baseline="0">
              <a:solidFill>
                <a:schemeClr val="tx1"/>
              </a:solidFill>
              <a:latin typeface="+mn-lt"/>
              <a:ea typeface="+mn-ea"/>
              <a:cs typeface="+mn-cs"/>
            </a:defRPr>
          </a:pPr>
          <a:endParaRPr lang="en-US"/>
        </a:p>
      </c:txPr>
    </c:title>
    <c:autoTitleDeleted val="0"/>
    <c:pivotFmts>
      <c:pivotFmt>
        <c:idx val="0"/>
        <c:dLbl>
          <c:idx val="0"/>
          <c:dLblPos val="inEnd"/>
          <c:showLegendKey val="0"/>
          <c:showVal val="1"/>
          <c:showCatName val="0"/>
          <c:showSerName val="0"/>
          <c:showPercent val="1"/>
          <c:showBubbleSize val="0"/>
          <c:extLst>
            <c:ext xmlns:c15="http://schemas.microsoft.com/office/drawing/2012/chart" uri="{CE6537A1-D6FC-4f65-9D91-7224C49458BB}"/>
          </c:extLst>
        </c:dLbl>
      </c:pivotFmt>
      <c:pivotFmt>
        <c:idx val="1"/>
        <c:dLbl>
          <c:idx val="0"/>
          <c:layout>
            <c:manualLayout>
              <c:x val="-8.3386818408149141E-2"/>
              <c:y val="0.13642181713587176"/>
            </c:manualLayout>
          </c:layout>
          <c:tx>
            <c:rich>
              <a:bodyPr/>
              <a:lstStyle/>
              <a:p>
                <a:fld id="{2CF0AEE0-AD6F-4321-8BFA-C4BEDFC99B6B}" type="VALUE">
                  <a:rPr lang="en-US">
                    <a:solidFill>
                      <a:sysClr val="windowText" lastClr="000000"/>
                    </a:solidFill>
                  </a:rPr>
                  <a:pPr/>
                  <a:t>[VALUE]</a:t>
                </a:fld>
                <a:endParaRPr lang="en-IN"/>
              </a:p>
            </c:rich>
          </c:tx>
          <c:dLblPos val="bestFit"/>
          <c:showLegendKey val="0"/>
          <c:showVal val="1"/>
          <c:showCatName val="0"/>
          <c:showSerName val="0"/>
          <c:showPercent val="1"/>
          <c:showBubbleSize val="0"/>
          <c:extLst>
            <c:ext xmlns:c15="http://schemas.microsoft.com/office/drawing/2012/chart" uri="{CE6537A1-D6FC-4f65-9D91-7224C49458BB}">
              <c15:layout>
                <c:manualLayout>
                  <c:w val="0.15421825286308663"/>
                  <c:h val="5.9222665659943191E-2"/>
                </c:manualLayout>
              </c15:layout>
              <c15:dlblFieldTable/>
              <c15:showDataLabelsRange val="0"/>
            </c:ext>
          </c:extLst>
        </c:dLbl>
      </c:pivotFmt>
      <c:pivotFmt>
        <c:idx val="2"/>
        <c:dLbl>
          <c:idx val="0"/>
          <c:layout>
            <c:manualLayout>
              <c:x val="-0.12529137234051541"/>
              <c:y val="4.9185632617840583E-4"/>
            </c:manualLayout>
          </c:layout>
          <c:tx>
            <c:rich>
              <a:bodyPr/>
              <a:lstStyle/>
              <a:p>
                <a:fld id="{5AAFA261-EA1F-4ACC-BB1F-31830ECD5888}" type="VALUE">
                  <a:rPr lang="en-US"/>
                  <a:pPr/>
                  <a:t>[VALUE]</a:t>
                </a:fld>
                <a:endParaRPr lang="en-IN"/>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3"/>
        <c:dLbl>
          <c:idx val="0"/>
          <c:layout>
            <c:manualLayout>
              <c:x val="4.9805470457671402E-3"/>
              <c:y val="-0.1360687448315536"/>
            </c:manualLayout>
          </c:layout>
          <c:tx>
            <c:rich>
              <a:bodyPr/>
              <a:lstStyle/>
              <a:p>
                <a:fld id="{4A4B3603-8C23-45DB-9AA0-33394EF67E14}" type="VALUE">
                  <a:rPr lang="en-US"/>
                  <a:pPr/>
                  <a:t>[VALUE]</a:t>
                </a:fld>
                <a:endParaRPr lang="en-IN"/>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4"/>
        <c:dLbl>
          <c:idx val="0"/>
          <c:tx>
            <c:rich>
              <a:bodyPr/>
              <a:lstStyle/>
              <a:p>
                <a:fld id="{FB2F128A-DE9B-4F03-BAFB-7E1C18911A39}" type="VALUE">
                  <a:rPr lang="en-US"/>
                  <a:pPr/>
                  <a:t>[VALUE]</a:t>
                </a:fld>
                <a:endParaRPr lang="en-IN"/>
              </a:p>
            </c:rich>
          </c:tx>
          <c:dLblPos val="inEnd"/>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5"/>
        <c:dLbl>
          <c:idx val="0"/>
          <c:showLegendKey val="1"/>
          <c:showVal val="1"/>
          <c:showCatName val="1"/>
          <c:showSerName val="1"/>
          <c:showPercent val="1"/>
          <c:showBubbleSize val="1"/>
          <c:extLst>
            <c:ext xmlns:c15="http://schemas.microsoft.com/office/drawing/2012/chart" uri="{CE6537A1-D6FC-4f65-9D91-7224C49458BB}"/>
          </c:extLst>
        </c:dLbl>
      </c:pivotFmt>
      <c:pivotFmt>
        <c:idx val="6"/>
        <c:dLbl>
          <c:idx val="0"/>
          <c:dLblPos val="inEnd"/>
          <c:showLegendKey val="0"/>
          <c:showVal val="1"/>
          <c:showCatName val="0"/>
          <c:showSerName val="0"/>
          <c:showPercent val="1"/>
          <c:showBubbleSize val="0"/>
          <c:extLst>
            <c:ext xmlns:c15="http://schemas.microsoft.com/office/drawing/2012/chart" uri="{CE6537A1-D6FC-4f65-9D91-7224C49458BB}"/>
          </c:extLst>
        </c:dLbl>
      </c:pivotFmt>
      <c:pivotFmt>
        <c:idx val="7"/>
        <c:dLbl>
          <c:idx val="0"/>
          <c:layout>
            <c:manualLayout>
              <c:x val="-8.3386818408149141E-2"/>
              <c:y val="0.13642181713587176"/>
            </c:manualLayout>
          </c:layout>
          <c:tx>
            <c:rich>
              <a:bodyPr/>
              <a:lstStyle/>
              <a:p>
                <a:fld id="{2CF0AEE0-AD6F-4321-8BFA-C4BEDFC99B6B}" type="VALUE">
                  <a:rPr lang="en-US">
                    <a:solidFill>
                      <a:sysClr val="windowText" lastClr="000000"/>
                    </a:solidFill>
                  </a:rPr>
                  <a:pPr/>
                  <a:t>[VALUE]</a:t>
                </a:fld>
                <a:endParaRPr lang="en-IN"/>
              </a:p>
            </c:rich>
          </c:tx>
          <c:dLblPos val="bestFit"/>
          <c:showLegendKey val="0"/>
          <c:showVal val="1"/>
          <c:showCatName val="0"/>
          <c:showSerName val="0"/>
          <c:showPercent val="1"/>
          <c:showBubbleSize val="0"/>
          <c:extLst>
            <c:ext xmlns:c15="http://schemas.microsoft.com/office/drawing/2012/chart" uri="{CE6537A1-D6FC-4f65-9D91-7224C49458BB}">
              <c15:layout>
                <c:manualLayout>
                  <c:w val="0.15421825286308663"/>
                  <c:h val="5.9222665659943191E-2"/>
                </c:manualLayout>
              </c15:layout>
              <c15:dlblFieldTable/>
              <c15:showDataLabelsRange val="0"/>
            </c:ext>
          </c:extLst>
        </c:dLbl>
      </c:pivotFmt>
      <c:pivotFmt>
        <c:idx val="8"/>
        <c:dLbl>
          <c:idx val="0"/>
          <c:layout>
            <c:manualLayout>
              <c:x val="-0.12529137234051541"/>
              <c:y val="4.9185632617840583E-4"/>
            </c:manualLayout>
          </c:layout>
          <c:tx>
            <c:rich>
              <a:bodyPr/>
              <a:lstStyle/>
              <a:p>
                <a:fld id="{5AAFA261-EA1F-4ACC-BB1F-31830ECD5888}" type="VALUE">
                  <a:rPr lang="en-US"/>
                  <a:pPr/>
                  <a:t>[VALUE]</a:t>
                </a:fld>
                <a:endParaRPr lang="en-IN"/>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9"/>
        <c:dLbl>
          <c:idx val="0"/>
          <c:layout>
            <c:manualLayout>
              <c:x val="4.9805470457671402E-3"/>
              <c:y val="-0.1360687448315536"/>
            </c:manualLayout>
          </c:layout>
          <c:tx>
            <c:rich>
              <a:bodyPr/>
              <a:lstStyle/>
              <a:p>
                <a:fld id="{4A4B3603-8C23-45DB-9AA0-33394EF67E14}" type="VALUE">
                  <a:rPr lang="en-US"/>
                  <a:pPr/>
                  <a:t>[VALUE]</a:t>
                </a:fld>
                <a:endParaRPr lang="en-IN"/>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10"/>
        <c:dLbl>
          <c:idx val="0"/>
          <c:tx>
            <c:rich>
              <a:bodyPr/>
              <a:lstStyle/>
              <a:p>
                <a:fld id="{FB2F128A-DE9B-4F03-BAFB-7E1C18911A39}" type="VALUE">
                  <a:rPr lang="en-US"/>
                  <a:pPr/>
                  <a:t>[VALUE]</a:t>
                </a:fld>
                <a:endParaRPr lang="en-IN"/>
              </a:p>
            </c:rich>
          </c:tx>
          <c:dLblPos val="inEnd"/>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1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2540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2CF0AEE0-AD6F-4321-8BFA-C4BEDFC99B6B}" type="VALUE">
                  <a:rPr lang="en-US"/>
                  <a:pPr>
                    <a:defRPr sz="1000" b="1" i="0" u="none" strike="noStrike" kern="1200" baseline="0">
                      <a:solidFill>
                        <a:schemeClr val="lt1"/>
                      </a:solidFill>
                      <a:latin typeface="+mn-lt"/>
                      <a:ea typeface="+mn-ea"/>
                      <a:cs typeface="+mn-cs"/>
                    </a:defRPr>
                  </a:pPr>
                  <a:t>[VALUE]</a:t>
                </a:fld>
                <a:endParaRPr lang="en-IN"/>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13"/>
        <c:spPr>
          <a:solidFill>
            <a:schemeClr val="accent1"/>
          </a:solidFill>
          <a:ln>
            <a:noFill/>
          </a:ln>
          <a:effectLst>
            <a:outerShdw blurRad="2540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5AAFA261-EA1F-4ACC-BB1F-31830ECD5888}" type="VALUE">
                  <a:rPr lang="en-US"/>
                  <a:pPr>
                    <a:defRPr sz="1000" b="1" i="0" u="none" strike="noStrike" kern="1200" baseline="0">
                      <a:solidFill>
                        <a:schemeClr val="lt1"/>
                      </a:solidFill>
                      <a:latin typeface="+mn-lt"/>
                      <a:ea typeface="+mn-ea"/>
                      <a:cs typeface="+mn-cs"/>
                    </a:defRPr>
                  </a:pPr>
                  <a:t>[VALUE]</a:t>
                </a:fld>
                <a:endParaRPr lang="en-IN"/>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14"/>
        <c:spPr>
          <a:solidFill>
            <a:schemeClr val="accent1"/>
          </a:solidFill>
          <a:ln>
            <a:noFill/>
          </a:ln>
          <a:effectLst>
            <a:outerShdw blurRad="2540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4A4B3603-8C23-45DB-9AA0-33394EF67E14}" type="VALUE">
                  <a:rPr lang="en-US"/>
                  <a:pPr>
                    <a:defRPr sz="1000" b="1" i="0" u="none" strike="noStrike" kern="1200" baseline="0">
                      <a:solidFill>
                        <a:schemeClr val="lt1"/>
                      </a:solidFill>
                      <a:latin typeface="+mn-lt"/>
                      <a:ea typeface="+mn-ea"/>
                      <a:cs typeface="+mn-cs"/>
                    </a:defRPr>
                  </a:pPr>
                  <a:t>[VALUE]</a:t>
                </a:fld>
                <a:endParaRPr lang="en-IN"/>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15"/>
        <c:spPr>
          <a:solidFill>
            <a:schemeClr val="accent1"/>
          </a:solidFill>
          <a:ln>
            <a:noFill/>
          </a:ln>
          <a:effectLst>
            <a:outerShdw blurRad="2540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FB2F128A-DE9B-4F03-BAFB-7E1C18911A39}" type="VALUE">
                  <a:rPr lang="en-US"/>
                  <a:pPr>
                    <a:defRPr sz="1000" b="1" i="0" u="none" strike="noStrike" kern="1200" baseline="0">
                      <a:solidFill>
                        <a:schemeClr val="lt1"/>
                      </a:solidFill>
                      <a:latin typeface="+mn-lt"/>
                      <a:ea typeface="+mn-ea"/>
                      <a:cs typeface="+mn-cs"/>
                    </a:defRPr>
                  </a:pPr>
                  <a:t>[VALUE]</a:t>
                </a:fld>
                <a:endParaRPr lang="en-IN"/>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1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17"/>
        <c:spPr>
          <a:solidFill>
            <a:schemeClr val="accent1"/>
          </a:solidFill>
          <a:ln>
            <a:noFill/>
          </a:ln>
          <a:effectLst>
            <a:outerShdw blurRad="2540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2CF0AEE0-AD6F-4321-8BFA-C4BEDFC99B6B}" type="VALUE">
                  <a:rPr lang="en-US"/>
                  <a:pPr>
                    <a:defRPr sz="1000" b="1" i="0" u="none" strike="noStrike" kern="1200" baseline="0">
                      <a:solidFill>
                        <a:schemeClr val="lt1"/>
                      </a:solidFill>
                      <a:latin typeface="+mn-lt"/>
                      <a:ea typeface="+mn-ea"/>
                      <a:cs typeface="+mn-cs"/>
                    </a:defRPr>
                  </a:pPr>
                  <a:t>[VALUE]</a:t>
                </a:fld>
                <a:endParaRPr lang="en-IN"/>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18"/>
        <c:spPr>
          <a:solidFill>
            <a:schemeClr val="accent1"/>
          </a:solidFill>
          <a:ln>
            <a:noFill/>
          </a:ln>
          <a:effectLst>
            <a:outerShdw blurRad="2540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5AAFA261-EA1F-4ACC-BB1F-31830ECD5888}" type="VALUE">
                  <a:rPr lang="en-US"/>
                  <a:pPr>
                    <a:defRPr sz="1000" b="1" i="0" u="none" strike="noStrike" kern="1200" baseline="0">
                      <a:solidFill>
                        <a:schemeClr val="lt1"/>
                      </a:solidFill>
                      <a:latin typeface="+mn-lt"/>
                      <a:ea typeface="+mn-ea"/>
                      <a:cs typeface="+mn-cs"/>
                    </a:defRPr>
                  </a:pPr>
                  <a:t>[VALUE]</a:t>
                </a:fld>
                <a:endParaRPr lang="en-IN"/>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19"/>
        <c:spPr>
          <a:solidFill>
            <a:schemeClr val="accent1"/>
          </a:solidFill>
          <a:ln>
            <a:noFill/>
          </a:ln>
          <a:effectLst>
            <a:outerShdw blurRad="2540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4A4B3603-8C23-45DB-9AA0-33394EF67E14}" type="VALUE">
                  <a:rPr lang="en-US"/>
                  <a:pPr>
                    <a:defRPr sz="1000" b="1" i="0" u="none" strike="noStrike" kern="1200" baseline="0">
                      <a:solidFill>
                        <a:schemeClr val="lt1"/>
                      </a:solidFill>
                      <a:latin typeface="+mn-lt"/>
                      <a:ea typeface="+mn-ea"/>
                      <a:cs typeface="+mn-cs"/>
                    </a:defRPr>
                  </a:pPr>
                  <a:t>[VALUE]</a:t>
                </a:fld>
                <a:endParaRPr lang="en-IN"/>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20"/>
        <c:spPr>
          <a:solidFill>
            <a:schemeClr val="accent1"/>
          </a:solidFill>
          <a:ln>
            <a:noFill/>
          </a:ln>
          <a:effectLst>
            <a:outerShdw blurRad="2540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FB2F128A-DE9B-4F03-BAFB-7E1C18911A39}" type="VALUE">
                  <a:rPr lang="en-US"/>
                  <a:pPr>
                    <a:defRPr sz="1000" b="1" i="0" u="none" strike="noStrike" kern="1200" baseline="0">
                      <a:solidFill>
                        <a:schemeClr val="lt1"/>
                      </a:solidFill>
                      <a:latin typeface="+mn-lt"/>
                      <a:ea typeface="+mn-ea"/>
                      <a:cs typeface="+mn-cs"/>
                    </a:defRPr>
                  </a:pPr>
                  <a:t>[VALUE]</a:t>
                </a:fld>
                <a:endParaRPr lang="en-IN"/>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2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22"/>
        <c:spPr>
          <a:solidFill>
            <a:schemeClr val="accent1"/>
          </a:solidFill>
          <a:ln>
            <a:noFill/>
          </a:ln>
          <a:effectLst>
            <a:outerShdw blurRad="2540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2CF0AEE0-AD6F-4321-8BFA-C4BEDFC99B6B}" type="VALUE">
                  <a:rPr lang="en-US"/>
                  <a:pPr>
                    <a:defRPr sz="1000" b="1" i="0" u="none" strike="noStrike" kern="1200" baseline="0">
                      <a:solidFill>
                        <a:schemeClr val="lt1"/>
                      </a:solidFill>
                      <a:latin typeface="+mn-lt"/>
                      <a:ea typeface="+mn-ea"/>
                      <a:cs typeface="+mn-cs"/>
                    </a:defRPr>
                  </a:pPr>
                  <a:t>[VALUE]</a:t>
                </a:fld>
                <a:endParaRPr lang="en-IN"/>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23"/>
        <c:spPr>
          <a:solidFill>
            <a:schemeClr val="accent1"/>
          </a:solidFill>
          <a:ln>
            <a:noFill/>
          </a:ln>
          <a:effectLst>
            <a:outerShdw blurRad="2540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5AAFA261-EA1F-4ACC-BB1F-31830ECD5888}" type="VALUE">
                  <a:rPr lang="en-US"/>
                  <a:pPr>
                    <a:defRPr sz="1000" b="1" i="0" u="none" strike="noStrike" kern="1200" baseline="0">
                      <a:solidFill>
                        <a:schemeClr val="lt1"/>
                      </a:solidFill>
                      <a:latin typeface="+mn-lt"/>
                      <a:ea typeface="+mn-ea"/>
                      <a:cs typeface="+mn-cs"/>
                    </a:defRPr>
                  </a:pPr>
                  <a:t>[VALUE]</a:t>
                </a:fld>
                <a:endParaRPr lang="en-IN"/>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24"/>
        <c:spPr>
          <a:solidFill>
            <a:schemeClr val="accent1"/>
          </a:solidFill>
          <a:ln>
            <a:noFill/>
          </a:ln>
          <a:effectLst>
            <a:outerShdw blurRad="2540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4A4B3603-8C23-45DB-9AA0-33394EF67E14}" type="VALUE">
                  <a:rPr lang="en-US"/>
                  <a:pPr>
                    <a:defRPr sz="1000" b="1" i="0" u="none" strike="noStrike" kern="1200" baseline="0">
                      <a:solidFill>
                        <a:schemeClr val="lt1"/>
                      </a:solidFill>
                      <a:latin typeface="+mn-lt"/>
                      <a:ea typeface="+mn-ea"/>
                      <a:cs typeface="+mn-cs"/>
                    </a:defRPr>
                  </a:pPr>
                  <a:t>[VALUE]</a:t>
                </a:fld>
                <a:endParaRPr lang="en-IN"/>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25"/>
        <c:spPr>
          <a:solidFill>
            <a:schemeClr val="accent1"/>
          </a:solidFill>
          <a:ln>
            <a:noFill/>
          </a:ln>
          <a:effectLst>
            <a:outerShdw blurRad="2540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FB2F128A-DE9B-4F03-BAFB-7E1C18911A39}" type="VALUE">
                  <a:rPr lang="en-US"/>
                  <a:pPr>
                    <a:defRPr sz="1000" b="1" i="0" u="none" strike="noStrike" kern="1200" baseline="0">
                      <a:solidFill>
                        <a:schemeClr val="lt1"/>
                      </a:solidFill>
                      <a:latin typeface="+mn-lt"/>
                      <a:ea typeface="+mn-ea"/>
                      <a:cs typeface="+mn-cs"/>
                    </a:defRPr>
                  </a:pPr>
                  <a:t>[VALUE]</a:t>
                </a:fld>
                <a:endParaRPr lang="en-IN"/>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2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27"/>
        <c:spPr>
          <a:solidFill>
            <a:schemeClr val="accent1"/>
          </a:solidFill>
          <a:ln>
            <a:noFill/>
          </a:ln>
          <a:effectLst>
            <a:outerShdw blurRad="2540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2CF0AEE0-AD6F-4321-8BFA-C4BEDFC99B6B}" type="VALUE">
                  <a:rPr lang="en-US"/>
                  <a:pPr>
                    <a:defRPr sz="1000" b="1" i="0" u="none" strike="noStrike" kern="1200" baseline="0">
                      <a:solidFill>
                        <a:schemeClr val="lt1"/>
                      </a:solidFill>
                      <a:latin typeface="+mn-lt"/>
                      <a:ea typeface="+mn-ea"/>
                      <a:cs typeface="+mn-cs"/>
                    </a:defRPr>
                  </a:pPr>
                  <a:t>[VALUE]</a:t>
                </a:fld>
                <a:endParaRPr lang="en-IN"/>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28"/>
        <c:spPr>
          <a:solidFill>
            <a:schemeClr val="accent1"/>
          </a:solidFill>
          <a:ln>
            <a:noFill/>
          </a:ln>
          <a:effectLst>
            <a:outerShdw blurRad="2540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5AAFA261-EA1F-4ACC-BB1F-31830ECD5888}" type="VALUE">
                  <a:rPr lang="en-US"/>
                  <a:pPr>
                    <a:defRPr sz="1000" b="1" i="0" u="none" strike="noStrike" kern="1200" baseline="0">
                      <a:solidFill>
                        <a:schemeClr val="lt1"/>
                      </a:solidFill>
                      <a:latin typeface="+mn-lt"/>
                      <a:ea typeface="+mn-ea"/>
                      <a:cs typeface="+mn-cs"/>
                    </a:defRPr>
                  </a:pPr>
                  <a:t>[VALUE]</a:t>
                </a:fld>
                <a:endParaRPr lang="en-IN"/>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29"/>
        <c:spPr>
          <a:solidFill>
            <a:schemeClr val="accent1"/>
          </a:solidFill>
          <a:ln>
            <a:noFill/>
          </a:ln>
          <a:effectLst>
            <a:outerShdw blurRad="2540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4A4B3603-8C23-45DB-9AA0-33394EF67E14}" type="VALUE">
                  <a:rPr lang="en-US"/>
                  <a:pPr>
                    <a:defRPr sz="1000" b="1" i="0" u="none" strike="noStrike" kern="1200" baseline="0">
                      <a:solidFill>
                        <a:schemeClr val="lt1"/>
                      </a:solidFill>
                      <a:latin typeface="+mn-lt"/>
                      <a:ea typeface="+mn-ea"/>
                      <a:cs typeface="+mn-cs"/>
                    </a:defRPr>
                  </a:pPr>
                  <a:t>[VALUE]</a:t>
                </a:fld>
                <a:endParaRPr lang="en-IN"/>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30"/>
        <c:spPr>
          <a:solidFill>
            <a:schemeClr val="accent1"/>
          </a:solidFill>
          <a:ln>
            <a:noFill/>
          </a:ln>
          <a:effectLst>
            <a:outerShdw blurRad="2540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FB2F128A-DE9B-4F03-BAFB-7E1C18911A39}" type="VALUE">
                  <a:rPr lang="en-US"/>
                  <a:pPr>
                    <a:defRPr sz="1000" b="1" i="0" u="none" strike="noStrike" kern="1200" baseline="0">
                      <a:solidFill>
                        <a:schemeClr val="lt1"/>
                      </a:solidFill>
                      <a:latin typeface="+mn-lt"/>
                      <a:ea typeface="+mn-ea"/>
                      <a:cs typeface="+mn-cs"/>
                    </a:defRPr>
                  </a:pPr>
                  <a:t>[VALUE]</a:t>
                </a:fld>
                <a:endParaRPr lang="en-IN"/>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3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32"/>
        <c:spPr>
          <a:solidFill>
            <a:schemeClr val="accent1"/>
          </a:solidFill>
          <a:ln>
            <a:noFill/>
          </a:ln>
          <a:effectLst>
            <a:outerShdw blurRad="2540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2CF0AEE0-AD6F-4321-8BFA-C4BEDFC99B6B}" type="VALUE">
                  <a:rPr lang="en-US"/>
                  <a:pPr>
                    <a:defRPr sz="1000" b="1" i="0" u="none" strike="noStrike" kern="1200" baseline="0">
                      <a:solidFill>
                        <a:schemeClr val="lt1"/>
                      </a:solidFill>
                      <a:latin typeface="+mn-lt"/>
                      <a:ea typeface="+mn-ea"/>
                      <a:cs typeface="+mn-cs"/>
                    </a:defRPr>
                  </a:pPr>
                  <a:t>[VALUE]</a:t>
                </a:fld>
                <a:endParaRPr lang="en-IN"/>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33"/>
        <c:spPr>
          <a:solidFill>
            <a:schemeClr val="accent1"/>
          </a:solidFill>
          <a:ln>
            <a:noFill/>
          </a:ln>
          <a:effectLst>
            <a:outerShdw blurRad="2540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5AAFA261-EA1F-4ACC-BB1F-31830ECD5888}" type="VALUE">
                  <a:rPr lang="en-US"/>
                  <a:pPr>
                    <a:defRPr sz="1000" b="1" i="0" u="none" strike="noStrike" kern="1200" baseline="0">
                      <a:solidFill>
                        <a:schemeClr val="lt1"/>
                      </a:solidFill>
                      <a:latin typeface="+mn-lt"/>
                      <a:ea typeface="+mn-ea"/>
                      <a:cs typeface="+mn-cs"/>
                    </a:defRPr>
                  </a:pPr>
                  <a:t>[VALUE]</a:t>
                </a:fld>
                <a:endParaRPr lang="en-IN"/>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34"/>
        <c:spPr>
          <a:solidFill>
            <a:schemeClr val="accent1"/>
          </a:solidFill>
          <a:ln>
            <a:noFill/>
          </a:ln>
          <a:effectLst>
            <a:outerShdw blurRad="2540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4A4B3603-8C23-45DB-9AA0-33394EF67E14}" type="VALUE">
                  <a:rPr lang="en-US"/>
                  <a:pPr>
                    <a:defRPr sz="1000" b="1" i="0" u="none" strike="noStrike" kern="1200" baseline="0">
                      <a:solidFill>
                        <a:schemeClr val="lt1"/>
                      </a:solidFill>
                      <a:latin typeface="+mn-lt"/>
                      <a:ea typeface="+mn-ea"/>
                      <a:cs typeface="+mn-cs"/>
                    </a:defRPr>
                  </a:pPr>
                  <a:t>[VALUE]</a:t>
                </a:fld>
                <a:endParaRPr lang="en-IN"/>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
        <c:idx val="35"/>
        <c:spPr>
          <a:solidFill>
            <a:schemeClr val="accent1"/>
          </a:solidFill>
          <a:ln>
            <a:noFill/>
          </a:ln>
          <a:effectLst>
            <a:outerShdw blurRad="254000" sx="102000" sy="102000" algn="ctr" rotWithShape="0">
              <a:prstClr val="black">
                <a:alpha val="20000"/>
              </a:prstClr>
            </a:outerShdw>
          </a:effectLst>
        </c:spPr>
        <c:dLbl>
          <c:idx val="0"/>
          <c:tx>
            <c:rich>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FB2F128A-DE9B-4F03-BAFB-7E1C18911A39}" type="VALUE">
                  <a:rPr lang="en-US"/>
                  <a:pPr>
                    <a:defRPr sz="1000" b="1" i="0" u="none" strike="noStrike" kern="1200" baseline="0">
                      <a:solidFill>
                        <a:schemeClr val="lt1"/>
                      </a:solidFill>
                      <a:latin typeface="+mn-lt"/>
                      <a:ea typeface="+mn-ea"/>
                      <a:cs typeface="+mn-cs"/>
                    </a:defRPr>
                  </a:pPr>
                  <a:t>[VALUE]</a:t>
                </a:fld>
                <a:endParaRPr lang="en-IN"/>
              </a:p>
            </c:rich>
          </c:tx>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Lst>
        </c:dLbl>
      </c:pivotFmt>
    </c:pivotFmts>
    <c:plotArea>
      <c:layout>
        <c:manualLayout>
          <c:layoutTarget val="inner"/>
          <c:xMode val="edge"/>
          <c:yMode val="edge"/>
          <c:x val="7.363409616090745E-2"/>
          <c:y val="0.1413493837961613"/>
          <c:w val="0.45598319051901509"/>
          <c:h val="0.75179498235403786"/>
        </c:manualLayout>
      </c:layout>
      <c:pieChart>
        <c:varyColors val="1"/>
        <c:ser>
          <c:idx val="0"/>
          <c:order val="0"/>
          <c:tx>
            <c:strRef>
              <c:f>'Pie Charts'!$B$1</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867-4578-8F57-E061ACA14152}"/>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867-4578-8F57-E061ACA14152}"/>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8867-4578-8F57-E061ACA14152}"/>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8867-4578-8F57-E061ACA14152}"/>
              </c:ext>
            </c:extLst>
          </c:dPt>
          <c:dLbls>
            <c:dLbl>
              <c:idx val="0"/>
              <c:tx>
                <c:rich>
                  <a:bodyPr/>
                  <a:lstStyle/>
                  <a:p>
                    <a:fld id="{2CF0AEE0-AD6F-4321-8BFA-C4BEDFC99B6B}" type="VALUE">
                      <a:rPr lang="en-US"/>
                      <a:pPr/>
                      <a:t>[VALUE]</a:t>
                    </a:fld>
                    <a:endParaRPr lang="en-IN"/>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867-4578-8F57-E061ACA14152}"/>
                </c:ext>
              </c:extLst>
            </c:dLbl>
            <c:dLbl>
              <c:idx val="1"/>
              <c:tx>
                <c:rich>
                  <a:bodyPr/>
                  <a:lstStyle/>
                  <a:p>
                    <a:fld id="{5AAFA261-EA1F-4ACC-BB1F-31830ECD5888}" type="VALUE">
                      <a:rPr lang="en-US"/>
                      <a:pPr/>
                      <a:t>[VALUE]</a:t>
                    </a:fld>
                    <a:endParaRPr lang="en-IN"/>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8867-4578-8F57-E061ACA14152}"/>
                </c:ext>
              </c:extLst>
            </c:dLbl>
            <c:dLbl>
              <c:idx val="2"/>
              <c:tx>
                <c:rich>
                  <a:bodyPr/>
                  <a:lstStyle/>
                  <a:p>
                    <a:fld id="{4A4B3603-8C23-45DB-9AA0-33394EF67E14}" type="VALUE">
                      <a:rPr lang="en-US"/>
                      <a:pPr/>
                      <a:t>[VALUE]</a:t>
                    </a:fld>
                    <a:endParaRPr lang="en-IN"/>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8867-4578-8F57-E061ACA14152}"/>
                </c:ext>
              </c:extLst>
            </c:dLbl>
            <c:dLbl>
              <c:idx val="3"/>
              <c:tx>
                <c:rich>
                  <a:bodyPr/>
                  <a:lstStyle/>
                  <a:p>
                    <a:fld id="{FB2F128A-DE9B-4F03-BAFB-7E1C18911A39}" type="VALUE">
                      <a:rPr lang="en-US"/>
                      <a:pPr/>
                      <a:t>[VALUE]</a:t>
                    </a:fld>
                    <a:endParaRPr lang="en-IN"/>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8867-4578-8F57-E061ACA14152}"/>
                </c:ext>
              </c:extLst>
            </c:dLbl>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8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'Pie Charts'!$A$2:$A$6</c:f>
              <c:strCache>
                <c:ptCount val="4"/>
                <c:pt idx="0">
                  <c:v>Hardware</c:v>
                </c:pt>
                <c:pt idx="1">
                  <c:v>Login Access</c:v>
                </c:pt>
                <c:pt idx="2">
                  <c:v>Software</c:v>
                </c:pt>
                <c:pt idx="3">
                  <c:v>System</c:v>
                </c:pt>
              </c:strCache>
            </c:strRef>
          </c:cat>
          <c:val>
            <c:numRef>
              <c:f>'Pie Charts'!$B$2:$B$6</c:f>
              <c:numCache>
                <c:formatCode>General</c:formatCode>
                <c:ptCount val="4"/>
                <c:pt idx="0">
                  <c:v>9733</c:v>
                </c:pt>
                <c:pt idx="1">
                  <c:v>29193</c:v>
                </c:pt>
                <c:pt idx="2">
                  <c:v>19570</c:v>
                </c:pt>
                <c:pt idx="3">
                  <c:v>39002</c:v>
                </c:pt>
              </c:numCache>
            </c:numRef>
          </c:val>
          <c:extLst>
            <c:ext xmlns:c16="http://schemas.microsoft.com/office/drawing/2014/chart" uri="{C3380CC4-5D6E-409C-BE32-E72D297353CC}">
              <c16:uniqueId val="{00000008-8867-4578-8F57-E061ACA14152}"/>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5427752455774707"/>
          <c:y val="0.21795801817448851"/>
          <c:w val="0.33172214838096292"/>
          <c:h val="0.52649299894781865"/>
        </c:manualLayout>
      </c:layout>
      <c:overlay val="0"/>
      <c:spPr>
        <a:solidFill>
          <a:srgbClr val="A9DFD0"/>
        </a:solid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18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 Analysis_3.xlsx]Pie Charts!PivotTable2</c:name>
    <c:fmtId val="122"/>
  </c:pivotSource>
  <c:chart>
    <c:title>
      <c:tx>
        <c:rich>
          <a:bodyPr rot="0" vert="horz"/>
          <a:lstStyle/>
          <a:p>
            <a:pPr>
              <a:defRPr/>
            </a:pPr>
            <a:r>
              <a:rPr lang="en-US"/>
              <a:t>PRIORITY</a:t>
            </a:r>
          </a:p>
        </c:rich>
      </c:tx>
      <c:layout>
        <c:manualLayout>
          <c:xMode val="edge"/>
          <c:yMode val="edge"/>
          <c:x val="0.31585305782591699"/>
          <c:y val="6.0380832250337642E-2"/>
        </c:manualLayout>
      </c:layout>
      <c:overlay val="0"/>
      <c:spPr>
        <a:noFill/>
        <a:ln>
          <a:noFill/>
        </a:ln>
        <a:effectLst/>
      </c:spPr>
    </c:title>
    <c:autoTitleDeleted val="0"/>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layout>
            <c:manualLayout>
              <c:x val="9.166666666666666E-2"/>
              <c:y val="-3.512469265893923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2"/>
        <c:dLbl>
          <c:idx val="0"/>
          <c:layout>
            <c:manualLayout>
              <c:x val="-7.5000000000000025E-2"/>
              <c:y val="-5.268703898840891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3"/>
        <c:dLbl>
          <c:idx val="0"/>
          <c:layout>
            <c:manualLayout>
              <c:x val="-2.7777777777777828E-2"/>
              <c:y val="8.7811731647348082E-2"/>
            </c:manualLayout>
          </c:layout>
          <c:showLegendKey val="0"/>
          <c:showVal val="1"/>
          <c:showCatName val="0"/>
          <c:showSerName val="0"/>
          <c:showPercent val="0"/>
          <c:showBubbleSize val="0"/>
          <c:extLst>
            <c:ext xmlns:c15="http://schemas.microsoft.com/office/drawing/2012/chart" uri="{CE6537A1-D6FC-4f65-9D91-7224C49458BB}"/>
          </c:extLst>
        </c:dLbl>
      </c:pivotFmt>
      <c:pivotFmt>
        <c:idx val="4"/>
        <c:dLbl>
          <c:idx val="0"/>
          <c:layout>
            <c:manualLayout>
              <c:x val="7.2222222222222215E-2"/>
              <c:y val="5.6199508254302775E-2"/>
            </c:manualLayout>
          </c:layout>
          <c:showLegendKey val="0"/>
          <c:showVal val="1"/>
          <c:showCatName val="0"/>
          <c:showSerName val="0"/>
          <c:showPercent val="0"/>
          <c:showBubbleSize val="0"/>
          <c:extLst>
            <c:ext xmlns:c15="http://schemas.microsoft.com/office/drawing/2012/chart" uri="{CE6537A1-D6FC-4f65-9D91-7224C49458BB}"/>
          </c:extLst>
        </c:dLbl>
      </c:pivotFmt>
      <c:pivotFmt>
        <c:idx val="5"/>
        <c:dLbl>
          <c:idx val="0"/>
          <c:layout>
            <c:manualLayout>
              <c:x val="9.166666666666666E-2"/>
              <c:y val="-3.512469265893923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6"/>
        <c:dLbl>
          <c:idx val="0"/>
          <c:showLegendKey val="0"/>
          <c:showVal val="1"/>
          <c:showCatName val="0"/>
          <c:showSerName val="0"/>
          <c:showPercent val="0"/>
          <c:showBubbleSize val="0"/>
          <c:extLst>
            <c:ext xmlns:c15="http://schemas.microsoft.com/office/drawing/2012/chart" uri="{CE6537A1-D6FC-4f65-9D91-7224C49458BB}"/>
          </c:extLst>
        </c:dLbl>
      </c:pivotFmt>
      <c:pivotFmt>
        <c:idx val="7"/>
        <c:dLbl>
          <c:idx val="0"/>
          <c:layout>
            <c:manualLayout>
              <c:x val="9.166666666666666E-2"/>
              <c:y val="-3.512469265893923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8"/>
        <c:dLbl>
          <c:idx val="0"/>
          <c:layout>
            <c:manualLayout>
              <c:x val="7.2222222222222215E-2"/>
              <c:y val="5.6199508254302775E-2"/>
            </c:manualLayout>
          </c:layout>
          <c:showLegendKey val="0"/>
          <c:showVal val="1"/>
          <c:showCatName val="0"/>
          <c:showSerName val="0"/>
          <c:showPercent val="0"/>
          <c:showBubbleSize val="0"/>
          <c:extLst>
            <c:ext xmlns:c15="http://schemas.microsoft.com/office/drawing/2012/chart" uri="{CE6537A1-D6FC-4f65-9D91-7224C49458BB}"/>
          </c:extLst>
        </c:dLbl>
      </c:pivotFmt>
      <c:pivotFmt>
        <c:idx val="9"/>
        <c:dLbl>
          <c:idx val="0"/>
          <c:layout>
            <c:manualLayout>
              <c:x val="-2.7777777777777828E-2"/>
              <c:y val="8.7811731647348082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0"/>
        <c:dLbl>
          <c:idx val="0"/>
          <c:layout>
            <c:manualLayout>
              <c:x val="-7.5000000000000025E-2"/>
              <c:y val="-5.2687038988408916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1"/>
        <c:dLbl>
          <c:idx val="0"/>
          <c:showLegendKey val="0"/>
          <c:showVal val="1"/>
          <c:showCatName val="0"/>
          <c:showSerName val="0"/>
          <c:showPercent val="0"/>
          <c:showBubbleSize val="0"/>
          <c:extLst>
            <c:ext xmlns:c15="http://schemas.microsoft.com/office/drawing/2012/chart" uri="{CE6537A1-D6FC-4f65-9D91-7224C49458BB}"/>
          </c:extLst>
        </c:dLbl>
      </c:pivotFmt>
      <c:pivotFmt>
        <c:idx val="12"/>
        <c:dLbl>
          <c:idx val="0"/>
          <c:layout>
            <c:manualLayout>
              <c:x val="0.16895037112338637"/>
              <c:y val="0.12809955610229889"/>
            </c:manualLayout>
          </c:layout>
          <c:showLegendKey val="0"/>
          <c:showVal val="1"/>
          <c:showCatName val="0"/>
          <c:showSerName val="0"/>
          <c:showPercent val="0"/>
          <c:showBubbleSize val="0"/>
          <c:extLst>
            <c:ext xmlns:c15="http://schemas.microsoft.com/office/drawing/2012/chart" uri="{CE6537A1-D6FC-4f65-9D91-7224C49458BB}"/>
          </c:extLst>
        </c:dLbl>
      </c:pivotFmt>
      <c:pivotFmt>
        <c:idx val="13"/>
        <c:dLbl>
          <c:idx val="0"/>
          <c:layout>
            <c:manualLayout>
              <c:x val="0.23732462270991084"/>
              <c:y val="1.3285026049634741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4"/>
        <c:dLbl>
          <c:idx val="0"/>
          <c:layout>
            <c:manualLayout>
              <c:x val="-0.24919085384540637"/>
              <c:y val="-6.6425130248173704E-3"/>
            </c:manualLayout>
          </c:layout>
          <c:showLegendKey val="0"/>
          <c:showVal val="1"/>
          <c:showCatName val="0"/>
          <c:showSerName val="0"/>
          <c:showPercent val="0"/>
          <c:showBubbleSize val="0"/>
          <c:extLst>
            <c:ext xmlns:c15="http://schemas.microsoft.com/office/drawing/2012/chart" uri="{CE6537A1-D6FC-4f65-9D91-7224C49458BB}"/>
          </c:extLst>
        </c:dLbl>
      </c:pivotFmt>
      <c:pivotFmt>
        <c:idx val="15"/>
        <c:dLbl>
          <c:idx val="0"/>
          <c:layout>
            <c:manualLayout>
              <c:x val="-0.14859744885374079"/>
              <c:y val="-1.3633888741568062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6"/>
        <c:dLbl>
          <c:idx val="0"/>
          <c:showLegendKey val="0"/>
          <c:showVal val="1"/>
          <c:showCatName val="0"/>
          <c:showSerName val="0"/>
          <c:showPercent val="0"/>
          <c:showBubbleSize val="0"/>
          <c:extLst>
            <c:ext xmlns:c15="http://schemas.microsoft.com/office/drawing/2012/chart" uri="{CE6537A1-D6FC-4f65-9D91-7224C49458BB}"/>
          </c:extLst>
        </c:dLbl>
      </c:pivotFmt>
      <c:pivotFmt>
        <c:idx val="17"/>
        <c:dLbl>
          <c:idx val="0"/>
          <c:layout>
            <c:manualLayout>
              <c:x val="0.16895037112338637"/>
              <c:y val="0.12809955610229889"/>
            </c:manualLayout>
          </c:layout>
          <c:showLegendKey val="0"/>
          <c:showVal val="1"/>
          <c:showCatName val="0"/>
          <c:showSerName val="0"/>
          <c:showPercent val="0"/>
          <c:showBubbleSize val="0"/>
          <c:extLst>
            <c:ext xmlns:c15="http://schemas.microsoft.com/office/drawing/2012/chart" uri="{CE6537A1-D6FC-4f65-9D91-7224C49458BB}"/>
          </c:extLst>
        </c:dLbl>
      </c:pivotFmt>
      <c:pivotFmt>
        <c:idx val="18"/>
        <c:dLbl>
          <c:idx val="0"/>
          <c:layout>
            <c:manualLayout>
              <c:x val="0.23732462270991084"/>
              <c:y val="1.3285026049634741E-2"/>
            </c:manualLayout>
          </c:layout>
          <c:showLegendKey val="0"/>
          <c:showVal val="1"/>
          <c:showCatName val="0"/>
          <c:showSerName val="0"/>
          <c:showPercent val="0"/>
          <c:showBubbleSize val="0"/>
          <c:extLst>
            <c:ext xmlns:c15="http://schemas.microsoft.com/office/drawing/2012/chart" uri="{CE6537A1-D6FC-4f65-9D91-7224C49458BB}"/>
          </c:extLst>
        </c:dLbl>
      </c:pivotFmt>
      <c:pivotFmt>
        <c:idx val="19"/>
        <c:dLbl>
          <c:idx val="0"/>
          <c:layout>
            <c:manualLayout>
              <c:x val="-0.24919085384540637"/>
              <c:y val="-6.6425130248173704E-3"/>
            </c:manualLayout>
          </c:layout>
          <c:showLegendKey val="0"/>
          <c:showVal val="1"/>
          <c:showCatName val="0"/>
          <c:showSerName val="0"/>
          <c:showPercent val="0"/>
          <c:showBubbleSize val="0"/>
          <c:extLst>
            <c:ext xmlns:c15="http://schemas.microsoft.com/office/drawing/2012/chart" uri="{CE6537A1-D6FC-4f65-9D91-7224C49458BB}"/>
          </c:extLst>
        </c:dLbl>
      </c:pivotFmt>
      <c:pivotFmt>
        <c:idx val="20"/>
        <c:dLbl>
          <c:idx val="0"/>
          <c:layout>
            <c:manualLayout>
              <c:x val="-0.14859744885374079"/>
              <c:y val="-1.3633888741568062E-2"/>
            </c:manualLayout>
          </c:layout>
          <c:showLegendKey val="0"/>
          <c:showVal val="1"/>
          <c:showCatName val="0"/>
          <c:showSerName val="0"/>
          <c:showPercent val="0"/>
          <c:showBubbleSize val="0"/>
          <c:extLst>
            <c:ext xmlns:c15="http://schemas.microsoft.com/office/drawing/2012/chart" uri="{CE6537A1-D6FC-4f65-9D91-7224C49458BB}"/>
          </c:extLst>
        </c:dLbl>
      </c:pivotFmt>
      <c:pivotFmt>
        <c:idx val="21"/>
        <c:marker>
          <c:symbol val="none"/>
        </c:marker>
        <c:dLbl>
          <c:idx val="0"/>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2"/>
        <c:spPr>
          <a:solidFill>
            <a:srgbClr val="00B050"/>
          </a:solidFill>
          <a:ln>
            <a:noFill/>
          </a:ln>
          <a:effectLst/>
        </c:spPr>
        <c:dLbl>
          <c:idx val="0"/>
          <c:layout>
            <c:manualLayout>
              <c:x val="3.1410060392936319E-2"/>
              <c:y val="-0.16316285707005071"/>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dLbl>
          <c:idx val="0"/>
          <c:layout>
            <c:manualLayout>
              <c:x val="9.7761384195907478E-2"/>
              <c:y val="4.1602323981346993E-2"/>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0.12055016181229773"/>
                  <c:h val="8.887572305888948E-2"/>
                </c:manualLayout>
              </c15:layout>
            </c:ext>
          </c:extLst>
        </c:dLbl>
      </c:pivotFmt>
      <c:pivotFmt>
        <c:idx val="24"/>
        <c:spPr>
          <a:solidFill>
            <a:srgbClr val="002060"/>
          </a:solidFill>
          <a:ln>
            <a:noFill/>
          </a:ln>
          <a:effectLst/>
        </c:spPr>
        <c:dLbl>
          <c:idx val="0"/>
          <c:layout>
            <c:manualLayout>
              <c:x val="-0.18851132686084143"/>
              <c:y val="-1.4733200825624952E-2"/>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5"/>
        <c:spPr>
          <a:solidFill>
            <a:srgbClr val="C00000"/>
          </a:solidFill>
          <a:ln>
            <a:noFill/>
          </a:ln>
          <a:effectLst/>
        </c:spPr>
        <c:dLbl>
          <c:idx val="0"/>
          <c:layout>
            <c:manualLayout>
              <c:x val="-8.7917908926432739E-2"/>
              <c:y val="-0.14308347985628014"/>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6"/>
        <c:marker>
          <c:symbol val="none"/>
        </c:marker>
        <c:dLbl>
          <c:idx val="0"/>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7"/>
        <c:spPr>
          <a:solidFill>
            <a:srgbClr val="00B050"/>
          </a:solidFill>
          <a:ln>
            <a:noFill/>
          </a:ln>
          <a:effectLst/>
        </c:spPr>
        <c:dLbl>
          <c:idx val="0"/>
          <c:layout>
            <c:manualLayout>
              <c:x val="3.1410060392936319E-2"/>
              <c:y val="-0.16316285707005071"/>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dLbl>
          <c:idx val="0"/>
          <c:layout>
            <c:manualLayout>
              <c:x val="9.7761384195907478E-2"/>
              <c:y val="4.1602323981346993E-2"/>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0.12055016181229773"/>
                  <c:h val="8.887572305888948E-2"/>
                </c:manualLayout>
              </c15:layout>
            </c:ext>
          </c:extLst>
        </c:dLbl>
      </c:pivotFmt>
      <c:pivotFmt>
        <c:idx val="29"/>
        <c:spPr>
          <a:solidFill>
            <a:srgbClr val="002060"/>
          </a:solidFill>
          <a:ln>
            <a:noFill/>
          </a:ln>
          <a:effectLst/>
        </c:spPr>
        <c:dLbl>
          <c:idx val="0"/>
          <c:layout>
            <c:manualLayout>
              <c:x val="-0.18851132686084143"/>
              <c:y val="-1.4733200825624952E-2"/>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0"/>
        <c:spPr>
          <a:solidFill>
            <a:srgbClr val="C00000"/>
          </a:solidFill>
          <a:ln>
            <a:noFill/>
          </a:ln>
          <a:effectLst/>
        </c:spPr>
        <c:dLbl>
          <c:idx val="0"/>
          <c:layout>
            <c:manualLayout>
              <c:x val="-8.7917908926432739E-2"/>
              <c:y val="-0.14308347985628014"/>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1"/>
        <c:marker>
          <c:symbol val="none"/>
        </c:marker>
        <c:dLbl>
          <c:idx val="0"/>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2"/>
        <c:spPr>
          <a:solidFill>
            <a:srgbClr val="00B050"/>
          </a:solidFill>
          <a:ln>
            <a:noFill/>
          </a:ln>
          <a:effectLst/>
        </c:spPr>
        <c:dLbl>
          <c:idx val="0"/>
          <c:layout>
            <c:manualLayout>
              <c:x val="3.1410060392936319E-2"/>
              <c:y val="-0.16316285707005071"/>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dLbl>
          <c:idx val="0"/>
          <c:layout>
            <c:manualLayout>
              <c:x val="9.7761384195907478E-2"/>
              <c:y val="4.1602323981346993E-2"/>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0.12055016181229773"/>
                  <c:h val="8.887572305888948E-2"/>
                </c:manualLayout>
              </c15:layout>
            </c:ext>
          </c:extLst>
        </c:dLbl>
      </c:pivotFmt>
      <c:pivotFmt>
        <c:idx val="34"/>
        <c:spPr>
          <a:solidFill>
            <a:srgbClr val="002060"/>
          </a:solidFill>
          <a:ln>
            <a:noFill/>
          </a:ln>
          <a:effectLst/>
        </c:spPr>
        <c:dLbl>
          <c:idx val="0"/>
          <c:layout>
            <c:manualLayout>
              <c:x val="-0.18851132686084143"/>
              <c:y val="-1.4733200825624952E-2"/>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5"/>
        <c:spPr>
          <a:solidFill>
            <a:srgbClr val="C00000"/>
          </a:solidFill>
          <a:ln>
            <a:noFill/>
          </a:ln>
          <a:effectLst/>
        </c:spPr>
        <c:dLbl>
          <c:idx val="0"/>
          <c:layout>
            <c:manualLayout>
              <c:x val="-8.7917908926432739E-2"/>
              <c:y val="-0.14308347985628014"/>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s>
    <c:plotArea>
      <c:layout>
        <c:manualLayout>
          <c:layoutTarget val="inner"/>
          <c:xMode val="edge"/>
          <c:yMode val="edge"/>
          <c:x val="8.2858843095063556E-2"/>
          <c:y val="0.27692103411188274"/>
          <c:w val="0.51028528528528527"/>
          <c:h val="0.57310286677908939"/>
        </c:manualLayout>
      </c:layout>
      <c:doughnutChart>
        <c:varyColors val="1"/>
        <c:ser>
          <c:idx val="0"/>
          <c:order val="0"/>
          <c:tx>
            <c:strRef>
              <c:f>'Pie Charts'!$B$27</c:f>
              <c:strCache>
                <c:ptCount val="1"/>
                <c:pt idx="0">
                  <c:v>Total</c:v>
                </c:pt>
              </c:strCache>
            </c:strRef>
          </c:tx>
          <c:dPt>
            <c:idx val="0"/>
            <c:bubble3D val="0"/>
            <c:spPr>
              <a:solidFill>
                <a:srgbClr val="00B050"/>
              </a:solidFill>
              <a:ln>
                <a:noFill/>
              </a:ln>
              <a:effectLst/>
            </c:spPr>
            <c:extLst>
              <c:ext xmlns:c16="http://schemas.microsoft.com/office/drawing/2014/chart" uri="{C3380CC4-5D6E-409C-BE32-E72D297353CC}">
                <c16:uniqueId val="{00000001-9A61-464A-8A33-D56047AC622D}"/>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9A61-464A-8A33-D56047AC622D}"/>
              </c:ext>
            </c:extLst>
          </c:dPt>
          <c:dPt>
            <c:idx val="2"/>
            <c:bubble3D val="0"/>
            <c:spPr>
              <a:solidFill>
                <a:srgbClr val="002060"/>
              </a:solidFill>
              <a:ln>
                <a:noFill/>
              </a:ln>
              <a:effectLst/>
            </c:spPr>
            <c:extLst>
              <c:ext xmlns:c16="http://schemas.microsoft.com/office/drawing/2014/chart" uri="{C3380CC4-5D6E-409C-BE32-E72D297353CC}">
                <c16:uniqueId val="{00000005-9A61-464A-8A33-D56047AC622D}"/>
              </c:ext>
            </c:extLst>
          </c:dPt>
          <c:dPt>
            <c:idx val="3"/>
            <c:bubble3D val="0"/>
            <c:spPr>
              <a:solidFill>
                <a:srgbClr val="C00000"/>
              </a:solidFill>
              <a:ln>
                <a:noFill/>
              </a:ln>
              <a:effectLst/>
            </c:spPr>
            <c:extLst>
              <c:ext xmlns:c16="http://schemas.microsoft.com/office/drawing/2014/chart" uri="{C3380CC4-5D6E-409C-BE32-E72D297353CC}">
                <c16:uniqueId val="{00000007-9A61-464A-8A33-D56047AC622D}"/>
              </c:ext>
            </c:extLst>
          </c:dPt>
          <c:dLbls>
            <c:dLbl>
              <c:idx val="0"/>
              <c:layout>
                <c:manualLayout>
                  <c:x val="3.1410060392936319E-2"/>
                  <c:y val="-0.1631628570700507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A61-464A-8A33-D56047AC622D}"/>
                </c:ext>
              </c:extLst>
            </c:dLbl>
            <c:dLbl>
              <c:idx val="1"/>
              <c:layout>
                <c:manualLayout>
                  <c:x val="0.16783141217817454"/>
                  <c:y val="3.4575885307350541E-2"/>
                </c:manualLayout>
              </c:layout>
              <c:showLegendKey val="0"/>
              <c:showVal val="1"/>
              <c:showCatName val="0"/>
              <c:showSerName val="0"/>
              <c:showPercent val="0"/>
              <c:showBubbleSize val="0"/>
              <c:extLst>
                <c:ext xmlns:c15="http://schemas.microsoft.com/office/drawing/2012/chart" uri="{CE6537A1-D6FC-4f65-9D91-7224C49458BB}">
                  <c15:layout>
                    <c:manualLayout>
                      <c:w val="0.26069021777683188"/>
                      <c:h val="7.4822845710896577E-2"/>
                    </c:manualLayout>
                  </c15:layout>
                </c:ext>
                <c:ext xmlns:c16="http://schemas.microsoft.com/office/drawing/2014/chart" uri="{C3380CC4-5D6E-409C-BE32-E72D297353CC}">
                  <c16:uniqueId val="{00000003-9A61-464A-8A33-D56047AC622D}"/>
                </c:ext>
              </c:extLst>
            </c:dLbl>
            <c:dLbl>
              <c:idx val="2"/>
              <c:layout>
                <c:manualLayout>
                  <c:x val="-0.18851132686084143"/>
                  <c:y val="-1.47332008256249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A61-464A-8A33-D56047AC622D}"/>
                </c:ext>
              </c:extLst>
            </c:dLbl>
            <c:dLbl>
              <c:idx val="3"/>
              <c:layout>
                <c:manualLayout>
                  <c:x val="-8.7917908926432739E-2"/>
                  <c:y val="-0.1430834798562801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A61-464A-8A33-D56047AC622D}"/>
                </c:ext>
              </c:extLst>
            </c:dLbl>
            <c:spPr>
              <a:noFill/>
              <a:ln>
                <a:noFill/>
              </a:ln>
              <a:effectLst/>
            </c:spPr>
            <c:txPr>
              <a:bodyPr rot="0" vert="horz"/>
              <a:lstStyle/>
              <a:p>
                <a:pPr>
                  <a:defRPr sz="1800" b="1"/>
                </a:pPr>
                <a:endParaRPr lang="en-US"/>
              </a:p>
            </c:txPr>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spPr xmlns:c15="http://schemas.microsoft.com/office/drawing/2012/chart">
                  <a:prstGeom prst="rect">
                    <a:avLst/>
                  </a:prstGeom>
                </c15:spPr>
              </c:ext>
            </c:extLst>
          </c:dLbls>
          <c:cat>
            <c:strRef>
              <c:f>'Pie Charts'!$A$28:$A$32</c:f>
              <c:strCache>
                <c:ptCount val="4"/>
                <c:pt idx="0">
                  <c:v>0 - Unassiged</c:v>
                </c:pt>
                <c:pt idx="1">
                  <c:v>1 - Low</c:v>
                </c:pt>
                <c:pt idx="2">
                  <c:v>2 - Mid</c:v>
                </c:pt>
                <c:pt idx="3">
                  <c:v>3 - High</c:v>
                </c:pt>
              </c:strCache>
            </c:strRef>
          </c:cat>
          <c:val>
            <c:numRef>
              <c:f>'Pie Charts'!$B$28:$B$32</c:f>
              <c:numCache>
                <c:formatCode>General</c:formatCode>
                <c:ptCount val="4"/>
                <c:pt idx="0">
                  <c:v>29410</c:v>
                </c:pt>
                <c:pt idx="1">
                  <c:v>16694</c:v>
                </c:pt>
                <c:pt idx="2">
                  <c:v>15845</c:v>
                </c:pt>
                <c:pt idx="3">
                  <c:v>35549</c:v>
                </c:pt>
              </c:numCache>
            </c:numRef>
          </c:val>
          <c:extLst>
            <c:ext xmlns:c16="http://schemas.microsoft.com/office/drawing/2014/chart" uri="{C3380CC4-5D6E-409C-BE32-E72D297353CC}">
              <c16:uniqueId val="{00000008-9A61-464A-8A33-D56047AC622D}"/>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71795456874197028"/>
          <c:y val="7.0154868921317379E-2"/>
          <c:w val="0.26624079453660521"/>
          <c:h val="0.66725721784776904"/>
        </c:manualLayout>
      </c:layout>
      <c:overlay val="0"/>
      <c:spPr>
        <a:solidFill>
          <a:srgbClr val="A9DFD0"/>
        </a:solidFill>
        <a:ln>
          <a:noFill/>
        </a:ln>
        <a:effectLst/>
      </c:spPr>
      <c:txPr>
        <a:bodyPr rot="0" vert="horz"/>
        <a:lstStyle/>
        <a:p>
          <a:pPr>
            <a:defRPr sz="1600"/>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rgbClr val="8620EC"/>
      </a:solidFill>
      <a:round/>
    </a:ln>
    <a:effectLst/>
  </c:spPr>
  <c:txPr>
    <a:bodyPr/>
    <a:lstStyle/>
    <a:p>
      <a:pPr>
        <a:defRPr sz="2000"/>
      </a:pPr>
      <a:endParaRPr lang="en-US"/>
    </a:p>
  </c:txPr>
  <c:externalData r:id="rId1">
    <c:autoUpdate val="0"/>
  </c:externalData>
  <c:extLst>
    <c:ext xmlns:c14="http://schemas.microsoft.com/office/drawing/2007/8/2/chart" uri="{781A3756-C4B2-4CAC-9D66-4F8BD8637D16}">
      <c14:pivotOptions>
        <c14:dropZoneFilter val="1"/>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 Analysis_3.xlsx]Quaterly data!PivotTable1</c:name>
    <c:fmtId val="119"/>
  </c:pivotSource>
  <c:chart>
    <c:autoTitleDeleted val="1"/>
    <c:pivotFmts>
      <c:pivotFmt>
        <c:idx val="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4"/>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4"/>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solidFill>
            <a:srgbClr val="7030A0"/>
          </a:solidFill>
          <a:ln w="9525">
            <a:solidFill>
              <a:srgbClr val="7030A0"/>
            </a:solidFill>
          </a:ln>
          <a:effectLst/>
        </c:spPr>
        <c:marker>
          <c:symbol val="none"/>
        </c:marker>
        <c:dLbl>
          <c:idx val="0"/>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rgbClr val="7030A0"/>
          </a:solidFill>
          <a:ln w="9525">
            <a:solidFill>
              <a:srgbClr val="7030A0"/>
            </a:solidFill>
          </a:ln>
          <a:effectLst/>
        </c:spPr>
        <c:dLbl>
          <c:idx val="0"/>
          <c:layout>
            <c:manualLayout>
              <c:x val="-1.1820613350219333E-2"/>
              <c:y val="0"/>
            </c:manualLayout>
          </c:layout>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rgbClr val="7030A0"/>
          </a:solidFill>
          <a:ln w="9525">
            <a:solidFill>
              <a:srgbClr val="7030A0"/>
            </a:solidFill>
          </a:ln>
          <a:effectLst/>
        </c:spPr>
        <c:marker>
          <c:symbol val="none"/>
        </c:marker>
        <c:dLbl>
          <c:idx val="0"/>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
        <c:spPr>
          <a:solidFill>
            <a:srgbClr val="7030A0"/>
          </a:solidFill>
          <a:ln w="9525">
            <a:solidFill>
              <a:srgbClr val="7030A0"/>
            </a:solidFill>
          </a:ln>
          <a:effectLst/>
        </c:spPr>
        <c:dLbl>
          <c:idx val="0"/>
          <c:layout>
            <c:manualLayout>
              <c:x val="-1.1820613350219333E-2"/>
              <c:y val="0"/>
            </c:manualLayout>
          </c:layout>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
        <c:spPr>
          <a:solidFill>
            <a:srgbClr val="7030A0"/>
          </a:solidFill>
          <a:ln w="9525">
            <a:solidFill>
              <a:srgbClr val="7030A0"/>
            </a:solidFill>
          </a:ln>
          <a:effectLst/>
        </c:spPr>
        <c:marker>
          <c:symbol val="none"/>
        </c:marker>
        <c:dLbl>
          <c:idx val="0"/>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rgbClr val="7030A0"/>
          </a:solidFill>
          <a:ln w="9525">
            <a:solidFill>
              <a:srgbClr val="7030A0"/>
            </a:solidFill>
          </a:ln>
          <a:effectLst/>
        </c:spPr>
        <c:dLbl>
          <c:idx val="0"/>
          <c:layout>
            <c:manualLayout>
              <c:x val="-1.1820613350219333E-2"/>
              <c:y val="0"/>
            </c:manualLayout>
          </c:layout>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108407197713964"/>
          <c:y val="9.5342195128834684E-2"/>
          <c:w val="0.73904233356372617"/>
          <c:h val="0.68475288767166809"/>
        </c:manualLayout>
      </c:layout>
      <c:barChart>
        <c:barDir val="bar"/>
        <c:grouping val="clustered"/>
        <c:varyColors val="0"/>
        <c:ser>
          <c:idx val="0"/>
          <c:order val="0"/>
          <c:tx>
            <c:strRef>
              <c:f>'Quaterly data'!$B$3</c:f>
              <c:strCache>
                <c:ptCount val="1"/>
                <c:pt idx="0">
                  <c:v>Total</c:v>
                </c:pt>
              </c:strCache>
            </c:strRef>
          </c:tx>
          <c:spPr>
            <a:solidFill>
              <a:srgbClr val="7030A0"/>
            </a:solidFill>
            <a:ln w="9525">
              <a:solidFill>
                <a:srgbClr val="7030A0"/>
              </a:solidFill>
            </a:ln>
            <a:effectLst/>
          </c:spPr>
          <c:invertIfNegative val="0"/>
          <c:dPt>
            <c:idx val="0"/>
            <c:invertIfNegative val="0"/>
            <c:bubble3D val="0"/>
            <c:spPr>
              <a:solidFill>
                <a:srgbClr val="7030A0"/>
              </a:solidFill>
              <a:ln w="9525">
                <a:solidFill>
                  <a:srgbClr val="7030A0"/>
                </a:solidFill>
              </a:ln>
              <a:effectLst/>
            </c:spPr>
            <c:extLst>
              <c:ext xmlns:c16="http://schemas.microsoft.com/office/drawing/2014/chart" uri="{C3380CC4-5D6E-409C-BE32-E72D297353CC}">
                <c16:uniqueId val="{00000001-38C3-44D0-8DB0-BC92DD00FD34}"/>
              </c:ext>
            </c:extLst>
          </c:dPt>
          <c:dLbls>
            <c:dLbl>
              <c:idx val="0"/>
              <c:layout>
                <c:manualLayout>
                  <c:x val="1.1082810582132892E-3"/>
                  <c:y val="-4.219371772076877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8C3-44D0-8DB0-BC92DD00FD34}"/>
                </c:ext>
              </c:extLst>
            </c:dLbl>
            <c:numFmt formatCode="#,##0.00" sourceLinked="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'Quaterly data'!$A$4:$A$9</c:f>
              <c:strCache>
                <c:ptCount val="5"/>
                <c:pt idx="0">
                  <c:v>2020</c:v>
                </c:pt>
                <c:pt idx="1">
                  <c:v>2019</c:v>
                </c:pt>
                <c:pt idx="2">
                  <c:v>2018</c:v>
                </c:pt>
                <c:pt idx="3">
                  <c:v>2017</c:v>
                </c:pt>
                <c:pt idx="4">
                  <c:v>2016</c:v>
                </c:pt>
              </c:strCache>
            </c:strRef>
          </c:cat>
          <c:val>
            <c:numRef>
              <c:f>'Quaterly data'!$B$4:$B$9</c:f>
              <c:numCache>
                <c:formatCode>General</c:formatCode>
                <c:ptCount val="5"/>
                <c:pt idx="0">
                  <c:v>4.1612692519251926</c:v>
                </c:pt>
                <c:pt idx="1">
                  <c:v>4.1223825034899955</c:v>
                </c:pt>
                <c:pt idx="2">
                  <c:v>4.0918539622243326</c:v>
                </c:pt>
                <c:pt idx="3">
                  <c:v>4.068119342943346</c:v>
                </c:pt>
                <c:pt idx="4">
                  <c:v>3.9796950425254769</c:v>
                </c:pt>
              </c:numCache>
            </c:numRef>
          </c:val>
          <c:extLst>
            <c:ext xmlns:c16="http://schemas.microsoft.com/office/drawing/2014/chart" uri="{C3380CC4-5D6E-409C-BE32-E72D297353CC}">
              <c16:uniqueId val="{00000002-38C3-44D0-8DB0-BC92DD00FD34}"/>
            </c:ext>
          </c:extLst>
        </c:ser>
        <c:dLbls>
          <c:dLblPos val="inEnd"/>
          <c:showLegendKey val="0"/>
          <c:showVal val="1"/>
          <c:showCatName val="0"/>
          <c:showSerName val="0"/>
          <c:showPercent val="0"/>
          <c:showBubbleSize val="0"/>
        </c:dLbls>
        <c:gapWidth val="182"/>
        <c:axId val="1976444672"/>
        <c:axId val="1976445504"/>
      </c:barChart>
      <c:catAx>
        <c:axId val="19764446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1976445504"/>
        <c:crosses val="autoZero"/>
        <c:auto val="1"/>
        <c:lblAlgn val="ctr"/>
        <c:lblOffset val="100"/>
        <c:noMultiLvlLbl val="0"/>
      </c:catAx>
      <c:valAx>
        <c:axId val="1976445504"/>
        <c:scaling>
          <c:orientation val="minMax"/>
        </c:scaling>
        <c:delete val="0"/>
        <c:axPos val="b"/>
        <c:title>
          <c:tx>
            <c:rich>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r>
                  <a:rPr lang="en-IN" sz="2400" dirty="0"/>
                  <a:t>Satisfaction</a:t>
                </a:r>
                <a:r>
                  <a:rPr lang="en-IN" sz="2400" baseline="0" dirty="0"/>
                  <a:t> Rate</a:t>
                </a:r>
                <a:endParaRPr lang="en-IN" sz="2400" dirty="0"/>
              </a:p>
            </c:rich>
          </c:tx>
          <c:layout>
            <c:manualLayout>
              <c:xMode val="edge"/>
              <c:yMode val="edge"/>
              <c:x val="0.36860892388451444"/>
              <c:y val="0.93715942765218863"/>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1976444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b="1">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 Analysis_3.xlsx]Quaterly data!PivotTable2</c:name>
    <c:fmtId val="118"/>
  </c:pivotSource>
  <c:chart>
    <c:autoTitleDeleted val="1"/>
    <c:pivotFmts>
      <c:pivotFmt>
        <c:idx val="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2">
              <a:lumMod val="75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2">
              <a:lumMod val="75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rgbClr val="C00000"/>
          </a:solidFill>
          <a:ln>
            <a:noFill/>
          </a:ln>
          <a:effectLst/>
        </c:spPr>
        <c:marker>
          <c:symbol val="none"/>
        </c:marker>
        <c:dLbl>
          <c:idx val="0"/>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rgbClr val="C00000"/>
          </a:solidFill>
          <a:ln>
            <a:noFill/>
          </a:ln>
          <a:effectLst/>
        </c:spPr>
        <c:dLbl>
          <c:idx val="0"/>
          <c:layout>
            <c:manualLayout>
              <c:x val="-1.8948526849018137E-2"/>
              <c:y val="0"/>
            </c:manualLayout>
          </c:layout>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rgbClr val="C00000"/>
          </a:solidFill>
          <a:ln>
            <a:noFill/>
          </a:ln>
          <a:effectLst/>
        </c:spPr>
        <c:marker>
          <c:symbol val="none"/>
        </c:marker>
        <c:dLbl>
          <c:idx val="0"/>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rgbClr val="C00000"/>
          </a:solidFill>
          <a:ln>
            <a:noFill/>
          </a:ln>
          <a:effectLst/>
        </c:spPr>
        <c:dLbl>
          <c:idx val="0"/>
          <c:layout>
            <c:manualLayout>
              <c:x val="-1.8948526849018137E-2"/>
              <c:y val="0"/>
            </c:manualLayout>
          </c:layout>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rgbClr val="C00000"/>
          </a:solidFill>
          <a:ln>
            <a:noFill/>
          </a:ln>
          <a:effectLst/>
        </c:spPr>
        <c:marker>
          <c:symbol val="none"/>
        </c:marker>
        <c:dLbl>
          <c:idx val="0"/>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rgbClr val="C00000"/>
          </a:solidFill>
          <a:ln>
            <a:noFill/>
          </a:ln>
          <a:effectLst/>
        </c:spPr>
        <c:dLbl>
          <c:idx val="0"/>
          <c:layout>
            <c:manualLayout>
              <c:x val="-1.8948526849018137E-2"/>
              <c:y val="0"/>
            </c:manualLayout>
          </c:layout>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680070088661202"/>
          <c:y val="0.19206270228491376"/>
          <c:w val="0.78035722404778152"/>
          <c:h val="0.61982090473984863"/>
        </c:manualLayout>
      </c:layout>
      <c:barChart>
        <c:barDir val="bar"/>
        <c:grouping val="clustered"/>
        <c:varyColors val="0"/>
        <c:ser>
          <c:idx val="0"/>
          <c:order val="0"/>
          <c:tx>
            <c:strRef>
              <c:f>'Quaterly data'!$J$3</c:f>
              <c:strCache>
                <c:ptCount val="1"/>
                <c:pt idx="0">
                  <c:v>Total</c:v>
                </c:pt>
              </c:strCache>
            </c:strRef>
          </c:tx>
          <c:spPr>
            <a:solidFill>
              <a:srgbClr val="C00000"/>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1-E768-4539-86E0-0B038823C0C9}"/>
              </c:ext>
            </c:extLst>
          </c:dPt>
          <c:dLbls>
            <c:dLbl>
              <c:idx val="0"/>
              <c:layout>
                <c:manualLayout>
                  <c:x val="-1.8948526849018137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768-4539-86E0-0B038823C0C9}"/>
                </c:ext>
              </c:extLst>
            </c:dLbl>
            <c:numFmt formatCode="#,##0.00" sourceLinked="0"/>
            <c:spPr>
              <a:noFill/>
              <a:ln>
                <a:noFill/>
              </a:ln>
              <a:effectLst/>
            </c:spPr>
            <c:txPr>
              <a:bodyPr rot="0" spcFirstLastPara="1" vertOverflow="ellipsis" vert="horz" wrap="square" anchor="ctr" anchorCtr="1"/>
              <a:lstStyle/>
              <a:p>
                <a:pPr>
                  <a:defRPr sz="2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'Quaterly data'!$I$4:$I$9</c:f>
              <c:strCache>
                <c:ptCount val="5"/>
                <c:pt idx="0">
                  <c:v>2020</c:v>
                </c:pt>
                <c:pt idx="1">
                  <c:v>2019</c:v>
                </c:pt>
                <c:pt idx="2">
                  <c:v>2018</c:v>
                </c:pt>
                <c:pt idx="3">
                  <c:v>2017</c:v>
                </c:pt>
                <c:pt idx="4">
                  <c:v>2016</c:v>
                </c:pt>
              </c:strCache>
            </c:strRef>
          </c:cat>
          <c:val>
            <c:numRef>
              <c:f>'Quaterly data'!$J$4:$J$9</c:f>
              <c:numCache>
                <c:formatCode>General</c:formatCode>
                <c:ptCount val="5"/>
                <c:pt idx="0">
                  <c:v>4.5859117161716174</c:v>
                </c:pt>
                <c:pt idx="1">
                  <c:v>4.5208003722661703</c:v>
                </c:pt>
                <c:pt idx="2">
                  <c:v>4.5586683549646514</c:v>
                </c:pt>
                <c:pt idx="3">
                  <c:v>4.5300703989272542</c:v>
                </c:pt>
                <c:pt idx="4">
                  <c:v>4.5517584859397751</c:v>
                </c:pt>
              </c:numCache>
            </c:numRef>
          </c:val>
          <c:extLst>
            <c:ext xmlns:c16="http://schemas.microsoft.com/office/drawing/2014/chart" uri="{C3380CC4-5D6E-409C-BE32-E72D297353CC}">
              <c16:uniqueId val="{00000002-E768-4539-86E0-0B038823C0C9}"/>
            </c:ext>
          </c:extLst>
        </c:ser>
        <c:dLbls>
          <c:dLblPos val="outEnd"/>
          <c:showLegendKey val="0"/>
          <c:showVal val="1"/>
          <c:showCatName val="0"/>
          <c:showSerName val="0"/>
          <c:showPercent val="0"/>
          <c:showBubbleSize val="0"/>
        </c:dLbls>
        <c:gapWidth val="182"/>
        <c:axId val="1994522608"/>
        <c:axId val="1994523024"/>
      </c:barChart>
      <c:catAx>
        <c:axId val="19945226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1994523024"/>
        <c:crosses val="autoZero"/>
        <c:auto val="1"/>
        <c:lblAlgn val="ctr"/>
        <c:lblOffset val="100"/>
        <c:noMultiLvlLbl val="0"/>
      </c:catAx>
      <c:valAx>
        <c:axId val="1994523024"/>
        <c:scaling>
          <c:orientation val="minMax"/>
        </c:scaling>
        <c:delete val="0"/>
        <c:axPos val="b"/>
        <c:title>
          <c:tx>
            <c:rich>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r>
                  <a:rPr lang="en-IN" dirty="0"/>
                  <a:t>Resolution</a:t>
                </a:r>
                <a:r>
                  <a:rPr lang="en-IN" baseline="0" dirty="0"/>
                  <a:t> Time(Days)</a:t>
                </a:r>
                <a:endParaRPr lang="en-IN" dirty="0"/>
              </a:p>
            </c:rich>
          </c:tx>
          <c:layout>
            <c:manualLayout>
              <c:xMode val="edge"/>
              <c:yMode val="edge"/>
              <c:x val="0.42457767582201833"/>
              <c:y val="0.93187171357306786"/>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19945226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2400" b="1"/>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 Analysis_3.xlsx]Quaterly data!PivotTable1</c:name>
    <c:fmtId val="119"/>
  </c:pivotSource>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IN" sz="4400" dirty="0"/>
              <a:t>Satisfaction Rate Vs Years</a:t>
            </a:r>
          </a:p>
        </c:rich>
      </c:tx>
      <c:layout>
        <c:manualLayout>
          <c:xMode val="edge"/>
          <c:yMode val="edge"/>
          <c:x val="0.21051498876873292"/>
          <c:y val="2.7574295148590298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ivotFmts>
      <c:pivotFmt>
        <c:idx val="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4"/>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4"/>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solidFill>
            <a:srgbClr val="7030A0"/>
          </a:solidFill>
          <a:ln w="9525">
            <a:solidFill>
              <a:srgbClr val="7030A0"/>
            </a:solidFill>
          </a:ln>
          <a:effectLst/>
        </c:spPr>
        <c:marker>
          <c:symbol val="none"/>
        </c:marker>
        <c:dLbl>
          <c:idx val="0"/>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rgbClr val="7030A0"/>
          </a:solidFill>
          <a:ln w="9525">
            <a:solidFill>
              <a:srgbClr val="7030A0"/>
            </a:solidFill>
          </a:ln>
          <a:effectLst/>
        </c:spPr>
        <c:dLbl>
          <c:idx val="0"/>
          <c:layout>
            <c:manualLayout>
              <c:x val="-1.1820613350219333E-2"/>
              <c:y val="0"/>
            </c:manualLayout>
          </c:layout>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rgbClr val="7030A0"/>
          </a:solidFill>
          <a:ln w="9525">
            <a:solidFill>
              <a:srgbClr val="7030A0"/>
            </a:solidFill>
          </a:ln>
          <a:effectLst/>
        </c:spPr>
        <c:marker>
          <c:symbol val="none"/>
        </c:marker>
        <c:dLbl>
          <c:idx val="0"/>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
        <c:spPr>
          <a:solidFill>
            <a:srgbClr val="7030A0"/>
          </a:solidFill>
          <a:ln w="9525">
            <a:solidFill>
              <a:srgbClr val="7030A0"/>
            </a:solidFill>
          </a:ln>
          <a:effectLst/>
        </c:spPr>
        <c:dLbl>
          <c:idx val="0"/>
          <c:layout>
            <c:manualLayout>
              <c:x val="-1.1820613350219333E-2"/>
              <c:y val="0"/>
            </c:manualLayout>
          </c:layout>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
        <c:spPr>
          <a:solidFill>
            <a:srgbClr val="7030A0"/>
          </a:solidFill>
          <a:ln w="9525">
            <a:solidFill>
              <a:srgbClr val="7030A0"/>
            </a:solidFill>
          </a:ln>
          <a:effectLst/>
        </c:spPr>
        <c:marker>
          <c:symbol val="none"/>
        </c:marker>
        <c:dLbl>
          <c:idx val="0"/>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rgbClr val="7030A0"/>
          </a:solidFill>
          <a:ln w="9525">
            <a:solidFill>
              <a:srgbClr val="7030A0"/>
            </a:solidFill>
          </a:ln>
          <a:effectLst/>
        </c:spPr>
        <c:dLbl>
          <c:idx val="0"/>
          <c:layout>
            <c:manualLayout>
              <c:x val="-1.1820613350219333E-2"/>
              <c:y val="0"/>
            </c:manualLayout>
          </c:layout>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819439738707359"/>
          <c:y val="0.16523472540615966"/>
          <c:w val="0.73904233356372617"/>
          <c:h val="0.68475288767166809"/>
        </c:manualLayout>
      </c:layout>
      <c:barChart>
        <c:barDir val="bar"/>
        <c:grouping val="clustered"/>
        <c:varyColors val="0"/>
        <c:dLbls>
          <c:dLblPos val="inEnd"/>
          <c:showLegendKey val="0"/>
          <c:showVal val="1"/>
          <c:showCatName val="0"/>
          <c:showSerName val="0"/>
          <c:showPercent val="0"/>
          <c:showBubbleSize val="0"/>
        </c:dLbls>
        <c:gapWidth val="182"/>
        <c:axId val="1976444672"/>
        <c:axId val="1976445504"/>
      </c:barChart>
      <c:catAx>
        <c:axId val="19764446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1976445504"/>
        <c:crosses val="autoZero"/>
        <c:auto val="1"/>
        <c:lblAlgn val="ctr"/>
        <c:lblOffset val="100"/>
        <c:noMultiLvlLbl val="0"/>
      </c:catAx>
      <c:valAx>
        <c:axId val="19764455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1976444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b="1">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 Analysis_3.xlsx]Distribution as per SR!PivotTable1</c:name>
    <c:fmtId val="5"/>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735870516185476"/>
          <c:y val="0.28324532038285632"/>
          <c:w val="0.74845603674540684"/>
          <c:h val="0.51778411680575853"/>
        </c:manualLayout>
      </c:layout>
      <c:barChart>
        <c:barDir val="col"/>
        <c:grouping val="clustered"/>
        <c:varyColors val="0"/>
        <c:ser>
          <c:idx val="0"/>
          <c:order val="0"/>
          <c:tx>
            <c:strRef>
              <c:f>'Distribution as per SR'!$B$3</c:f>
              <c:strCache>
                <c:ptCount val="1"/>
                <c:pt idx="0">
                  <c:v>Total</c:v>
                </c:pt>
              </c:strCache>
            </c:strRef>
          </c:tx>
          <c:spPr>
            <a:solidFill>
              <a:schemeClr val="accent2">
                <a:lumMod val="75000"/>
              </a:schemeClr>
            </a:solidFill>
            <a:ln>
              <a:noFill/>
            </a:ln>
            <a:effectLst/>
          </c:spPr>
          <c:invertIfNegative val="0"/>
          <c:dLbls>
            <c:dLbl>
              <c:idx val="3"/>
              <c:spPr>
                <a:noFill/>
                <a:ln>
                  <a:noFill/>
                </a:ln>
                <a:effectLst/>
              </c:spPr>
              <c:txPr>
                <a:bodyPr rot="0" spcFirstLastPara="1" vertOverflow="ellipsis" vert="horz" wrap="square" anchor="ctr" anchorCtr="1"/>
                <a:lstStyle/>
                <a:p>
                  <a:pPr>
                    <a:defRPr sz="2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2F66-4942-BA9F-33B8C683D13C}"/>
                </c:ext>
              </c:extLst>
            </c:dLbl>
            <c:spPr>
              <a:noFill/>
              <a:ln>
                <a:noFill/>
              </a:ln>
              <a:effectLst/>
            </c:spPr>
            <c:txPr>
              <a:bodyPr rot="0" spcFirstLastPara="1" vertOverflow="ellipsis" vert="horz" wrap="square" anchor="ctr" anchorCtr="1"/>
              <a:lstStyle/>
              <a:p>
                <a:pPr>
                  <a:defRPr sz="2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'Distribution as per SR'!$A$4:$A$9</c:f>
              <c:strCache>
                <c:ptCount val="5"/>
                <c:pt idx="0">
                  <c:v>1</c:v>
                </c:pt>
                <c:pt idx="1">
                  <c:v>2</c:v>
                </c:pt>
                <c:pt idx="2">
                  <c:v>3</c:v>
                </c:pt>
                <c:pt idx="3">
                  <c:v>4</c:v>
                </c:pt>
                <c:pt idx="4">
                  <c:v>5</c:v>
                </c:pt>
              </c:strCache>
            </c:strRef>
          </c:cat>
          <c:val>
            <c:numRef>
              <c:f>'Distribution as per SR'!$B$4:$B$9</c:f>
              <c:numCache>
                <c:formatCode>General</c:formatCode>
                <c:ptCount val="5"/>
                <c:pt idx="0">
                  <c:v>9907</c:v>
                </c:pt>
                <c:pt idx="1">
                  <c:v>1977</c:v>
                </c:pt>
                <c:pt idx="2">
                  <c:v>7282</c:v>
                </c:pt>
                <c:pt idx="3">
                  <c:v>27562</c:v>
                </c:pt>
                <c:pt idx="4">
                  <c:v>50770</c:v>
                </c:pt>
              </c:numCache>
            </c:numRef>
          </c:val>
          <c:extLst>
            <c:ext xmlns:c16="http://schemas.microsoft.com/office/drawing/2014/chart" uri="{C3380CC4-5D6E-409C-BE32-E72D297353CC}">
              <c16:uniqueId val="{00000000-2F66-4942-BA9F-33B8C683D13C}"/>
            </c:ext>
          </c:extLst>
        </c:ser>
        <c:dLbls>
          <c:showLegendKey val="0"/>
          <c:showVal val="0"/>
          <c:showCatName val="0"/>
          <c:showSerName val="0"/>
          <c:showPercent val="0"/>
          <c:showBubbleSize val="0"/>
        </c:dLbls>
        <c:gapWidth val="219"/>
        <c:overlap val="-27"/>
        <c:axId val="1955508128"/>
        <c:axId val="760191584"/>
      </c:barChart>
      <c:catAx>
        <c:axId val="1955508128"/>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IN" dirty="0"/>
                  <a:t>Satisfaction Rate</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760191584"/>
        <c:crosses val="autoZero"/>
        <c:auto val="1"/>
        <c:lblAlgn val="ctr"/>
        <c:lblOffset val="100"/>
        <c:noMultiLvlLbl val="0"/>
      </c:catAx>
      <c:valAx>
        <c:axId val="76019158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955508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cap="flat" cmpd="sng" algn="ctr">
      <a:solidFill>
        <a:schemeClr val="bg1"/>
      </a:solidFill>
      <a:round/>
    </a:ln>
    <a:effectLst/>
  </c:spPr>
  <c:txPr>
    <a:bodyPr/>
    <a:lstStyle/>
    <a:p>
      <a:pPr>
        <a:defRPr sz="2400"/>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 Analysis_3.xlsx]Quaterly data!PivotTable1</c:name>
    <c:fmtId val="119"/>
  </c:pivotSource>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IN" sz="4400" dirty="0"/>
              <a:t>Satisfaction Rate Vs Years</a:t>
            </a:r>
          </a:p>
        </c:rich>
      </c:tx>
      <c:layout>
        <c:manualLayout>
          <c:xMode val="edge"/>
          <c:yMode val="edge"/>
          <c:x val="0.21051498876873292"/>
          <c:y val="2.7574295148590298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ivotFmts>
      <c:pivotFmt>
        <c:idx val="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4"/>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4"/>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solidFill>
            <a:srgbClr val="7030A0"/>
          </a:solidFill>
          <a:ln w="9525">
            <a:solidFill>
              <a:srgbClr val="7030A0"/>
            </a:solidFill>
          </a:ln>
          <a:effectLst/>
        </c:spPr>
        <c:marker>
          <c:symbol val="none"/>
        </c:marker>
        <c:dLbl>
          <c:idx val="0"/>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rgbClr val="7030A0"/>
          </a:solidFill>
          <a:ln w="9525">
            <a:solidFill>
              <a:srgbClr val="7030A0"/>
            </a:solidFill>
          </a:ln>
          <a:effectLst/>
        </c:spPr>
        <c:dLbl>
          <c:idx val="0"/>
          <c:layout>
            <c:manualLayout>
              <c:x val="-1.1820613350219333E-2"/>
              <c:y val="0"/>
            </c:manualLayout>
          </c:layout>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rgbClr val="7030A0"/>
          </a:solidFill>
          <a:ln w="9525">
            <a:solidFill>
              <a:srgbClr val="7030A0"/>
            </a:solidFill>
          </a:ln>
          <a:effectLst/>
        </c:spPr>
        <c:marker>
          <c:symbol val="none"/>
        </c:marker>
        <c:dLbl>
          <c:idx val="0"/>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
        <c:spPr>
          <a:solidFill>
            <a:srgbClr val="7030A0"/>
          </a:solidFill>
          <a:ln w="9525">
            <a:solidFill>
              <a:srgbClr val="7030A0"/>
            </a:solidFill>
          </a:ln>
          <a:effectLst/>
        </c:spPr>
        <c:dLbl>
          <c:idx val="0"/>
          <c:layout>
            <c:manualLayout>
              <c:x val="-1.1820613350219333E-2"/>
              <c:y val="0"/>
            </c:manualLayout>
          </c:layout>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
        <c:spPr>
          <a:solidFill>
            <a:srgbClr val="7030A0"/>
          </a:solidFill>
          <a:ln w="9525">
            <a:solidFill>
              <a:srgbClr val="7030A0"/>
            </a:solidFill>
          </a:ln>
          <a:effectLst/>
        </c:spPr>
        <c:marker>
          <c:symbol val="none"/>
        </c:marker>
        <c:dLbl>
          <c:idx val="0"/>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rgbClr val="7030A0"/>
          </a:solidFill>
          <a:ln w="9525">
            <a:solidFill>
              <a:srgbClr val="7030A0"/>
            </a:solidFill>
          </a:ln>
          <a:effectLst/>
        </c:spPr>
        <c:dLbl>
          <c:idx val="0"/>
          <c:layout>
            <c:manualLayout>
              <c:x val="-1.1820613350219333E-2"/>
              <c:y val="0"/>
            </c:manualLayout>
          </c:layout>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819439738707359"/>
          <c:y val="0.16523472540615966"/>
          <c:w val="0.73904233356372617"/>
          <c:h val="0.68475288767166809"/>
        </c:manualLayout>
      </c:layout>
      <c:barChart>
        <c:barDir val="bar"/>
        <c:grouping val="clustered"/>
        <c:varyColors val="0"/>
        <c:dLbls>
          <c:dLblPos val="inEnd"/>
          <c:showLegendKey val="0"/>
          <c:showVal val="1"/>
          <c:showCatName val="0"/>
          <c:showSerName val="0"/>
          <c:showPercent val="0"/>
          <c:showBubbleSize val="0"/>
        </c:dLbls>
        <c:gapWidth val="182"/>
        <c:axId val="1976444672"/>
        <c:axId val="1976445504"/>
      </c:barChart>
      <c:catAx>
        <c:axId val="19764446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1976445504"/>
        <c:crosses val="autoZero"/>
        <c:auto val="1"/>
        <c:lblAlgn val="ctr"/>
        <c:lblOffset val="100"/>
        <c:noMultiLvlLbl val="0"/>
      </c:catAx>
      <c:valAx>
        <c:axId val="19764455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1976444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b="1">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 Analysis_3.xlsx]Distribution as per RD!PivotTable2</c:name>
    <c:fmtId val="5"/>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1000" b="1" i="1"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1000" b="1" i="1"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1000" b="1" i="1"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831154989820149"/>
          <c:y val="0.25842683727034121"/>
          <c:w val="0.83168845010179848"/>
          <c:h val="0.53270177165354327"/>
        </c:manualLayout>
      </c:layout>
      <c:barChart>
        <c:barDir val="col"/>
        <c:grouping val="clustered"/>
        <c:varyColors val="0"/>
        <c:ser>
          <c:idx val="0"/>
          <c:order val="0"/>
          <c:tx>
            <c:strRef>
              <c:f>'Distribution as per RD'!$B$3</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ellipsis" wrap="square" anchor="ctr" anchorCtr="1"/>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'Distribution as per RD'!$A$4:$A$13</c:f>
              <c:strCache>
                <c:ptCount val="9"/>
                <c:pt idx="0">
                  <c:v>0</c:v>
                </c:pt>
                <c:pt idx="1">
                  <c:v>1</c:v>
                </c:pt>
                <c:pt idx="2">
                  <c:v>2</c:v>
                </c:pt>
                <c:pt idx="3">
                  <c:v>3</c:v>
                </c:pt>
                <c:pt idx="4">
                  <c:v>4</c:v>
                </c:pt>
                <c:pt idx="5">
                  <c:v>5</c:v>
                </c:pt>
                <c:pt idx="6">
                  <c:v>6</c:v>
                </c:pt>
                <c:pt idx="7">
                  <c:v>7</c:v>
                </c:pt>
                <c:pt idx="8">
                  <c:v>8</c:v>
                </c:pt>
              </c:strCache>
            </c:strRef>
          </c:cat>
          <c:val>
            <c:numRef>
              <c:f>'Distribution as per RD'!$B$4:$B$13</c:f>
              <c:numCache>
                <c:formatCode>General</c:formatCode>
                <c:ptCount val="9"/>
                <c:pt idx="0">
                  <c:v>25071</c:v>
                </c:pt>
                <c:pt idx="1">
                  <c:v>9277</c:v>
                </c:pt>
                <c:pt idx="2">
                  <c:v>6466</c:v>
                </c:pt>
                <c:pt idx="3">
                  <c:v>6200</c:v>
                </c:pt>
                <c:pt idx="4">
                  <c:v>4919</c:v>
                </c:pt>
                <c:pt idx="5">
                  <c:v>8789</c:v>
                </c:pt>
                <c:pt idx="6">
                  <c:v>7802</c:v>
                </c:pt>
                <c:pt idx="7">
                  <c:v>6582</c:v>
                </c:pt>
                <c:pt idx="8">
                  <c:v>4850</c:v>
                </c:pt>
              </c:numCache>
            </c:numRef>
          </c:val>
          <c:extLst>
            <c:ext xmlns:c16="http://schemas.microsoft.com/office/drawing/2014/chart" uri="{C3380CC4-5D6E-409C-BE32-E72D297353CC}">
              <c16:uniqueId val="{00000000-2D3A-49C7-A168-4092E2346CB3}"/>
            </c:ext>
          </c:extLst>
        </c:ser>
        <c:dLbls>
          <c:showLegendKey val="0"/>
          <c:showVal val="1"/>
          <c:showCatName val="0"/>
          <c:showSerName val="0"/>
          <c:showPercent val="0"/>
          <c:showBubbleSize val="0"/>
        </c:dLbls>
        <c:gapWidth val="104"/>
        <c:overlap val="-23"/>
        <c:axId val="238063536"/>
        <c:axId val="238068528"/>
      </c:barChart>
      <c:catAx>
        <c:axId val="238063536"/>
        <c:scaling>
          <c:orientation val="minMax"/>
        </c:scaling>
        <c:delete val="0"/>
        <c:axPos val="b"/>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IN" dirty="0"/>
                  <a:t>Resolution</a:t>
                </a:r>
                <a:r>
                  <a:rPr lang="en-IN" baseline="0" dirty="0"/>
                  <a:t> Time(Days)</a:t>
                </a:r>
                <a:endParaRPr lang="en-IN" dirty="0"/>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238068528"/>
        <c:crosses val="autoZero"/>
        <c:auto val="1"/>
        <c:lblAlgn val="ctr"/>
        <c:lblOffset val="100"/>
        <c:tickMarkSkip val="1"/>
        <c:noMultiLvlLbl val="0"/>
      </c:catAx>
      <c:valAx>
        <c:axId val="238068528"/>
        <c:scaling>
          <c:orientation val="minMax"/>
        </c:scaling>
        <c:delete val="0"/>
        <c:axPos val="l"/>
        <c:numFmt formatCode="General" sourceLinked="1"/>
        <c:majorTickMark val="none"/>
        <c:minorTickMark val="none"/>
        <c:tickLblPos val="nextTo"/>
        <c:spPr>
          <a:noFill/>
          <a:ln cmpd="sng">
            <a:solidFill>
              <a:schemeClr val="accent3"/>
            </a:solid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238063536"/>
        <c:crossesAt val="1"/>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cap="flat" cmpd="sng" algn="ctr">
      <a:solidFill>
        <a:schemeClr val="bg1"/>
      </a:solidFill>
      <a:round/>
    </a:ln>
    <a:effectLst/>
  </c:spPr>
  <c:txPr>
    <a:bodyPr/>
    <a:lstStyle/>
    <a:p>
      <a:pPr>
        <a:defRPr sz="2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 Analysis_3.xlsx]Age Vs SR+RT!PivotTable3</c:name>
    <c:fmtId val="15"/>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numFmt formatCode="#,##0.00" sourceLinked="0"/>
          <c:spPr>
            <a:solidFill>
              <a:schemeClr val="accent2">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2"/>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layout>
            <c:manualLayout>
              <c:x val="-0.14887227299501904"/>
              <c:y val="8.7847219820450032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2"/>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layout>
            <c:manualLayout>
              <c:x val="-0.15300761391154732"/>
              <c:y val="5.3472220760273928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2"/>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layout>
            <c:manualLayout>
              <c:x val="-0.16127829574460403"/>
              <c:y val="6.1111109440313061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2"/>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layout>
            <c:manualLayout>
              <c:x val="-0.16541363666113226"/>
              <c:y val="7.2569442460371766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2"/>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layout>
            <c:manualLayout>
              <c:x val="-0.13233090932890582"/>
              <c:y val="8.4027775480430389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numFmt formatCode="#,##0.00" sourceLinked="0"/>
          <c:spPr>
            <a:solidFill>
              <a:schemeClr val="accent2">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1"/>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2"/>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layout>
            <c:manualLayout>
              <c:x val="-0.14887227299501904"/>
              <c:y val="8.7847219820450032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2"/>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layout>
            <c:manualLayout>
              <c:x val="-0.15300761391154732"/>
              <c:y val="5.3472220760273928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2"/>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layout>
            <c:manualLayout>
              <c:x val="-0.16127829574460403"/>
              <c:y val="6.1111109440313061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2"/>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layout>
            <c:manualLayout>
              <c:x val="-0.16541363666113226"/>
              <c:y val="7.2569442460371766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1750" cap="rnd">
            <a:solidFill>
              <a:schemeClr val="accent2"/>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layout>
            <c:manualLayout>
              <c:x val="-0.13233090932890582"/>
              <c:y val="8.4027775480430389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numFmt formatCode="#,##0.00" sourceLinked="0"/>
          <c:spPr>
            <a:solidFill>
              <a:schemeClr val="accent2">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1750" cap="rnd">
            <a:solidFill>
              <a:schemeClr val="accent1"/>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1750" cap="rnd">
            <a:solidFill>
              <a:schemeClr val="accent2"/>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layout>
            <c:manualLayout>
              <c:x val="-0.14887227299501904"/>
              <c:y val="8.7847219820450032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1750" cap="rnd">
            <a:solidFill>
              <a:schemeClr val="accent2"/>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layout>
            <c:manualLayout>
              <c:x val="-0.15300761391154732"/>
              <c:y val="5.3472220760273928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1750" cap="rnd">
            <a:solidFill>
              <a:schemeClr val="accent2"/>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layout>
            <c:manualLayout>
              <c:x val="-0.16127829574460403"/>
              <c:y val="6.1111109440313061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1750" cap="rnd">
            <a:solidFill>
              <a:schemeClr val="accent2"/>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layout>
            <c:manualLayout>
              <c:x val="-0.16541363666113226"/>
              <c:y val="7.2569442460371766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1750" cap="rnd">
            <a:solidFill>
              <a:schemeClr val="accent2"/>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layout>
            <c:manualLayout>
              <c:x val="-0.13233090932890582"/>
              <c:y val="8.4027775480430389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7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7696195154191E-2"/>
          <c:y val="0.18055517516832134"/>
          <c:w val="0.94254731316480178"/>
          <c:h val="0.64195626525710126"/>
        </c:manualLayout>
      </c:layout>
      <c:barChart>
        <c:barDir val="col"/>
        <c:grouping val="clustered"/>
        <c:varyColors val="0"/>
        <c:ser>
          <c:idx val="0"/>
          <c:order val="0"/>
          <c:tx>
            <c:strRef>
              <c:f>'Age Vs SR+RT'!$B$3</c:f>
              <c:strCache>
                <c:ptCount val="1"/>
                <c:pt idx="0">
                  <c:v>Average of Resolution Time (Days)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numFmt formatCode="#,##0.00" sourceLinked="0"/>
            <c:spPr>
              <a:solidFill>
                <a:schemeClr val="accent2">
                  <a:lumMod val="20000"/>
                  <a:lumOff val="80000"/>
                </a:schemeClr>
              </a:solidFill>
              <a:ln>
                <a:noFill/>
              </a:ln>
              <a:effectLst/>
            </c:spPr>
            <c:txPr>
              <a:bodyPr rot="0" spcFirstLastPara="1" vertOverflow="ellipsis" vert="horz" wrap="square" anchor="ctr" anchorCtr="1"/>
              <a:lstStyle/>
              <a:p>
                <a:pPr>
                  <a:defRPr sz="2000" b="1"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'Age Vs SR+RT'!$A$4:$A$9</c:f>
              <c:strCache>
                <c:ptCount val="5"/>
                <c:pt idx="0">
                  <c:v>28-32</c:v>
                </c:pt>
                <c:pt idx="1">
                  <c:v>33-37</c:v>
                </c:pt>
                <c:pt idx="2">
                  <c:v>38-42</c:v>
                </c:pt>
                <c:pt idx="3">
                  <c:v>43-47</c:v>
                </c:pt>
                <c:pt idx="4">
                  <c:v>48-52</c:v>
                </c:pt>
              </c:strCache>
            </c:strRef>
          </c:cat>
          <c:val>
            <c:numRef>
              <c:f>'Age Vs SR+RT'!$B$4:$B$9</c:f>
              <c:numCache>
                <c:formatCode>General</c:formatCode>
                <c:ptCount val="5"/>
                <c:pt idx="0">
                  <c:v>4.4290763531065025</c:v>
                </c:pt>
                <c:pt idx="1">
                  <c:v>4.8400411469718403</c:v>
                </c:pt>
                <c:pt idx="2">
                  <c:v>4.589205204173644</c:v>
                </c:pt>
                <c:pt idx="3">
                  <c:v>4.7831263733455973</c:v>
                </c:pt>
                <c:pt idx="4">
                  <c:v>4.1116451964365828</c:v>
                </c:pt>
              </c:numCache>
            </c:numRef>
          </c:val>
          <c:extLst>
            <c:ext xmlns:c16="http://schemas.microsoft.com/office/drawing/2014/chart" uri="{C3380CC4-5D6E-409C-BE32-E72D297353CC}">
              <c16:uniqueId val="{00000000-7557-48AA-877B-973B3489CDB6}"/>
            </c:ext>
          </c:extLst>
        </c:ser>
        <c:dLbls>
          <c:showLegendKey val="0"/>
          <c:showVal val="1"/>
          <c:showCatName val="0"/>
          <c:showSerName val="0"/>
          <c:showPercent val="0"/>
          <c:showBubbleSize val="0"/>
        </c:dLbls>
        <c:gapWidth val="219"/>
        <c:overlap val="-27"/>
        <c:axId val="2135985535"/>
        <c:axId val="2135996767"/>
      </c:barChart>
      <c:lineChart>
        <c:grouping val="standard"/>
        <c:varyColors val="0"/>
        <c:ser>
          <c:idx val="1"/>
          <c:order val="1"/>
          <c:tx>
            <c:strRef>
              <c:f>'Age Vs SR+RT'!$C$3</c:f>
              <c:strCache>
                <c:ptCount val="1"/>
                <c:pt idx="0">
                  <c:v>Average of Satisfaction Rate</c:v>
                </c:pt>
              </c:strCache>
            </c:strRef>
          </c:tx>
          <c:spPr>
            <a:ln w="31750" cap="rnd">
              <a:solidFill>
                <a:schemeClr val="accent2"/>
              </a:solidFill>
              <a:round/>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Pt>
            <c:idx val="0"/>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bubble3D val="0"/>
            <c:spPr>
              <a:ln w="31750" cap="rnd">
                <a:solidFill>
                  <a:schemeClr val="accent2"/>
                </a:solidFill>
                <a:round/>
              </a:ln>
              <a:effectLst/>
            </c:spPr>
            <c:extLst>
              <c:ext xmlns:c16="http://schemas.microsoft.com/office/drawing/2014/chart" uri="{C3380CC4-5D6E-409C-BE32-E72D297353CC}">
                <c16:uniqueId val="{00000002-7557-48AA-877B-973B3489CDB6}"/>
              </c:ext>
            </c:extLst>
          </c:dPt>
          <c:dPt>
            <c:idx val="1"/>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bubble3D val="0"/>
            <c:spPr>
              <a:ln w="31750" cap="rnd">
                <a:solidFill>
                  <a:schemeClr val="accent2"/>
                </a:solidFill>
                <a:round/>
              </a:ln>
              <a:effectLst/>
            </c:spPr>
            <c:extLst>
              <c:ext xmlns:c16="http://schemas.microsoft.com/office/drawing/2014/chart" uri="{C3380CC4-5D6E-409C-BE32-E72D297353CC}">
                <c16:uniqueId val="{00000004-7557-48AA-877B-973B3489CDB6}"/>
              </c:ext>
            </c:extLst>
          </c:dPt>
          <c:dPt>
            <c:idx val="2"/>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bubble3D val="0"/>
            <c:spPr>
              <a:ln w="31750" cap="rnd">
                <a:solidFill>
                  <a:schemeClr val="accent2"/>
                </a:solidFill>
                <a:round/>
              </a:ln>
              <a:effectLst/>
            </c:spPr>
            <c:extLst>
              <c:ext xmlns:c16="http://schemas.microsoft.com/office/drawing/2014/chart" uri="{C3380CC4-5D6E-409C-BE32-E72D297353CC}">
                <c16:uniqueId val="{00000006-7557-48AA-877B-973B3489CDB6}"/>
              </c:ext>
            </c:extLst>
          </c:dPt>
          <c:dPt>
            <c:idx val="3"/>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bubble3D val="0"/>
            <c:spPr>
              <a:ln w="31750" cap="rnd">
                <a:solidFill>
                  <a:schemeClr val="accent2"/>
                </a:solidFill>
                <a:round/>
              </a:ln>
              <a:effectLst/>
            </c:spPr>
            <c:extLst>
              <c:ext xmlns:c16="http://schemas.microsoft.com/office/drawing/2014/chart" uri="{C3380CC4-5D6E-409C-BE32-E72D297353CC}">
                <c16:uniqueId val="{00000008-7557-48AA-877B-973B3489CDB6}"/>
              </c:ext>
            </c:extLst>
          </c:dPt>
          <c:dPt>
            <c:idx val="4"/>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bubble3D val="0"/>
            <c:spPr>
              <a:ln w="31750" cap="rnd">
                <a:solidFill>
                  <a:schemeClr val="accent2"/>
                </a:solidFill>
                <a:round/>
              </a:ln>
              <a:effectLst/>
            </c:spPr>
            <c:extLst>
              <c:ext xmlns:c16="http://schemas.microsoft.com/office/drawing/2014/chart" uri="{C3380CC4-5D6E-409C-BE32-E72D297353CC}">
                <c16:uniqueId val="{0000000A-7557-48AA-877B-973B3489CDB6}"/>
              </c:ext>
            </c:extLst>
          </c:dPt>
          <c:dLbls>
            <c:dLbl>
              <c:idx val="0"/>
              <c:layout>
                <c:manualLayout>
                  <c:x val="-0.114867092408594"/>
                  <c:y val="8.422401004222292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557-48AA-877B-973B3489CDB6}"/>
                </c:ext>
              </c:extLst>
            </c:dLbl>
            <c:dLbl>
              <c:idx val="1"/>
              <c:layout>
                <c:manualLayout>
                  <c:x val="-0.13600498832298205"/>
                  <c:y val="5.89070523793220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557-48AA-877B-973B3489CDB6}"/>
                </c:ext>
              </c:extLst>
            </c:dLbl>
            <c:dLbl>
              <c:idx val="2"/>
              <c:layout>
                <c:manualLayout>
                  <c:x val="-0.13577438214110754"/>
                  <c:y val="6.83574403743010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557-48AA-877B-973B3489CDB6}"/>
                </c:ext>
              </c:extLst>
            </c:dLbl>
            <c:dLbl>
              <c:idx val="3"/>
              <c:layout>
                <c:manualLayout>
                  <c:x val="-0.12574094926518975"/>
                  <c:y val="7.075787401574802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557-48AA-877B-973B3489CDB6}"/>
                </c:ext>
              </c:extLst>
            </c:dLbl>
            <c:dLbl>
              <c:idx val="4"/>
              <c:layout>
                <c:manualLayout>
                  <c:x val="-0.10824388650962762"/>
                  <c:y val="8.40277302293735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7557-48AA-877B-973B3489CDB6}"/>
                </c:ext>
              </c:extLst>
            </c:dLbl>
            <c:numFmt formatCode="#,##0.00" sourceLinked="0"/>
            <c:spPr>
              <a:noFill/>
              <a:ln>
                <a:noFill/>
              </a:ln>
              <a:effectLst/>
            </c:spPr>
            <c:txPr>
              <a:bodyPr rot="0" spcFirstLastPara="1" vertOverflow="ellipsis" vert="horz" wrap="square" anchor="ctr" anchorCtr="1"/>
              <a:lstStyle/>
              <a:p>
                <a:pPr>
                  <a:defRPr sz="20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'Age Vs SR+RT'!$A$4:$A$9</c:f>
              <c:strCache>
                <c:ptCount val="5"/>
                <c:pt idx="0">
                  <c:v>28-32</c:v>
                </c:pt>
                <c:pt idx="1">
                  <c:v>33-37</c:v>
                </c:pt>
                <c:pt idx="2">
                  <c:v>38-42</c:v>
                </c:pt>
                <c:pt idx="3">
                  <c:v>43-47</c:v>
                </c:pt>
                <c:pt idx="4">
                  <c:v>48-52</c:v>
                </c:pt>
              </c:strCache>
            </c:strRef>
          </c:cat>
          <c:val>
            <c:numRef>
              <c:f>'Age Vs SR+RT'!$C$4:$C$9</c:f>
              <c:numCache>
                <c:formatCode>General</c:formatCode>
                <c:ptCount val="5"/>
                <c:pt idx="0">
                  <c:v>4.2099816888813182</c:v>
                </c:pt>
                <c:pt idx="1">
                  <c:v>3.9888774591744887</c:v>
                </c:pt>
                <c:pt idx="2">
                  <c:v>4.0522134913478469</c:v>
                </c:pt>
                <c:pt idx="3">
                  <c:v>4.0380193162655216</c:v>
                </c:pt>
                <c:pt idx="4">
                  <c:v>4.1983592898801509</c:v>
                </c:pt>
              </c:numCache>
            </c:numRef>
          </c:val>
          <c:smooth val="0"/>
          <c:extLst>
            <c:ext xmlns:c16="http://schemas.microsoft.com/office/drawing/2014/chart" uri="{C3380CC4-5D6E-409C-BE32-E72D297353CC}">
              <c16:uniqueId val="{0000000B-7557-48AA-877B-973B3489CDB6}"/>
            </c:ext>
          </c:extLst>
        </c:ser>
        <c:dLbls>
          <c:showLegendKey val="0"/>
          <c:showVal val="1"/>
          <c:showCatName val="0"/>
          <c:showSerName val="0"/>
          <c:showPercent val="0"/>
          <c:showBubbleSize val="0"/>
        </c:dLbls>
        <c:marker val="1"/>
        <c:smooth val="0"/>
        <c:axId val="2135985535"/>
        <c:axId val="2135996767"/>
      </c:lineChart>
      <c:catAx>
        <c:axId val="2135985535"/>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2"/>
                </a:solidFill>
                <a:latin typeface="+mn-lt"/>
                <a:ea typeface="+mn-ea"/>
                <a:cs typeface="+mn-cs"/>
              </a:defRPr>
            </a:pPr>
            <a:endParaRPr lang="en-US"/>
          </a:p>
        </c:txPr>
        <c:crossAx val="2135996767"/>
        <c:crosses val="autoZero"/>
        <c:auto val="1"/>
        <c:lblAlgn val="ctr"/>
        <c:lblOffset val="100"/>
        <c:noMultiLvlLbl val="0"/>
      </c:catAx>
      <c:valAx>
        <c:axId val="2135996767"/>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0" spcFirstLastPara="1" vertOverflow="ellipsis" vert="wordArtVert" wrap="square" anchor="ctr" anchorCtr="1"/>
          <a:lstStyle/>
          <a:p>
            <a:pPr>
              <a:defRPr sz="2000" b="0" i="0" u="none" strike="noStrike" kern="1200" baseline="0">
                <a:solidFill>
                  <a:schemeClr val="tx2"/>
                </a:solidFill>
                <a:latin typeface="+mn-lt"/>
                <a:ea typeface="+mn-ea"/>
                <a:cs typeface="+mn-cs"/>
              </a:defRPr>
            </a:pPr>
            <a:endParaRPr lang="en-US"/>
          </a:p>
        </c:txPr>
        <c:crossAx val="2135985535"/>
        <c:crosses val="autoZero"/>
        <c:crossBetween val="between"/>
      </c:valAx>
      <c:spPr>
        <a:noFill/>
        <a:ln>
          <a:noFill/>
        </a:ln>
        <a:effectLst/>
      </c:spPr>
    </c:plotArea>
    <c:legend>
      <c:legendPos val="r"/>
      <c:layout>
        <c:manualLayout>
          <c:xMode val="edge"/>
          <c:yMode val="edge"/>
          <c:x val="0"/>
          <c:y val="0.88844094793195139"/>
          <c:w val="0.95547800796395022"/>
          <c:h val="0.10899852064199148"/>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cap="flat" cmpd="sng" algn="ctr">
      <a:solidFill>
        <a:schemeClr val="tx1">
          <a:lumMod val="95000"/>
          <a:lumOff val="5000"/>
        </a:schemeClr>
      </a:solidFill>
      <a:round/>
    </a:ln>
    <a:effectLst/>
  </c:spPr>
  <c:txPr>
    <a:bodyPr/>
    <a:lstStyle/>
    <a:p>
      <a:pPr>
        <a:defRPr sz="2000"/>
      </a:pPr>
      <a:endParaRPr lang="en-US"/>
    </a:p>
  </c:txPr>
  <c:externalData r:id="rId3">
    <c:autoUpdate val="0"/>
  </c:externalData>
  <c:extLst>
    <c:ext xmlns:c14="http://schemas.microsoft.com/office/drawing/2007/8/2/chart" uri="{781A3756-C4B2-4CAC-9D66-4F8BD8637D16}">
      <c14:pivotOptions>
        <c14:dropZoneFilter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 Analysis_3.xlsx]Request Categories!PivotTable3</c:name>
    <c:fmtId val="235"/>
  </c:pivotSource>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7.6512522799056848E-2"/>
              <c:y val="-0.1481637443515436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layout>
            <c:manualLayout>
              <c:x val="-7.6512522799056848E-2"/>
              <c:y val="-0.1481637443515436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rgbClr val="7030A0"/>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anchor="ctr" anchorCtr="1"/>
            <a:lstStyle/>
            <a:p>
              <a:pPr>
                <a:defRPr sz="10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rgbClr val="7030A0"/>
            </a:solidFill>
            <a:round/>
          </a:ln>
          <a:effectLst/>
        </c:spPr>
        <c:marker>
          <c:symbol val="circle"/>
          <c:size val="5"/>
          <c:spPr>
            <a:solidFill>
              <a:schemeClr val="accent1"/>
            </a:solidFill>
            <a:ln w="9525">
              <a:solidFill>
                <a:schemeClr val="accent1"/>
              </a:solidFill>
            </a:ln>
            <a:effectLst/>
          </c:spPr>
        </c:marker>
        <c:dLbl>
          <c:idx val="0"/>
          <c:layout>
            <c:manualLayout>
              <c:x val="-5.4995803189575983E-2"/>
              <c:y val="-0.12252627614373315"/>
            </c:manualLayout>
          </c:layout>
          <c:spPr>
            <a:noFill/>
            <a:ln>
              <a:noFill/>
            </a:ln>
            <a:effectLst/>
          </c:spPr>
          <c:txPr>
            <a:bodyPr rot="0" spcFirstLastPara="1" vertOverflow="ellipsis" vert="horz" wrap="square" anchor="ctr" anchorCtr="1"/>
            <a:lstStyle/>
            <a:p>
              <a:pPr>
                <a:defRPr sz="10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rgbClr val="7030A0"/>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anchor="ctr" anchorCtr="1"/>
            <a:lstStyle/>
            <a:p>
              <a:pPr>
                <a:defRPr sz="10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rgbClr val="7030A0"/>
            </a:solidFill>
            <a:round/>
          </a:ln>
          <a:effectLst/>
        </c:spPr>
        <c:marker>
          <c:symbol val="circle"/>
          <c:size val="5"/>
          <c:spPr>
            <a:solidFill>
              <a:schemeClr val="accent1"/>
            </a:solidFill>
            <a:ln w="9525">
              <a:solidFill>
                <a:schemeClr val="accent1"/>
              </a:solidFill>
            </a:ln>
            <a:effectLst/>
          </c:spPr>
        </c:marker>
        <c:dLbl>
          <c:idx val="0"/>
          <c:layout>
            <c:manualLayout>
              <c:x val="-5.4995803189575983E-2"/>
              <c:y val="-0.12252627614373315"/>
            </c:manualLayout>
          </c:layout>
          <c:spPr>
            <a:noFill/>
            <a:ln>
              <a:noFill/>
            </a:ln>
            <a:effectLst/>
          </c:spPr>
          <c:txPr>
            <a:bodyPr rot="0" spcFirstLastPara="1" vertOverflow="ellipsis" vert="horz" wrap="square" anchor="ctr" anchorCtr="1"/>
            <a:lstStyle/>
            <a:p>
              <a:pPr>
                <a:defRPr sz="10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rgbClr val="7030A0"/>
            </a:solidFill>
            <a:round/>
          </a:ln>
          <a:effectLst/>
        </c:spPr>
        <c:marker>
          <c:symbol val="circle"/>
          <c:size val="5"/>
          <c:spPr>
            <a:solidFill>
              <a:schemeClr val="accent1"/>
            </a:solidFill>
            <a:ln w="9525">
              <a:solidFill>
                <a:schemeClr val="accent1"/>
              </a:solidFill>
            </a:ln>
            <a:effectLst/>
          </c:spPr>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rgbClr val="7030A0"/>
            </a:solidFill>
            <a:round/>
          </a:ln>
          <a:effectLst/>
        </c:spPr>
        <c:marker>
          <c:symbol val="circle"/>
          <c:size val="5"/>
          <c:spPr>
            <a:solidFill>
              <a:schemeClr val="accent1"/>
            </a:solidFill>
            <a:ln w="9525">
              <a:solidFill>
                <a:schemeClr val="accent1"/>
              </a:solidFill>
            </a:ln>
            <a:effectLst/>
          </c:spPr>
        </c:marker>
        <c:dLbl>
          <c:idx val="0"/>
          <c:layout>
            <c:manualLayout>
              <c:x val="-6.1823865095621995E-2"/>
              <c:y val="-0.13276566468452419"/>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rgbClr val="7030A0"/>
            </a:solidFill>
            <a:round/>
          </a:ln>
          <a:effectLst/>
        </c:spPr>
        <c:marker>
          <c:symbol val="circle"/>
          <c:size val="5"/>
          <c:spPr>
            <a:solidFill>
              <a:schemeClr val="accent1"/>
            </a:solidFill>
            <a:ln w="9525">
              <a:solidFill>
                <a:schemeClr val="accent1"/>
              </a:solidFill>
            </a:ln>
            <a:effectLst/>
          </c:spPr>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rgbClr val="7030A0"/>
            </a:solidFill>
            <a:round/>
          </a:ln>
          <a:effectLst/>
        </c:spPr>
        <c:marker>
          <c:symbol val="circle"/>
          <c:size val="5"/>
          <c:spPr>
            <a:solidFill>
              <a:schemeClr val="accent1"/>
            </a:solidFill>
            <a:ln w="9525">
              <a:solidFill>
                <a:schemeClr val="accent1"/>
              </a:solidFill>
            </a:ln>
            <a:effectLst/>
          </c:spPr>
        </c:marker>
        <c:dLbl>
          <c:idx val="0"/>
          <c:layout>
            <c:manualLayout>
              <c:x val="-6.1823865095621995E-2"/>
              <c:y val="-0.13276566468452419"/>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rgbClr val="7030A0"/>
            </a:solidFill>
            <a:round/>
          </a:ln>
          <a:effectLst/>
        </c:spPr>
        <c:marker>
          <c:symbol val="circle"/>
          <c:size val="5"/>
          <c:spPr>
            <a:solidFill>
              <a:schemeClr val="accent1"/>
            </a:solidFill>
            <a:ln w="9525">
              <a:solidFill>
                <a:schemeClr val="accent1"/>
              </a:solidFill>
            </a:ln>
            <a:effectLst/>
          </c:spPr>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rgbClr val="7030A0"/>
            </a:solidFill>
            <a:round/>
          </a:ln>
          <a:effectLst/>
        </c:spPr>
        <c:marker>
          <c:symbol val="circle"/>
          <c:size val="5"/>
          <c:spPr>
            <a:solidFill>
              <a:schemeClr val="accent1"/>
            </a:solidFill>
            <a:ln w="9525">
              <a:solidFill>
                <a:schemeClr val="accent1"/>
              </a:solidFill>
            </a:ln>
            <a:effectLst/>
          </c:spPr>
        </c:marker>
        <c:dLbl>
          <c:idx val="0"/>
          <c:layout>
            <c:manualLayout>
              <c:x val="-6.1823865095621995E-2"/>
              <c:y val="-0.13276566468452419"/>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9686235997783849"/>
          <c:y val="0.23743780363855252"/>
          <c:w val="0.72755314960629924"/>
          <c:h val="0.50534232548285729"/>
        </c:manualLayout>
      </c:layout>
      <c:lineChart>
        <c:grouping val="standard"/>
        <c:varyColors val="0"/>
        <c:ser>
          <c:idx val="0"/>
          <c:order val="0"/>
          <c:tx>
            <c:strRef>
              <c:f>'Request Categories'!$B$1</c:f>
              <c:strCache>
                <c:ptCount val="1"/>
                <c:pt idx="0">
                  <c:v>Total</c:v>
                </c:pt>
              </c:strCache>
            </c:strRef>
          </c:tx>
          <c:spPr>
            <a:ln w="28575" cap="rnd">
              <a:solidFill>
                <a:srgbClr val="7030A0"/>
              </a:solidFill>
              <a:round/>
            </a:ln>
            <a:effectLst/>
          </c:spPr>
          <c:marker>
            <c:symbol val="circle"/>
            <c:size val="5"/>
            <c:spPr>
              <a:solidFill>
                <a:schemeClr val="accent1"/>
              </a:solidFill>
              <a:ln w="9525">
                <a:solidFill>
                  <a:schemeClr val="accent1"/>
                </a:solidFill>
              </a:ln>
              <a:effectLst/>
            </c:spPr>
          </c:marker>
          <c:dPt>
            <c:idx val="1"/>
            <c:marker>
              <c:symbol val="circle"/>
              <c:size val="5"/>
              <c:spPr>
                <a:solidFill>
                  <a:schemeClr val="accent1"/>
                </a:solidFill>
                <a:ln w="9525">
                  <a:solidFill>
                    <a:schemeClr val="accent1"/>
                  </a:solidFill>
                </a:ln>
                <a:effectLst/>
              </c:spPr>
            </c:marker>
            <c:bubble3D val="0"/>
            <c:spPr>
              <a:ln w="28575" cap="rnd">
                <a:solidFill>
                  <a:srgbClr val="7030A0"/>
                </a:solidFill>
                <a:round/>
              </a:ln>
              <a:effectLst/>
            </c:spPr>
            <c:extLst>
              <c:ext xmlns:c16="http://schemas.microsoft.com/office/drawing/2014/chart" uri="{C3380CC4-5D6E-409C-BE32-E72D297353CC}">
                <c16:uniqueId val="{00000001-53BE-4664-B9CE-4DE8B40B7309}"/>
              </c:ext>
            </c:extLst>
          </c:dPt>
          <c:dLbls>
            <c:dLbl>
              <c:idx val="1"/>
              <c:layout>
                <c:manualLayout>
                  <c:x val="-6.1823865095621995E-2"/>
                  <c:y val="-0.13276566468452419"/>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3BE-4664-B9CE-4DE8B40B7309}"/>
                </c:ext>
              </c:extLst>
            </c:dLbl>
            <c:numFmt formatCode="#,##0.00" sourceLinked="0"/>
            <c:spPr>
              <a:noFill/>
              <a:ln>
                <a:noFill/>
              </a:ln>
              <a:effectLst/>
            </c:spPr>
            <c:txPr>
              <a:bodyPr rot="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'Request Categories'!$A$2:$A$6</c:f>
              <c:strCache>
                <c:ptCount val="4"/>
                <c:pt idx="0">
                  <c:v>Hardware</c:v>
                </c:pt>
                <c:pt idx="1">
                  <c:v>Login Access</c:v>
                </c:pt>
                <c:pt idx="2">
                  <c:v>Software</c:v>
                </c:pt>
                <c:pt idx="3">
                  <c:v>System</c:v>
                </c:pt>
              </c:strCache>
            </c:strRef>
          </c:cat>
          <c:val>
            <c:numRef>
              <c:f>'Request Categories'!$B$2:$B$6</c:f>
              <c:numCache>
                <c:formatCode>General</c:formatCode>
                <c:ptCount val="4"/>
                <c:pt idx="0">
                  <c:v>7.6253981300729476</c:v>
                </c:pt>
                <c:pt idx="1">
                  <c:v>0.31380810468262937</c:v>
                </c:pt>
                <c:pt idx="2">
                  <c:v>5.2387327542156363</c:v>
                </c:pt>
                <c:pt idx="3">
                  <c:v>6.6156094559253376</c:v>
                </c:pt>
              </c:numCache>
            </c:numRef>
          </c:val>
          <c:smooth val="0"/>
          <c:extLst>
            <c:ext xmlns:c16="http://schemas.microsoft.com/office/drawing/2014/chart" uri="{C3380CC4-5D6E-409C-BE32-E72D297353CC}">
              <c16:uniqueId val="{00000002-53BE-4664-B9CE-4DE8B40B7309}"/>
            </c:ext>
          </c:extLst>
        </c:ser>
        <c:dLbls>
          <c:dLblPos val="t"/>
          <c:showLegendKey val="0"/>
          <c:showVal val="1"/>
          <c:showCatName val="0"/>
          <c:showSerName val="0"/>
          <c:showPercent val="0"/>
          <c:showBubbleSize val="0"/>
        </c:dLbls>
        <c:marker val="1"/>
        <c:smooth val="0"/>
        <c:axId val="1597967280"/>
        <c:axId val="1597971440"/>
      </c:lineChart>
      <c:catAx>
        <c:axId val="1597967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crossAx val="1597971440"/>
        <c:crosses val="autoZero"/>
        <c:auto val="1"/>
        <c:lblAlgn val="ctr"/>
        <c:lblOffset val="100"/>
        <c:noMultiLvlLbl val="0"/>
      </c:catAx>
      <c:valAx>
        <c:axId val="15979714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crossAx val="1597967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cap="flat" cmpd="sng" algn="ctr">
      <a:solidFill>
        <a:schemeClr val="bg1"/>
      </a:solidFill>
      <a:round/>
    </a:ln>
    <a:effectLst/>
  </c:spPr>
  <c:txPr>
    <a:bodyPr/>
    <a:lstStyle/>
    <a:p>
      <a:pPr>
        <a:defRPr sz="2800" b="1"/>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595B1-0B48-4EC7-93A2-689903D4E908}" type="datetimeFigureOut">
              <a:rPr lang="en-IN" smtClean="0"/>
              <a:t>21-01-2025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6314F-91B3-461D-A160-7A4ECCF6FD16}" type="slidenum">
              <a:rPr lang="en-IN" smtClean="0"/>
              <a:t>‹#›</a:t>
            </a:fld>
            <a:endParaRPr lang="en-IN"/>
          </a:p>
        </p:txBody>
      </p:sp>
    </p:spTree>
    <p:extLst>
      <p:ext uri="{BB962C8B-B14F-4D97-AF65-F5344CB8AC3E}">
        <p14:creationId xmlns:p14="http://schemas.microsoft.com/office/powerpoint/2010/main" val="431962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514488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16314F-91B3-461D-A160-7A4ECCF6FD16}" type="slidenum">
              <a:rPr lang="en-IN" smtClean="0"/>
              <a:t>20</a:t>
            </a:fld>
            <a:endParaRPr lang="en-IN"/>
          </a:p>
        </p:txBody>
      </p:sp>
    </p:spTree>
    <p:extLst>
      <p:ext uri="{BB962C8B-B14F-4D97-AF65-F5344CB8AC3E}">
        <p14:creationId xmlns:p14="http://schemas.microsoft.com/office/powerpoint/2010/main" val="4154574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able 2">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891540" y="303601"/>
            <a:ext cx="16459200" cy="2355488"/>
          </a:xfrm>
          <a:prstGeom prst="rect">
            <a:avLst/>
          </a:prstGeom>
        </p:spPr>
        <p:txBody>
          <a:bodyPr lIns="0" tIns="0" rIns="0" bIns="0" anchor="b" anchorCtr="0">
            <a:noAutofit/>
          </a:bodyPr>
          <a:lstStyle>
            <a:lvl1pPr>
              <a:defRPr sz="66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891540" y="3942944"/>
            <a:ext cx="16459200" cy="545511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891540" y="3223260"/>
            <a:ext cx="3200400" cy="5988"/>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2249747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9DFD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chart" Target="../charts/chart9.xml"/></Relationships>
</file>

<file path=ppt/slides/_rels/slide1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7.xml"/><Relationship Id="rId4" Type="http://schemas.openxmlformats.org/officeDocument/2006/relationships/chart" Target="../charts/char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517250" y="-783257"/>
            <a:ext cx="11853512" cy="11853512"/>
          </a:xfrm>
          <a:custGeom>
            <a:avLst/>
            <a:gdLst/>
            <a:ahLst/>
            <a:cxnLst/>
            <a:rect l="l" t="t" r="r" b="b"/>
            <a:pathLst>
              <a:path w="11853512" h="11853512">
                <a:moveTo>
                  <a:pt x="0" y="0"/>
                </a:moveTo>
                <a:lnTo>
                  <a:pt x="11853513" y="0"/>
                </a:lnTo>
                <a:lnTo>
                  <a:pt x="11853513" y="11853512"/>
                </a:lnTo>
                <a:lnTo>
                  <a:pt x="0" y="11853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1708050" y="2014066"/>
            <a:ext cx="5746778" cy="6258867"/>
          </a:xfrm>
          <a:custGeom>
            <a:avLst/>
            <a:gdLst/>
            <a:ahLst/>
            <a:cxnLst/>
            <a:rect l="l" t="t" r="r" b="b"/>
            <a:pathLst>
              <a:path w="5746778" h="6258867">
                <a:moveTo>
                  <a:pt x="0" y="0"/>
                </a:moveTo>
                <a:lnTo>
                  <a:pt x="5746778" y="0"/>
                </a:lnTo>
                <a:lnTo>
                  <a:pt x="5746778" y="6258868"/>
                </a:lnTo>
                <a:lnTo>
                  <a:pt x="0" y="62588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1219200" y="3142433"/>
            <a:ext cx="8380612" cy="3385927"/>
          </a:xfrm>
          <a:prstGeom prst="rect">
            <a:avLst/>
          </a:prstGeom>
        </p:spPr>
        <p:txBody>
          <a:bodyPr lIns="0" tIns="0" rIns="0" bIns="0" rtlCol="0" anchor="t">
            <a:spAutoFit/>
          </a:bodyPr>
          <a:lstStyle/>
          <a:p>
            <a:pPr marL="0" lvl="1" indent="0" algn="l">
              <a:lnSpc>
                <a:spcPts val="13086"/>
              </a:lnSpc>
            </a:pPr>
            <a:r>
              <a:rPr lang="en-US" sz="14540" b="1" spc="-668" dirty="0">
                <a:solidFill>
                  <a:srgbClr val="00694C"/>
                </a:solidFill>
                <a:latin typeface="Raleway Medium"/>
                <a:ea typeface="Raleway Medium"/>
                <a:cs typeface="Raleway Medium"/>
                <a:sym typeface="Raleway Medium"/>
              </a:rPr>
              <a:t>IT Ticket Analysis</a:t>
            </a:r>
          </a:p>
        </p:txBody>
      </p:sp>
      <p:sp>
        <p:nvSpPr>
          <p:cNvPr id="7" name="TextBox 7"/>
          <p:cNvSpPr txBox="1"/>
          <p:nvPr/>
        </p:nvSpPr>
        <p:spPr>
          <a:xfrm>
            <a:off x="1219200" y="1104900"/>
            <a:ext cx="9179504" cy="351699"/>
          </a:xfrm>
          <a:prstGeom prst="rect">
            <a:avLst/>
          </a:prstGeom>
        </p:spPr>
        <p:txBody>
          <a:bodyPr lIns="0" tIns="0" rIns="0" bIns="0" rtlCol="0" anchor="t">
            <a:spAutoFit/>
          </a:bodyPr>
          <a:lstStyle/>
          <a:p>
            <a:pPr marL="0" lvl="1" indent="0" algn="l">
              <a:lnSpc>
                <a:spcPts val="2700"/>
              </a:lnSpc>
            </a:pPr>
            <a:r>
              <a:rPr lang="en-US" sz="3000" b="1" spc="-138" dirty="0">
                <a:solidFill>
                  <a:srgbClr val="00694C"/>
                </a:solidFill>
                <a:latin typeface="Raleway Medium"/>
                <a:ea typeface="Raleway Medium"/>
                <a:cs typeface="Raleway Medium"/>
                <a:sym typeface="Raleway Medium"/>
              </a:rPr>
              <a:t>Presented by Sairaj </a:t>
            </a:r>
            <a:r>
              <a:rPr lang="en-IN" sz="3000" b="1" spc="-138" dirty="0">
                <a:solidFill>
                  <a:srgbClr val="00694C"/>
                </a:solidFill>
                <a:latin typeface="Raleway Medium"/>
                <a:ea typeface="Raleway Medium"/>
                <a:cs typeface="Raleway Medium"/>
                <a:sym typeface="Raleway Medium"/>
              </a:rPr>
              <a:t>Jadhav </a:t>
            </a:r>
            <a:endParaRPr lang="en-US" sz="3000" b="1" spc="-138" dirty="0">
              <a:solidFill>
                <a:srgbClr val="00694C"/>
              </a:solidFill>
              <a:latin typeface="Raleway Medium"/>
              <a:ea typeface="Raleway Medium"/>
              <a:cs typeface="Raleway Medium"/>
              <a:sym typeface="Raleway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4D3B4A-2016-43D0-A428-697C845567D5}"/>
              </a:ext>
            </a:extLst>
          </p:cNvPr>
          <p:cNvSpPr txBox="1"/>
          <p:nvPr/>
        </p:nvSpPr>
        <p:spPr>
          <a:xfrm>
            <a:off x="-206477" y="1028700"/>
            <a:ext cx="18516600" cy="1754326"/>
          </a:xfrm>
          <a:prstGeom prst="rect">
            <a:avLst/>
          </a:prstGeom>
          <a:noFill/>
        </p:spPr>
        <p:txBody>
          <a:bodyPr wrap="square" rtlCol="0">
            <a:spAutoFit/>
          </a:bodyPr>
          <a:lstStyle/>
          <a:p>
            <a:pPr algn="ctr"/>
            <a:r>
              <a:rPr lang="en-IN" sz="5400" b="1" dirty="0">
                <a:latin typeface="Lucida Fax" panose="02060602050505020204" pitchFamily="18" charset="0"/>
              </a:rPr>
              <a:t>Understanding Insights about Satisfaction Rate and Resolution Time</a:t>
            </a:r>
          </a:p>
        </p:txBody>
      </p:sp>
      <p:pic>
        <p:nvPicPr>
          <p:cNvPr id="8198" name="Picture 6">
            <a:extLst>
              <a:ext uri="{FF2B5EF4-FFF2-40B4-BE49-F238E27FC236}">
                <a16:creationId xmlns:a16="http://schemas.microsoft.com/office/drawing/2014/main" id="{6AD78B36-659C-4A49-A720-A4883B4D5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251102">
            <a:off x="504263" y="2690850"/>
            <a:ext cx="9220199" cy="70485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15AD3182-3536-4C69-8273-E0B5E1AD6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14769">
            <a:off x="9585146" y="3308310"/>
            <a:ext cx="7185753" cy="645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030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23950" y="319390"/>
            <a:ext cx="16040100" cy="2327753"/>
          </a:xfrm>
          <a:prstGeom prst="rect">
            <a:avLst/>
          </a:prstGeom>
        </p:spPr>
        <p:txBody>
          <a:bodyPr lIns="0" tIns="0" rIns="0" bIns="0" rtlCol="0" anchor="t">
            <a:spAutoFit/>
          </a:bodyPr>
          <a:lstStyle/>
          <a:p>
            <a:pPr marL="0" lvl="1" indent="0" algn="ctr">
              <a:lnSpc>
                <a:spcPts val="9037"/>
              </a:lnSpc>
            </a:pPr>
            <a:r>
              <a:rPr lang="en-US" sz="10041" b="1" spc="-461" dirty="0">
                <a:solidFill>
                  <a:srgbClr val="FBF6F1"/>
                </a:solidFill>
                <a:latin typeface="Raleway Medium"/>
                <a:ea typeface="Raleway Medium"/>
                <a:cs typeface="Raleway Medium"/>
                <a:sym typeface="Raleway Medium"/>
              </a:rPr>
              <a:t>Distribution as per Satisfaction Rate</a:t>
            </a:r>
          </a:p>
        </p:txBody>
      </p:sp>
      <p:graphicFrame>
        <p:nvGraphicFramePr>
          <p:cNvPr id="13" name="Chart 12">
            <a:extLst>
              <a:ext uri="{FF2B5EF4-FFF2-40B4-BE49-F238E27FC236}">
                <a16:creationId xmlns:a16="http://schemas.microsoft.com/office/drawing/2014/main" id="{FA56F6BD-AC18-42F1-B4D7-B1C6CE101306}"/>
              </a:ext>
            </a:extLst>
          </p:cNvPr>
          <p:cNvGraphicFramePr>
            <a:graphicFrameLocks/>
          </p:cNvGraphicFramePr>
          <p:nvPr>
            <p:extLst>
              <p:ext uri="{D42A27DB-BD31-4B8C-83A1-F6EECF244321}">
                <p14:modId xmlns:p14="http://schemas.microsoft.com/office/powerpoint/2010/main" val="457405485"/>
              </p:ext>
            </p:extLst>
          </p:nvPr>
        </p:nvGraphicFramePr>
        <p:xfrm>
          <a:off x="439057" y="2478516"/>
          <a:ext cx="10306050" cy="7086600"/>
        </p:xfrm>
        <a:graphic>
          <a:graphicData uri="http://schemas.openxmlformats.org/drawingml/2006/chart">
            <c:chart xmlns:c="http://schemas.openxmlformats.org/drawingml/2006/chart" xmlns:r="http://schemas.openxmlformats.org/officeDocument/2006/relationships" r:id="rId2"/>
          </a:graphicData>
        </a:graphic>
      </p:graphicFrame>
      <p:sp>
        <p:nvSpPr>
          <p:cNvPr id="14" name="Rectangle 13">
            <a:extLst>
              <a:ext uri="{FF2B5EF4-FFF2-40B4-BE49-F238E27FC236}">
                <a16:creationId xmlns:a16="http://schemas.microsoft.com/office/drawing/2014/main" id="{15F32C2C-6198-4771-AD33-749D13789CCF}"/>
              </a:ext>
            </a:extLst>
          </p:cNvPr>
          <p:cNvSpPr/>
          <p:nvPr/>
        </p:nvSpPr>
        <p:spPr>
          <a:xfrm>
            <a:off x="9906000" y="2781300"/>
            <a:ext cx="76200" cy="7505700"/>
          </a:xfrm>
          <a:prstGeom prst="rect">
            <a:avLst/>
          </a:prstGeom>
          <a:solidFill>
            <a:srgbClr val="33CC33"/>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0AF52D51-8309-4C87-8025-5A81C75E39EC}"/>
              </a:ext>
            </a:extLst>
          </p:cNvPr>
          <p:cNvSpPr txBox="1"/>
          <p:nvPr/>
        </p:nvSpPr>
        <p:spPr>
          <a:xfrm>
            <a:off x="10060858" y="3009900"/>
            <a:ext cx="8229600" cy="7909858"/>
          </a:xfrm>
          <a:prstGeom prst="rect">
            <a:avLst/>
          </a:prstGeom>
          <a:noFill/>
        </p:spPr>
        <p:txBody>
          <a:bodyPr wrap="square" rtlCol="0">
            <a:spAutoFit/>
          </a:bodyPr>
          <a:lstStyle/>
          <a:p>
            <a:r>
              <a:rPr lang="en-IN" sz="4400" b="1" dirty="0"/>
              <a:t>Insights-</a:t>
            </a:r>
          </a:p>
          <a:p>
            <a:pPr marL="457200" indent="-457200">
              <a:buFont typeface="Arial" panose="020B0604020202020204" pitchFamily="34" charset="0"/>
              <a:buChar char="•"/>
            </a:pPr>
            <a:r>
              <a:rPr lang="en-US" sz="2800" dirty="0">
                <a:latin typeface="Arial" panose="020B0604020202020204" pitchFamily="34" charset="0"/>
              </a:rPr>
              <a:t>Most tickets (50,770) received a satisfaction rating of 5, demonstrating exceptional service quality for the majority of users.</a:t>
            </a:r>
          </a:p>
          <a:p>
            <a:pPr marL="457200" indent="-457200">
              <a:buFont typeface="Arial" panose="020B0604020202020204" pitchFamily="34" charset="0"/>
              <a:buChar char="•"/>
            </a:pPr>
            <a:endParaRPr lang="en-US" sz="2800" dirty="0">
              <a:latin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rPr>
              <a:t>A small fraction of tickets (1,977) received the lowest satisfaction rating (1), suggesting that only a minimal percentage of users were dissatisfied.</a:t>
            </a:r>
          </a:p>
          <a:p>
            <a:pPr marL="457200" indent="-457200">
              <a:buFont typeface="Arial" panose="020B0604020202020204" pitchFamily="34" charset="0"/>
              <a:buChar char="•"/>
            </a:pPr>
            <a:endParaRPr lang="en-US" sz="2800" dirty="0">
              <a:latin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rPr>
              <a:t>Moderate satisfaction levels (ratings of 3 and 4) were observed in 27,562 tickets, signaling areas where service can be improved to push ratings higher.</a:t>
            </a:r>
          </a:p>
          <a:p>
            <a:endParaRPr lang="en-IN" sz="2800" dirty="0">
              <a:latin typeface="Arial" panose="020B0604020202020204" pitchFamily="34" charset="0"/>
            </a:endParaRPr>
          </a:p>
          <a:p>
            <a:endParaRPr lang="en-IN" dirty="0"/>
          </a:p>
          <a:p>
            <a:endParaRPr lang="en-IN" dirty="0"/>
          </a:p>
          <a:p>
            <a:endParaRPr lang="en-IN" dirty="0"/>
          </a:p>
          <a:p>
            <a:endParaRPr lang="en-IN" dirty="0"/>
          </a:p>
        </p:txBody>
      </p:sp>
      <p:graphicFrame>
        <p:nvGraphicFramePr>
          <p:cNvPr id="6" name="Chart 5">
            <a:extLst>
              <a:ext uri="{FF2B5EF4-FFF2-40B4-BE49-F238E27FC236}">
                <a16:creationId xmlns:a16="http://schemas.microsoft.com/office/drawing/2014/main" id="{E046165A-1705-4F97-8312-FD286821AD6E}"/>
              </a:ext>
            </a:extLst>
          </p:cNvPr>
          <p:cNvGraphicFramePr>
            <a:graphicFrameLocks/>
          </p:cNvGraphicFramePr>
          <p:nvPr>
            <p:extLst>
              <p:ext uri="{D42A27DB-BD31-4B8C-83A1-F6EECF244321}">
                <p14:modId xmlns:p14="http://schemas.microsoft.com/office/powerpoint/2010/main" val="1523254209"/>
              </p:ext>
            </p:extLst>
          </p:nvPr>
        </p:nvGraphicFramePr>
        <p:xfrm>
          <a:off x="961572" y="2815771"/>
          <a:ext cx="8153400" cy="67441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89530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23950" y="319390"/>
            <a:ext cx="16040100" cy="2327753"/>
          </a:xfrm>
          <a:prstGeom prst="rect">
            <a:avLst/>
          </a:prstGeom>
        </p:spPr>
        <p:txBody>
          <a:bodyPr lIns="0" tIns="0" rIns="0" bIns="0" rtlCol="0" anchor="t">
            <a:spAutoFit/>
          </a:bodyPr>
          <a:lstStyle/>
          <a:p>
            <a:pPr marL="0" lvl="1" indent="0" algn="ctr">
              <a:lnSpc>
                <a:spcPts val="9037"/>
              </a:lnSpc>
            </a:pPr>
            <a:r>
              <a:rPr lang="en-US" sz="10041" b="1" spc="-461" dirty="0">
                <a:solidFill>
                  <a:srgbClr val="FBF6F1"/>
                </a:solidFill>
                <a:latin typeface="Raleway Medium"/>
                <a:ea typeface="Raleway Medium"/>
                <a:cs typeface="Raleway Medium"/>
                <a:sym typeface="Raleway Medium"/>
              </a:rPr>
              <a:t>Distribution as per</a:t>
            </a:r>
          </a:p>
          <a:p>
            <a:pPr marL="0" lvl="1" indent="0" algn="ctr">
              <a:lnSpc>
                <a:spcPts val="9037"/>
              </a:lnSpc>
            </a:pPr>
            <a:r>
              <a:rPr lang="en-US" sz="10041" b="1" spc="-461" dirty="0">
                <a:solidFill>
                  <a:srgbClr val="FBF6F1"/>
                </a:solidFill>
                <a:latin typeface="Raleway Medium"/>
                <a:ea typeface="Raleway Medium"/>
                <a:cs typeface="Raleway Medium"/>
                <a:sym typeface="Raleway Medium"/>
              </a:rPr>
              <a:t> Resolution Days</a:t>
            </a:r>
          </a:p>
        </p:txBody>
      </p:sp>
      <p:graphicFrame>
        <p:nvGraphicFramePr>
          <p:cNvPr id="13" name="Chart 12">
            <a:extLst>
              <a:ext uri="{FF2B5EF4-FFF2-40B4-BE49-F238E27FC236}">
                <a16:creationId xmlns:a16="http://schemas.microsoft.com/office/drawing/2014/main" id="{FA56F6BD-AC18-42F1-B4D7-B1C6CE101306}"/>
              </a:ext>
            </a:extLst>
          </p:cNvPr>
          <p:cNvGraphicFramePr>
            <a:graphicFrameLocks/>
          </p:cNvGraphicFramePr>
          <p:nvPr/>
        </p:nvGraphicFramePr>
        <p:xfrm>
          <a:off x="439057" y="2478516"/>
          <a:ext cx="10306050" cy="7086600"/>
        </p:xfrm>
        <a:graphic>
          <a:graphicData uri="http://schemas.openxmlformats.org/drawingml/2006/chart">
            <c:chart xmlns:c="http://schemas.openxmlformats.org/drawingml/2006/chart" xmlns:r="http://schemas.openxmlformats.org/officeDocument/2006/relationships" r:id="rId2"/>
          </a:graphicData>
        </a:graphic>
      </p:graphicFrame>
      <p:sp>
        <p:nvSpPr>
          <p:cNvPr id="14" name="Rectangle 13">
            <a:extLst>
              <a:ext uri="{FF2B5EF4-FFF2-40B4-BE49-F238E27FC236}">
                <a16:creationId xmlns:a16="http://schemas.microsoft.com/office/drawing/2014/main" id="{15F32C2C-6198-4771-AD33-749D13789CCF}"/>
              </a:ext>
            </a:extLst>
          </p:cNvPr>
          <p:cNvSpPr/>
          <p:nvPr/>
        </p:nvSpPr>
        <p:spPr>
          <a:xfrm>
            <a:off x="9906000" y="2781300"/>
            <a:ext cx="76200" cy="7505700"/>
          </a:xfrm>
          <a:prstGeom prst="rect">
            <a:avLst/>
          </a:prstGeom>
          <a:solidFill>
            <a:srgbClr val="33CC33"/>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0AF52D51-8309-4C87-8025-5A81C75E39EC}"/>
              </a:ext>
            </a:extLst>
          </p:cNvPr>
          <p:cNvSpPr txBox="1"/>
          <p:nvPr/>
        </p:nvSpPr>
        <p:spPr>
          <a:xfrm>
            <a:off x="10060858" y="3009900"/>
            <a:ext cx="8229600" cy="7478970"/>
          </a:xfrm>
          <a:prstGeom prst="rect">
            <a:avLst/>
          </a:prstGeom>
          <a:noFill/>
        </p:spPr>
        <p:txBody>
          <a:bodyPr wrap="square" rtlCol="0">
            <a:spAutoFit/>
          </a:bodyPr>
          <a:lstStyle/>
          <a:p>
            <a:r>
              <a:rPr lang="en-IN" sz="4400" b="1" dirty="0"/>
              <a:t>Insights-</a:t>
            </a:r>
          </a:p>
          <a:p>
            <a:pPr marL="457200" indent="-457200">
              <a:buFont typeface="Arial" panose="020B0604020202020204" pitchFamily="34" charset="0"/>
              <a:buChar char="•"/>
            </a:pPr>
            <a:r>
              <a:rPr lang="en-US" sz="2800" dirty="0"/>
              <a:t>A significant portion of tickets (25,071) were resolved on the same day (0 days), highlighting strong operational efficiency for quick resolutions.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Tickets taking 1-2 days to resolve (9,277 and 6,466 respectively) form the second-largest group, suggesting that most tickets are resolved within short timelines.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number of tickets decreases as resolution days increase, with the smallest group (4,850) taking 8 days, indicating focus on resolving older tickets.</a:t>
            </a:r>
          </a:p>
          <a:p>
            <a:pPr marL="457200" indent="-457200">
              <a:buFont typeface="Arial" panose="020B0604020202020204" pitchFamily="34" charset="0"/>
              <a:buChar char="•"/>
            </a:pPr>
            <a:endParaRPr lang="en-IN" sz="2800" dirty="0">
              <a:latin typeface="Arial" panose="020B0604020202020204" pitchFamily="34" charset="0"/>
            </a:endParaRPr>
          </a:p>
          <a:p>
            <a:endParaRPr lang="en-IN" dirty="0"/>
          </a:p>
          <a:p>
            <a:endParaRPr lang="en-IN" dirty="0"/>
          </a:p>
          <a:p>
            <a:endParaRPr lang="en-IN" dirty="0"/>
          </a:p>
          <a:p>
            <a:endParaRPr lang="en-IN" dirty="0"/>
          </a:p>
        </p:txBody>
      </p:sp>
      <p:graphicFrame>
        <p:nvGraphicFramePr>
          <p:cNvPr id="8" name="Chart 7">
            <a:extLst>
              <a:ext uri="{FF2B5EF4-FFF2-40B4-BE49-F238E27FC236}">
                <a16:creationId xmlns:a16="http://schemas.microsoft.com/office/drawing/2014/main" id="{6985D9DB-1E5F-4C85-90A4-49155946CC29}"/>
              </a:ext>
            </a:extLst>
          </p:cNvPr>
          <p:cNvGraphicFramePr>
            <a:graphicFrameLocks/>
          </p:cNvGraphicFramePr>
          <p:nvPr>
            <p:extLst>
              <p:ext uri="{D42A27DB-BD31-4B8C-83A1-F6EECF244321}">
                <p14:modId xmlns:p14="http://schemas.microsoft.com/office/powerpoint/2010/main" val="1811363568"/>
              </p:ext>
            </p:extLst>
          </p:nvPr>
        </p:nvGraphicFramePr>
        <p:xfrm>
          <a:off x="371212" y="2694516"/>
          <a:ext cx="8797281" cy="81554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71144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4D3B4A-2016-43D0-A428-697C845567D5}"/>
              </a:ext>
            </a:extLst>
          </p:cNvPr>
          <p:cNvSpPr txBox="1"/>
          <p:nvPr/>
        </p:nvSpPr>
        <p:spPr>
          <a:xfrm>
            <a:off x="-206477" y="1028700"/>
            <a:ext cx="18516600" cy="1754326"/>
          </a:xfrm>
          <a:prstGeom prst="rect">
            <a:avLst/>
          </a:prstGeom>
          <a:noFill/>
        </p:spPr>
        <p:txBody>
          <a:bodyPr wrap="square" rtlCol="0">
            <a:spAutoFit/>
          </a:bodyPr>
          <a:lstStyle/>
          <a:p>
            <a:pPr algn="ctr"/>
            <a:r>
              <a:rPr lang="en-IN" sz="5400" b="1" dirty="0">
                <a:latin typeface="Lucida Fax" panose="02060602050505020204" pitchFamily="18" charset="0"/>
              </a:rPr>
              <a:t>Understanding Age Group Performance and Categorical Insights</a:t>
            </a:r>
          </a:p>
        </p:txBody>
      </p:sp>
      <p:pic>
        <p:nvPicPr>
          <p:cNvPr id="9220" name="Picture 4">
            <a:extLst>
              <a:ext uri="{FF2B5EF4-FFF2-40B4-BE49-F238E27FC236}">
                <a16:creationId xmlns:a16="http://schemas.microsoft.com/office/drawing/2014/main" id="{55D20495-2B73-4485-8C12-1F8C6BF85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381068"/>
            <a:ext cx="8991600" cy="693420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D5CA4367-1BA8-4CC0-B7A2-49C9CF0354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39047"/>
            <a:ext cx="3200400" cy="347162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CF8A18A3-87D8-4AF0-8808-87C6C03730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4200" y="3381068"/>
            <a:ext cx="6016113" cy="628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312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33500" y="495300"/>
            <a:ext cx="15621000" cy="2327753"/>
          </a:xfrm>
          <a:prstGeom prst="rect">
            <a:avLst/>
          </a:prstGeom>
        </p:spPr>
        <p:txBody>
          <a:bodyPr wrap="square" lIns="0" tIns="0" rIns="0" bIns="0" rtlCol="0" anchor="t">
            <a:spAutoFit/>
          </a:bodyPr>
          <a:lstStyle/>
          <a:p>
            <a:pPr marL="0" lvl="1" indent="0" algn="ctr">
              <a:lnSpc>
                <a:spcPts val="9037"/>
              </a:lnSpc>
            </a:pPr>
            <a:r>
              <a:rPr lang="en-US" sz="10041" b="1" spc="-461" dirty="0">
                <a:solidFill>
                  <a:srgbClr val="00694C"/>
                </a:solidFill>
                <a:latin typeface="Raleway Medium"/>
                <a:ea typeface="Raleway Medium"/>
                <a:cs typeface="Raleway Medium"/>
                <a:sym typeface="Raleway Medium"/>
              </a:rPr>
              <a:t>Age Group Vs Satisfaction Rate and Resolution Time</a:t>
            </a:r>
          </a:p>
        </p:txBody>
      </p:sp>
      <p:sp>
        <p:nvSpPr>
          <p:cNvPr id="5" name="TextBox 4">
            <a:extLst>
              <a:ext uri="{FF2B5EF4-FFF2-40B4-BE49-F238E27FC236}">
                <a16:creationId xmlns:a16="http://schemas.microsoft.com/office/drawing/2014/main" id="{ECE923A6-81AC-4151-B11F-8E857FE519EC}"/>
              </a:ext>
            </a:extLst>
          </p:cNvPr>
          <p:cNvSpPr txBox="1"/>
          <p:nvPr/>
        </p:nvSpPr>
        <p:spPr>
          <a:xfrm>
            <a:off x="10060858" y="3009900"/>
            <a:ext cx="8229600" cy="7909858"/>
          </a:xfrm>
          <a:prstGeom prst="rect">
            <a:avLst/>
          </a:prstGeom>
          <a:noFill/>
        </p:spPr>
        <p:txBody>
          <a:bodyPr wrap="square" rtlCol="0">
            <a:spAutoFit/>
          </a:bodyPr>
          <a:lstStyle/>
          <a:p>
            <a:r>
              <a:rPr lang="en-IN" sz="4400" b="1" dirty="0"/>
              <a:t>Insights-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The age group 38-42 exhibited the highest satisfaction rate (4.59) and one of the lowest resolution times (4.05), showcasing efficient service delivery for this demographic.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The age group 48-52 had the lowest satisfaction rate (4.11) and slightly higher resolution times (4.20), indicating a potential area for improvement.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The age group 33-37 achieved the fastest resolution times (3.99 days), reflecting high efficiency in addressing tickets for this category. </a:t>
            </a:r>
          </a:p>
          <a:p>
            <a:pPr marL="457200" indent="-457200">
              <a:buFont typeface="Arial" panose="020B0604020202020204" pitchFamily="34" charset="0"/>
              <a:buChar char="•"/>
            </a:pPr>
            <a:endParaRPr lang="en-IN" sz="2800" dirty="0">
              <a:latin typeface="Arial" panose="020B0604020202020204" pitchFamily="34" charset="0"/>
            </a:endParaRPr>
          </a:p>
          <a:p>
            <a:endParaRPr lang="en-IN" dirty="0"/>
          </a:p>
          <a:p>
            <a:endParaRPr lang="en-IN" dirty="0"/>
          </a:p>
          <a:p>
            <a:endParaRPr lang="en-IN" dirty="0"/>
          </a:p>
          <a:p>
            <a:endParaRPr lang="en-IN" dirty="0"/>
          </a:p>
        </p:txBody>
      </p:sp>
      <p:sp>
        <p:nvSpPr>
          <p:cNvPr id="6" name="Rectangle 5">
            <a:extLst>
              <a:ext uri="{FF2B5EF4-FFF2-40B4-BE49-F238E27FC236}">
                <a16:creationId xmlns:a16="http://schemas.microsoft.com/office/drawing/2014/main" id="{AAE7CDBA-3E2F-43BD-B26C-A7384A3D6AFA}"/>
              </a:ext>
            </a:extLst>
          </p:cNvPr>
          <p:cNvSpPr/>
          <p:nvPr/>
        </p:nvSpPr>
        <p:spPr>
          <a:xfrm>
            <a:off x="9906000" y="2781300"/>
            <a:ext cx="76200" cy="7505700"/>
          </a:xfrm>
          <a:prstGeom prst="rect">
            <a:avLst/>
          </a:prstGeom>
          <a:solidFill>
            <a:srgbClr val="33CC33"/>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graphicFrame>
        <p:nvGraphicFramePr>
          <p:cNvPr id="10" name="Chart 9">
            <a:extLst>
              <a:ext uri="{FF2B5EF4-FFF2-40B4-BE49-F238E27FC236}">
                <a16:creationId xmlns:a16="http://schemas.microsoft.com/office/drawing/2014/main" id="{4D153A72-325E-4196-A088-67E708575487}"/>
              </a:ext>
            </a:extLst>
          </p:cNvPr>
          <p:cNvGraphicFramePr>
            <a:graphicFrameLocks/>
          </p:cNvGraphicFramePr>
          <p:nvPr>
            <p:extLst>
              <p:ext uri="{D42A27DB-BD31-4B8C-83A1-F6EECF244321}">
                <p14:modId xmlns:p14="http://schemas.microsoft.com/office/powerpoint/2010/main" val="2834595173"/>
              </p:ext>
            </p:extLst>
          </p:nvPr>
        </p:nvGraphicFramePr>
        <p:xfrm>
          <a:off x="304800" y="3009900"/>
          <a:ext cx="8963333" cy="7010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2">
            <a:extLst>
              <a:ext uri="{FF2B5EF4-FFF2-40B4-BE49-F238E27FC236}">
                <a16:creationId xmlns:a16="http://schemas.microsoft.com/office/drawing/2014/main" id="{8730F527-9D35-439A-A9BA-D32277BC2125}"/>
              </a:ext>
            </a:extLst>
          </p:cNvPr>
          <p:cNvSpPr/>
          <p:nvPr/>
        </p:nvSpPr>
        <p:spPr>
          <a:xfrm rot="-10800000">
            <a:off x="-950831" y="-783256"/>
            <a:ext cx="19238830" cy="11853512"/>
          </a:xfrm>
          <a:custGeom>
            <a:avLst/>
            <a:gdLst/>
            <a:ahLst/>
            <a:cxnLst/>
            <a:rect l="l" t="t" r="r" b="b"/>
            <a:pathLst>
              <a:path w="11853512" h="11853512">
                <a:moveTo>
                  <a:pt x="0" y="0"/>
                </a:moveTo>
                <a:lnTo>
                  <a:pt x="11853513" y="0"/>
                </a:lnTo>
                <a:lnTo>
                  <a:pt x="11853513" y="11853512"/>
                </a:lnTo>
                <a:lnTo>
                  <a:pt x="0" y="11853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2" name="TextBox 2"/>
          <p:cNvSpPr txBox="1"/>
          <p:nvPr/>
        </p:nvSpPr>
        <p:spPr>
          <a:xfrm>
            <a:off x="1333500" y="-47714"/>
            <a:ext cx="15621000" cy="3481915"/>
          </a:xfrm>
          <a:prstGeom prst="rect">
            <a:avLst/>
          </a:prstGeom>
        </p:spPr>
        <p:txBody>
          <a:bodyPr wrap="square" lIns="0" tIns="0" rIns="0" bIns="0" rtlCol="0" anchor="t">
            <a:spAutoFit/>
          </a:bodyPr>
          <a:lstStyle/>
          <a:p>
            <a:pPr marL="0" lvl="1" indent="0" algn="ctr">
              <a:lnSpc>
                <a:spcPts val="9037"/>
              </a:lnSpc>
            </a:pPr>
            <a:r>
              <a:rPr lang="en-US" sz="10041" b="1" spc="-461" dirty="0">
                <a:solidFill>
                  <a:srgbClr val="00694C"/>
                </a:solidFill>
                <a:latin typeface="Raleway Medium"/>
                <a:ea typeface="Raleway Medium"/>
                <a:cs typeface="Raleway Medium"/>
                <a:sym typeface="Raleway Medium"/>
              </a:rPr>
              <a:t>Resolution Time by Request Category</a:t>
            </a:r>
          </a:p>
          <a:p>
            <a:pPr marL="0" lvl="1" indent="0" algn="ctr">
              <a:lnSpc>
                <a:spcPts val="9037"/>
              </a:lnSpc>
            </a:pPr>
            <a:endParaRPr lang="en-US" sz="10041" b="1" spc="-461" dirty="0">
              <a:solidFill>
                <a:srgbClr val="00694C"/>
              </a:solidFill>
              <a:latin typeface="Raleway Medium"/>
              <a:ea typeface="Raleway Medium"/>
              <a:cs typeface="Raleway Medium"/>
              <a:sym typeface="Raleway Medium"/>
            </a:endParaRPr>
          </a:p>
        </p:txBody>
      </p:sp>
      <p:sp>
        <p:nvSpPr>
          <p:cNvPr id="5" name="TextBox 4">
            <a:extLst>
              <a:ext uri="{FF2B5EF4-FFF2-40B4-BE49-F238E27FC236}">
                <a16:creationId xmlns:a16="http://schemas.microsoft.com/office/drawing/2014/main" id="{ECE923A6-81AC-4151-B11F-8E857FE519EC}"/>
              </a:ext>
            </a:extLst>
          </p:cNvPr>
          <p:cNvSpPr txBox="1"/>
          <p:nvPr/>
        </p:nvSpPr>
        <p:spPr>
          <a:xfrm>
            <a:off x="10060858" y="3009900"/>
            <a:ext cx="8229600" cy="7909858"/>
          </a:xfrm>
          <a:prstGeom prst="rect">
            <a:avLst/>
          </a:prstGeom>
          <a:noFill/>
        </p:spPr>
        <p:txBody>
          <a:bodyPr wrap="square" rtlCol="0">
            <a:spAutoFit/>
          </a:bodyPr>
          <a:lstStyle/>
          <a:p>
            <a:r>
              <a:rPr lang="en-IN" sz="4400" b="1" dirty="0"/>
              <a:t>Insights-</a:t>
            </a:r>
          </a:p>
          <a:p>
            <a:pPr marL="457200" indent="-457200">
              <a:buFont typeface="Arial" panose="020B0604020202020204" pitchFamily="34" charset="0"/>
              <a:buChar char="•"/>
            </a:pPr>
            <a:r>
              <a:rPr lang="en-US" sz="2800" dirty="0"/>
              <a:t>Login Access issues had the fastest resolution time (0.31 days), reflecting excellent efficiency in resolving authentication problems.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Hardware issues had the longest resolution time (7.63 days), suggesting a need to streamline processes for hardware-related problems.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Software and System issues had moderate resolution times (5.24 and 6.62 days, respectively), indicating areas where improvements can enhance service delivery.</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indent="-457200">
              <a:buFont typeface="Arial" panose="020B0604020202020204" pitchFamily="34" charset="0"/>
              <a:buChar char="•"/>
            </a:pPr>
            <a:endParaRPr lang="en-IN" sz="2800" dirty="0">
              <a:latin typeface="Arial" panose="020B0604020202020204" pitchFamily="34" charset="0"/>
            </a:endParaRPr>
          </a:p>
          <a:p>
            <a:endParaRPr lang="en-IN" dirty="0"/>
          </a:p>
          <a:p>
            <a:endParaRPr lang="en-IN" dirty="0"/>
          </a:p>
          <a:p>
            <a:endParaRPr lang="en-IN" dirty="0"/>
          </a:p>
          <a:p>
            <a:endParaRPr lang="en-IN" dirty="0"/>
          </a:p>
        </p:txBody>
      </p:sp>
      <p:sp>
        <p:nvSpPr>
          <p:cNvPr id="6" name="Rectangle 5">
            <a:extLst>
              <a:ext uri="{FF2B5EF4-FFF2-40B4-BE49-F238E27FC236}">
                <a16:creationId xmlns:a16="http://schemas.microsoft.com/office/drawing/2014/main" id="{AAE7CDBA-3E2F-43BD-B26C-A7384A3D6AFA}"/>
              </a:ext>
            </a:extLst>
          </p:cNvPr>
          <p:cNvSpPr/>
          <p:nvPr/>
        </p:nvSpPr>
        <p:spPr>
          <a:xfrm>
            <a:off x="9906000" y="2781300"/>
            <a:ext cx="76200" cy="7505700"/>
          </a:xfrm>
          <a:prstGeom prst="rect">
            <a:avLst/>
          </a:prstGeom>
          <a:solidFill>
            <a:srgbClr val="33CC33"/>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graphicFrame>
        <p:nvGraphicFramePr>
          <p:cNvPr id="8" name="Chart 7">
            <a:extLst>
              <a:ext uri="{FF2B5EF4-FFF2-40B4-BE49-F238E27FC236}">
                <a16:creationId xmlns:a16="http://schemas.microsoft.com/office/drawing/2014/main" id="{A77AA370-EB99-4BB5-BF55-33B84136530E}"/>
              </a:ext>
            </a:extLst>
          </p:cNvPr>
          <p:cNvGraphicFramePr>
            <a:graphicFrameLocks/>
          </p:cNvGraphicFramePr>
          <p:nvPr>
            <p:extLst>
              <p:ext uri="{D42A27DB-BD31-4B8C-83A1-F6EECF244321}">
                <p14:modId xmlns:p14="http://schemas.microsoft.com/office/powerpoint/2010/main" val="3284284690"/>
              </p:ext>
            </p:extLst>
          </p:nvPr>
        </p:nvGraphicFramePr>
        <p:xfrm>
          <a:off x="-457200" y="2476500"/>
          <a:ext cx="9982200" cy="7239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0375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33500" y="495300"/>
            <a:ext cx="15621000" cy="1173591"/>
          </a:xfrm>
          <a:prstGeom prst="rect">
            <a:avLst/>
          </a:prstGeom>
        </p:spPr>
        <p:txBody>
          <a:bodyPr wrap="square" lIns="0" tIns="0" rIns="0" bIns="0" rtlCol="0" anchor="t">
            <a:spAutoFit/>
          </a:bodyPr>
          <a:lstStyle/>
          <a:p>
            <a:pPr marL="0" lvl="1" indent="0" algn="ctr">
              <a:lnSpc>
                <a:spcPts val="9037"/>
              </a:lnSpc>
            </a:pPr>
            <a:r>
              <a:rPr lang="en-US" sz="10041" b="1" spc="-461" dirty="0">
                <a:solidFill>
                  <a:srgbClr val="00694C"/>
                </a:solidFill>
                <a:latin typeface="Raleway Medium"/>
                <a:ea typeface="Raleway Medium"/>
                <a:cs typeface="Raleway Medium"/>
                <a:sym typeface="Raleway Medium"/>
              </a:rPr>
              <a:t>Categorical Data</a:t>
            </a:r>
          </a:p>
        </p:txBody>
      </p:sp>
      <p:sp>
        <p:nvSpPr>
          <p:cNvPr id="6" name="Rectangle 5">
            <a:extLst>
              <a:ext uri="{FF2B5EF4-FFF2-40B4-BE49-F238E27FC236}">
                <a16:creationId xmlns:a16="http://schemas.microsoft.com/office/drawing/2014/main" id="{AAE7CDBA-3E2F-43BD-B26C-A7384A3D6AFA}"/>
              </a:ext>
            </a:extLst>
          </p:cNvPr>
          <p:cNvSpPr/>
          <p:nvPr/>
        </p:nvSpPr>
        <p:spPr>
          <a:xfrm rot="5400000">
            <a:off x="9073023" y="-6962775"/>
            <a:ext cx="171450" cy="18288000"/>
          </a:xfrm>
          <a:prstGeom prst="rect">
            <a:avLst/>
          </a:prstGeom>
          <a:solidFill>
            <a:srgbClr val="33CC33"/>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B41453DD-5DF7-4BF3-96E7-0BCAA739BE6C}"/>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7" name="TextBox 6">
            <a:extLst>
              <a:ext uri="{FF2B5EF4-FFF2-40B4-BE49-F238E27FC236}">
                <a16:creationId xmlns:a16="http://schemas.microsoft.com/office/drawing/2014/main" id="{A1B68493-ED2A-449D-A6A0-3D7E3DDB5EC6}"/>
              </a:ext>
            </a:extLst>
          </p:cNvPr>
          <p:cNvSpPr txBox="1"/>
          <p:nvPr/>
        </p:nvSpPr>
        <p:spPr>
          <a:xfrm>
            <a:off x="10958052" y="3009900"/>
            <a:ext cx="7329948" cy="710963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Efficient Resolution for Normal Severity Tickets: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Most tickets (88,656 categorized as "Normal") are resolved quickly, with 25,071 resolved on the same day, showcasing operational efficiency for non-critical issues.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Dominance of Software-Related Requests: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System issues (39,002 tickets) are the most frequent across categories, indicating a need for better system software maintenance and proactive troubleshooting.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Focus on Critical Cases: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Normal</a:t>
            </a: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tickets (88,656) and High-priority tickets (35,549) are maximum, reflecting need for effective prioritization as well as building a steady automation in normal request categories, but hardware-related issues may need optimization due to longer resolution times</a:t>
            </a:r>
            <a:endParaRPr lang="en-IN" sz="2400" dirty="0"/>
          </a:p>
        </p:txBody>
      </p:sp>
      <p:graphicFrame>
        <p:nvGraphicFramePr>
          <p:cNvPr id="11" name="Chart 10">
            <a:extLst>
              <a:ext uri="{FF2B5EF4-FFF2-40B4-BE49-F238E27FC236}">
                <a16:creationId xmlns:a16="http://schemas.microsoft.com/office/drawing/2014/main" id="{9094428A-B9F8-4DD8-B697-7BC84045C92F}"/>
              </a:ext>
            </a:extLst>
          </p:cNvPr>
          <p:cNvGraphicFramePr>
            <a:graphicFrameLocks/>
          </p:cNvGraphicFramePr>
          <p:nvPr>
            <p:extLst>
              <p:ext uri="{D42A27DB-BD31-4B8C-83A1-F6EECF244321}">
                <p14:modId xmlns:p14="http://schemas.microsoft.com/office/powerpoint/2010/main" val="1925149552"/>
              </p:ext>
            </p:extLst>
          </p:nvPr>
        </p:nvGraphicFramePr>
        <p:xfrm>
          <a:off x="-685800" y="2558862"/>
          <a:ext cx="6553200" cy="36365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E3AAD439-0EC0-4BB0-89A8-6A81D27E9898}"/>
              </a:ext>
            </a:extLst>
          </p:cNvPr>
          <p:cNvGraphicFramePr>
            <a:graphicFrameLocks/>
          </p:cNvGraphicFramePr>
          <p:nvPr>
            <p:extLst>
              <p:ext uri="{D42A27DB-BD31-4B8C-83A1-F6EECF244321}">
                <p14:modId xmlns:p14="http://schemas.microsoft.com/office/powerpoint/2010/main" val="1286398902"/>
              </p:ext>
            </p:extLst>
          </p:nvPr>
        </p:nvGraphicFramePr>
        <p:xfrm>
          <a:off x="-153664" y="6483013"/>
          <a:ext cx="5995664" cy="36365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0188F294-52D1-4EE6-8E32-EF7B59D6A137}"/>
              </a:ext>
            </a:extLst>
          </p:cNvPr>
          <p:cNvGraphicFramePr>
            <a:graphicFrameLocks/>
          </p:cNvGraphicFramePr>
          <p:nvPr>
            <p:extLst>
              <p:ext uri="{D42A27DB-BD31-4B8C-83A1-F6EECF244321}">
                <p14:modId xmlns:p14="http://schemas.microsoft.com/office/powerpoint/2010/main" val="964770814"/>
              </p:ext>
            </p:extLst>
          </p:nvPr>
        </p:nvGraphicFramePr>
        <p:xfrm>
          <a:off x="5672066" y="4666546"/>
          <a:ext cx="5074920" cy="451866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97237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914400" y="298490"/>
            <a:ext cx="16459200" cy="1035423"/>
          </a:xfrm>
        </p:spPr>
        <p:txBody>
          <a:bodyPr/>
          <a:lstStyle/>
          <a:p>
            <a:pPr algn="ctr"/>
            <a:r>
              <a:rPr lang="en-IN" sz="8800" spc="-461" dirty="0">
                <a:solidFill>
                  <a:srgbClr val="00694C"/>
                </a:solidFill>
                <a:latin typeface="Raleway Medium"/>
              </a:rPr>
              <a:t>Dashboard and Visualization:</a:t>
            </a:r>
            <a:endParaRPr lang="en-US" sz="8800" spc="-461" dirty="0">
              <a:solidFill>
                <a:srgbClr val="00694C"/>
              </a:solidFill>
              <a:latin typeface="Raleway Medium"/>
            </a:endParaRPr>
          </a:p>
        </p:txBody>
      </p:sp>
      <p:sp>
        <p:nvSpPr>
          <p:cNvPr id="9" name="TextBox 8">
            <a:extLst>
              <a:ext uri="{FF2B5EF4-FFF2-40B4-BE49-F238E27FC236}">
                <a16:creationId xmlns:a16="http://schemas.microsoft.com/office/drawing/2014/main" id="{6EA62A6D-95CB-42B3-80E2-09B8FBE6A9CF}"/>
              </a:ext>
            </a:extLst>
          </p:cNvPr>
          <p:cNvSpPr txBox="1"/>
          <p:nvPr/>
        </p:nvSpPr>
        <p:spPr>
          <a:xfrm>
            <a:off x="11685495" y="1723973"/>
            <a:ext cx="6473415" cy="7478970"/>
          </a:xfrm>
          <a:prstGeom prst="rect">
            <a:avLst/>
          </a:prstGeom>
          <a:noFill/>
        </p:spPr>
        <p:txBody>
          <a:bodyPr wrap="square">
            <a:spAutoFit/>
          </a:bodyPr>
          <a:lstStyle/>
          <a:p>
            <a:pPr marL="428625" indent="-428625">
              <a:buFont typeface="Wingdings" panose="05000000000000000000" pitchFamily="2" charset="2"/>
              <a:buChar char="§"/>
            </a:pPr>
            <a:r>
              <a:rPr lang="en-US" sz="3000" dirty="0"/>
              <a:t>The dashboard analyzes IT agents' performance using key metrics like Average Satisfaction Rate and Average Resolution Time. </a:t>
            </a:r>
          </a:p>
          <a:p>
            <a:endParaRPr lang="en-US" sz="3000" dirty="0"/>
          </a:p>
          <a:p>
            <a:pPr marL="428625" indent="-428625">
              <a:buFont typeface="Wingdings" panose="05000000000000000000" pitchFamily="2" charset="2"/>
              <a:buChar char="§"/>
            </a:pPr>
            <a:r>
              <a:rPr lang="en-US" sz="3000" dirty="0"/>
              <a:t>Slicers allow users to filter data by quarter, year, age group, and category.</a:t>
            </a:r>
          </a:p>
          <a:p>
            <a:endParaRPr lang="en-US" sz="3000" dirty="0"/>
          </a:p>
          <a:p>
            <a:pPr marL="428625" indent="-428625">
              <a:buFont typeface="Wingdings" panose="05000000000000000000" pitchFamily="2" charset="2"/>
              <a:buChar char="§"/>
            </a:pPr>
            <a:r>
              <a:rPr lang="en-US" sz="3000" dirty="0"/>
              <a:t>It offers insights into agents' effectiveness and efficiency over time. </a:t>
            </a:r>
          </a:p>
          <a:p>
            <a:endParaRPr lang="en-US" sz="3000" dirty="0"/>
          </a:p>
          <a:p>
            <a:pPr marL="428625" indent="-428625">
              <a:buFont typeface="Wingdings" panose="05000000000000000000" pitchFamily="2" charset="2"/>
              <a:buChar char="§"/>
            </a:pPr>
            <a:r>
              <a:rPr lang="en-US" sz="3000" dirty="0"/>
              <a:t>The dashboard helps assess performance trends and identify areas for improvement.</a:t>
            </a:r>
            <a:endParaRPr lang="en-IN" sz="3000" dirty="0"/>
          </a:p>
        </p:txBody>
      </p:sp>
      <p:pic>
        <p:nvPicPr>
          <p:cNvPr id="4" name="Picture 3">
            <a:extLst>
              <a:ext uri="{FF2B5EF4-FFF2-40B4-BE49-F238E27FC236}">
                <a16:creationId xmlns:a16="http://schemas.microsoft.com/office/drawing/2014/main" id="{7393AE3E-DB8B-455A-A0A4-CAFC4E88AFE9}"/>
              </a:ext>
            </a:extLst>
          </p:cNvPr>
          <p:cNvPicPr>
            <a:picLocks noChangeAspect="1"/>
          </p:cNvPicPr>
          <p:nvPr/>
        </p:nvPicPr>
        <p:blipFill>
          <a:blip r:embed="rId3"/>
          <a:stretch>
            <a:fillRect/>
          </a:stretch>
        </p:blipFill>
        <p:spPr>
          <a:xfrm>
            <a:off x="129090" y="1333913"/>
            <a:ext cx="11556405" cy="8173157"/>
          </a:xfrm>
          <a:prstGeom prst="rect">
            <a:avLst/>
          </a:prstGeom>
        </p:spPr>
      </p:pic>
    </p:spTree>
    <p:extLst>
      <p:ext uri="{BB962C8B-B14F-4D97-AF65-F5344CB8AC3E}">
        <p14:creationId xmlns:p14="http://schemas.microsoft.com/office/powerpoint/2010/main" val="752428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67508" y="495300"/>
            <a:ext cx="7924800" cy="3535343"/>
          </a:xfrm>
          <a:prstGeom prst="rect">
            <a:avLst/>
          </a:prstGeom>
        </p:spPr>
        <p:txBody>
          <a:bodyPr lIns="0" tIns="0" rIns="0" bIns="0" rtlCol="0" anchor="t">
            <a:spAutoFit/>
          </a:bodyPr>
          <a:lstStyle/>
          <a:p>
            <a:pPr marL="0" lvl="1" indent="0" algn="l">
              <a:lnSpc>
                <a:spcPts val="9037"/>
              </a:lnSpc>
            </a:pPr>
            <a:r>
              <a:rPr lang="en-US" sz="10041" b="1" spc="-461" dirty="0">
                <a:solidFill>
                  <a:srgbClr val="00694C"/>
                </a:solidFill>
                <a:latin typeface="Raleway Medium"/>
                <a:ea typeface="Raleway Medium"/>
                <a:cs typeface="Raleway Medium"/>
                <a:sym typeface="Raleway Medium"/>
              </a:rPr>
              <a:t>External and internal challenges</a:t>
            </a:r>
          </a:p>
        </p:txBody>
      </p:sp>
      <p:sp>
        <p:nvSpPr>
          <p:cNvPr id="3" name="TextBox 3"/>
          <p:cNvSpPr txBox="1"/>
          <p:nvPr/>
        </p:nvSpPr>
        <p:spPr>
          <a:xfrm>
            <a:off x="533400" y="4381500"/>
            <a:ext cx="10706100" cy="4924425"/>
          </a:xfrm>
          <a:prstGeom prst="rect">
            <a:avLst/>
          </a:prstGeom>
        </p:spPr>
        <p:txBody>
          <a:bodyPr wrap="square" lIns="0" tIns="0" rIns="0" bIns="0" rtlCol="0" anchor="t">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Internal Challenges: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Increasing resolution times for hardware-related issues, highlighting inefficiencies in internal processes.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Limited satisfaction rates for the 48-52 age group, indicating gaps in service personalization or communication.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External Challenges: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Growing ticket volume year-on-year, driven by increased IT service demand, putting pressure on resources.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Dominance of software-related requests, requiring constant updates and proactive maintenance to prevent recurring issues.</a:t>
            </a:r>
          </a:p>
        </p:txBody>
      </p:sp>
      <p:sp>
        <p:nvSpPr>
          <p:cNvPr id="4" name="Freeform 4"/>
          <p:cNvSpPr/>
          <p:nvPr/>
        </p:nvSpPr>
        <p:spPr>
          <a:xfrm>
            <a:off x="10167540" y="1529149"/>
            <a:ext cx="6663549" cy="7228702"/>
          </a:xfrm>
          <a:custGeom>
            <a:avLst/>
            <a:gdLst/>
            <a:ahLst/>
            <a:cxnLst/>
            <a:rect l="l" t="t" r="r" b="b"/>
            <a:pathLst>
              <a:path w="6663549" h="7228702">
                <a:moveTo>
                  <a:pt x="0" y="0"/>
                </a:moveTo>
                <a:lnTo>
                  <a:pt x="6663549" y="0"/>
                </a:lnTo>
                <a:lnTo>
                  <a:pt x="6663549" y="7228702"/>
                </a:lnTo>
                <a:lnTo>
                  <a:pt x="0" y="722870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Tree>
    <p:extLst>
      <p:ext uri="{BB962C8B-B14F-4D97-AF65-F5344CB8AC3E}">
        <p14:creationId xmlns:p14="http://schemas.microsoft.com/office/powerpoint/2010/main" val="2036847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1426188"/>
            <a:ext cx="12801600" cy="1061829"/>
          </a:xfrm>
          <a:prstGeom prst="rect">
            <a:avLst/>
          </a:prstGeom>
        </p:spPr>
        <p:txBody>
          <a:bodyPr wrap="square" lIns="0" tIns="0" rIns="0" bIns="0" rtlCol="0" anchor="t">
            <a:spAutoFit/>
          </a:bodyPr>
          <a:lstStyle/>
          <a:p>
            <a:pPr marL="0" lvl="1" indent="0" algn="l">
              <a:lnSpc>
                <a:spcPts val="7200"/>
              </a:lnSpc>
            </a:pPr>
            <a:r>
              <a:rPr lang="en-IN" sz="9600" b="1" spc="-368" dirty="0">
                <a:solidFill>
                  <a:srgbClr val="00694C"/>
                </a:solidFill>
                <a:latin typeface="MV Boli" panose="02000500030200090000" pitchFamily="2" charset="0"/>
                <a:ea typeface="Raleway Medium"/>
                <a:cs typeface="MV Boli" panose="02000500030200090000" pitchFamily="2" charset="0"/>
                <a:sym typeface="Raleway Medium"/>
              </a:rPr>
              <a:t>Recommendations:</a:t>
            </a:r>
            <a:endParaRPr lang="en-US" sz="9600" b="1" spc="-368" dirty="0">
              <a:solidFill>
                <a:srgbClr val="00694C"/>
              </a:solidFill>
              <a:latin typeface="MV Boli" panose="02000500030200090000" pitchFamily="2" charset="0"/>
              <a:ea typeface="Raleway Medium"/>
              <a:cs typeface="MV Boli" panose="02000500030200090000" pitchFamily="2" charset="0"/>
              <a:sym typeface="Raleway Medium"/>
            </a:endParaRPr>
          </a:p>
        </p:txBody>
      </p:sp>
      <p:sp>
        <p:nvSpPr>
          <p:cNvPr id="3" name="TextBox 3"/>
          <p:cNvSpPr txBox="1"/>
          <p:nvPr/>
        </p:nvSpPr>
        <p:spPr>
          <a:xfrm>
            <a:off x="184150" y="2855772"/>
            <a:ext cx="11591925" cy="6463308"/>
          </a:xfrm>
          <a:prstGeom prst="rect">
            <a:avLst/>
          </a:prstGeom>
        </p:spPr>
        <p:txBody>
          <a:bodyPr wrap="square" lIns="0" tIns="0" rIns="0" bIns="0" rtlCol="0" anchor="t">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rgbClr val="002060"/>
                </a:solidFill>
                <a:effectLst/>
                <a:latin typeface="Arial" panose="020B0604020202020204" pitchFamily="34" charset="0"/>
              </a:rPr>
              <a:t>Analyze Trends</a:t>
            </a:r>
            <a:r>
              <a:rPr kumimoji="0" lang="en-US" altLang="en-US" sz="2800" b="0" i="0" u="none" strike="noStrike" cap="none" normalizeH="0" baseline="0" dirty="0">
                <a:ln>
                  <a:noFill/>
                </a:ln>
                <a:solidFill>
                  <a:srgbClr val="002060"/>
                </a:solidFill>
                <a:effectLst/>
                <a:latin typeface="Arial" panose="020B0604020202020204" pitchFamily="34" charset="0"/>
              </a:rPr>
              <a:t>: Monitor ticket patterns, prioritize recurring issues, and use predictive analytics for proactive solutions.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rgbClr val="002060"/>
                </a:solidFill>
                <a:effectLst/>
                <a:latin typeface="Arial" panose="020B0604020202020204" pitchFamily="34" charset="0"/>
              </a:rPr>
              <a:t>Focus on Quality</a:t>
            </a:r>
            <a:r>
              <a:rPr kumimoji="0" lang="en-US" altLang="en-US" sz="2800" b="0" i="0" u="none" strike="noStrike" cap="none" normalizeH="0" baseline="0" dirty="0">
                <a:ln>
                  <a:noFill/>
                </a:ln>
                <a:solidFill>
                  <a:srgbClr val="002060"/>
                </a:solidFill>
                <a:effectLst/>
                <a:latin typeface="Arial" panose="020B0604020202020204" pitchFamily="34" charset="0"/>
              </a:rPr>
              <a:t>: Prioritize effective resolutions over speed, track quality metrics like FCR and CSAT, and equip agents with proper resources.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rgbClr val="002060"/>
                </a:solidFill>
                <a:effectLst/>
                <a:latin typeface="Arial" panose="020B0604020202020204" pitchFamily="34" charset="0"/>
              </a:rPr>
              <a:t>Gather Feedback</a:t>
            </a:r>
            <a:r>
              <a:rPr kumimoji="0" lang="en-US" altLang="en-US" sz="2800" b="0" i="0" u="none" strike="noStrike" cap="none" normalizeH="0" baseline="0" dirty="0">
                <a:ln>
                  <a:noFill/>
                </a:ln>
                <a:solidFill>
                  <a:srgbClr val="002060"/>
                </a:solidFill>
                <a:effectLst/>
                <a:latin typeface="Arial" panose="020B0604020202020204" pitchFamily="34" charset="0"/>
              </a:rPr>
              <a:t>: Collect user feedback post-resolution, use surveys or NPS, and update processes based on insights.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rgbClr val="002060"/>
                </a:solidFill>
                <a:effectLst/>
                <a:latin typeface="Arial" panose="020B0604020202020204" pitchFamily="34" charset="0"/>
              </a:rPr>
              <a:t>Support Agents</a:t>
            </a:r>
            <a:r>
              <a:rPr kumimoji="0" lang="en-US" altLang="en-US" sz="2800" b="0" i="0" u="none" strike="noStrike" cap="none" normalizeH="0" baseline="0" dirty="0">
                <a:ln>
                  <a:noFill/>
                </a:ln>
                <a:solidFill>
                  <a:srgbClr val="002060"/>
                </a:solidFill>
                <a:effectLst/>
                <a:latin typeface="Arial" panose="020B0604020202020204" pitchFamily="34" charset="0"/>
              </a:rPr>
              <a:t>: Provide training, recognize achievements, balance workloads, and ensure a positive work environment.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rgbClr val="00206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rgbClr val="002060"/>
                </a:solidFill>
                <a:effectLst/>
                <a:latin typeface="Arial" panose="020B0604020202020204" pitchFamily="34" charset="0"/>
              </a:rPr>
              <a:t>Automate Processes</a:t>
            </a:r>
            <a:r>
              <a:rPr kumimoji="0" lang="en-US" altLang="en-US" sz="2800" b="0" i="0" u="none" strike="noStrike" cap="none" normalizeH="0" baseline="0" dirty="0">
                <a:ln>
                  <a:noFill/>
                </a:ln>
                <a:solidFill>
                  <a:srgbClr val="002060"/>
                </a:solidFill>
                <a:effectLst/>
                <a:latin typeface="Arial" panose="020B0604020202020204" pitchFamily="34" charset="0"/>
              </a:rPr>
              <a:t>: Use tools for ticket categorization, chatbots for FAQs, and optimize workflows for efficiency. </a:t>
            </a:r>
          </a:p>
        </p:txBody>
      </p:sp>
      <p:pic>
        <p:nvPicPr>
          <p:cNvPr id="12290" name="Picture 2">
            <a:extLst>
              <a:ext uri="{FF2B5EF4-FFF2-40B4-BE49-F238E27FC236}">
                <a16:creationId xmlns:a16="http://schemas.microsoft.com/office/drawing/2014/main" id="{56627027-F776-418D-97DF-15A3148442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5662" y="2332282"/>
            <a:ext cx="60198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B3EC51BC-51D9-4776-AE78-DFE28EDF7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9125" y="4076700"/>
            <a:ext cx="2219325" cy="1256194"/>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8E5000C8-95E8-492C-A79C-9B31D28196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63400" y="5580330"/>
            <a:ext cx="2857500" cy="970124"/>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0AB4144A-2B58-4BDF-A6A4-169E1DC26F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97162" y="6575854"/>
            <a:ext cx="314325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a:extLst>
              <a:ext uri="{FF2B5EF4-FFF2-40B4-BE49-F238E27FC236}">
                <a16:creationId xmlns:a16="http://schemas.microsoft.com/office/drawing/2014/main" id="{EB1C1102-9497-4BB4-96E1-D6AC99D81BF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776075" y="7772110"/>
            <a:ext cx="1952625" cy="1876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515600" y="1920197"/>
            <a:ext cx="6270790" cy="6446606"/>
          </a:xfrm>
          <a:custGeom>
            <a:avLst/>
            <a:gdLst/>
            <a:ahLst/>
            <a:cxnLst/>
            <a:rect l="l" t="t" r="r" b="b"/>
            <a:pathLst>
              <a:path w="6270790" h="6446606">
                <a:moveTo>
                  <a:pt x="0" y="0"/>
                </a:moveTo>
                <a:lnTo>
                  <a:pt x="6270790" y="0"/>
                </a:lnTo>
                <a:lnTo>
                  <a:pt x="6270790" y="6446606"/>
                </a:lnTo>
                <a:lnTo>
                  <a:pt x="0" y="644660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TextBox 3"/>
          <p:cNvSpPr txBox="1"/>
          <p:nvPr/>
        </p:nvSpPr>
        <p:spPr>
          <a:xfrm>
            <a:off x="1219200" y="2227234"/>
            <a:ext cx="7924800" cy="3535343"/>
          </a:xfrm>
          <a:prstGeom prst="rect">
            <a:avLst/>
          </a:prstGeom>
        </p:spPr>
        <p:txBody>
          <a:bodyPr lIns="0" tIns="0" rIns="0" bIns="0" rtlCol="0" anchor="t">
            <a:spAutoFit/>
          </a:bodyPr>
          <a:lstStyle/>
          <a:p>
            <a:pPr marL="0" lvl="1" indent="0" algn="l">
              <a:lnSpc>
                <a:spcPts val="9037"/>
              </a:lnSpc>
            </a:pPr>
            <a:r>
              <a:rPr lang="en-US" sz="10041" b="1" spc="-461" dirty="0">
                <a:solidFill>
                  <a:srgbClr val="00694C"/>
                </a:solidFill>
                <a:latin typeface="Raleway Medium"/>
                <a:ea typeface="Raleway Medium"/>
                <a:cs typeface="Raleway Medium"/>
                <a:sym typeface="Raleway Medium"/>
              </a:rPr>
              <a:t>Introduction to results analysis</a:t>
            </a:r>
          </a:p>
        </p:txBody>
      </p:sp>
      <p:sp>
        <p:nvSpPr>
          <p:cNvPr id="4" name="TextBox 4"/>
          <p:cNvSpPr txBox="1"/>
          <p:nvPr/>
        </p:nvSpPr>
        <p:spPr>
          <a:xfrm>
            <a:off x="914400" y="5762577"/>
            <a:ext cx="9144000" cy="3577903"/>
          </a:xfrm>
          <a:prstGeom prst="rect">
            <a:avLst/>
          </a:prstGeom>
        </p:spPr>
        <p:txBody>
          <a:bodyPr wrap="square" lIns="0" tIns="0" rIns="0" bIns="0" rtlCol="0" anchor="t">
            <a:spAutoFit/>
          </a:bodyPr>
          <a:lstStyle/>
          <a:p>
            <a:pPr algn="just">
              <a:lnSpc>
                <a:spcPts val="3080"/>
              </a:lnSpc>
              <a:spcBef>
                <a:spcPct val="0"/>
              </a:spcBef>
            </a:pPr>
            <a:r>
              <a:rPr lang="en-US" sz="2400" b="1" dirty="0">
                <a:solidFill>
                  <a:srgbClr val="00694C"/>
                </a:solidFill>
                <a:latin typeface="Perpetua" panose="02020502060401020303" pitchFamily="18" charset="0"/>
                <a:ea typeface="Raleway Semi-Bold"/>
                <a:cs typeface="Raleway Semi-Bold"/>
                <a:sym typeface="Raleway Semi-Bold"/>
              </a:rPr>
              <a:t>The agenda focuses on a detailed analysis of 97,499 cases resolved by 50 agents from 2016 to 2020, providing insights to guide future investments in IT service desk operations. It includes a comprehensive evaluation of ticket categories, satisfaction rates, and resolution times, along with a comparative study of key performance metrics. An interactive dashboard will be showcased to monitor agent performance and overall progress, accompanied by actionable recommendations to optimize IT service desk efficiency and improve operational outcomes.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04800" y="1157382"/>
            <a:ext cx="15255525" cy="3042340"/>
          </a:xfrm>
          <a:prstGeom prst="rect">
            <a:avLst/>
          </a:prstGeom>
          <a:ln w="38100">
            <a:solidFill>
              <a:schemeClr val="bg1"/>
            </a:solidFill>
          </a:ln>
        </p:spPr>
        <p:txBody>
          <a:bodyPr vert="horz" wrap="square" lIns="0" tIns="312897" rIns="0" bIns="0" rtlCol="0" anchor="ctr">
            <a:spAutoFit/>
          </a:bodyPr>
          <a:lstStyle/>
          <a:p>
            <a:pPr marL="28575" algn="l">
              <a:spcBef>
                <a:spcPts val="2465"/>
              </a:spcBef>
            </a:pPr>
            <a:r>
              <a:rPr sz="6600" b="1" dirty="0">
                <a:latin typeface="Copperplate Gothic Bold" panose="020E0705020206020404" pitchFamily="34" charset="0"/>
              </a:rPr>
              <a:t>Conclusion</a:t>
            </a:r>
            <a:r>
              <a:rPr sz="6600" b="1" spc="-125" dirty="0">
                <a:latin typeface="Copperplate Gothic Bold" panose="020E0705020206020404" pitchFamily="34" charset="0"/>
              </a:rPr>
              <a:t> </a:t>
            </a:r>
            <a:r>
              <a:rPr sz="6600" b="1" spc="-80" dirty="0">
                <a:latin typeface="Copperplate Gothic Bold" panose="020E0705020206020404" pitchFamily="34" charset="0"/>
              </a:rPr>
              <a:t>and</a:t>
            </a:r>
            <a:r>
              <a:rPr sz="6600" b="1" spc="-315" dirty="0">
                <a:latin typeface="Copperplate Gothic Bold" panose="020E0705020206020404" pitchFamily="34" charset="0"/>
              </a:rPr>
              <a:t> </a:t>
            </a:r>
            <a:r>
              <a:rPr sz="6600" b="1" spc="-23" dirty="0">
                <a:latin typeface="Copperplate Gothic Bold" panose="020E0705020206020404" pitchFamily="34" charset="0"/>
              </a:rPr>
              <a:t>Acknowledgements</a:t>
            </a:r>
          </a:p>
          <a:p>
            <a:pPr marL="37148" algn="l">
              <a:spcBef>
                <a:spcPts val="1070"/>
              </a:spcBef>
            </a:pPr>
            <a:r>
              <a:rPr sz="3600" b="1" dirty="0">
                <a:solidFill>
                  <a:srgbClr val="505050"/>
                </a:solidFill>
              </a:rPr>
              <a:t>Key</a:t>
            </a:r>
            <a:r>
              <a:rPr sz="3600" b="1" spc="338" dirty="0">
                <a:solidFill>
                  <a:srgbClr val="505050"/>
                </a:solidFill>
              </a:rPr>
              <a:t> </a:t>
            </a:r>
            <a:r>
              <a:rPr sz="3600" b="1" dirty="0">
                <a:solidFill>
                  <a:srgbClr val="4D4D4D"/>
                </a:solidFill>
              </a:rPr>
              <a:t>Insig</a:t>
            </a:r>
            <a:r>
              <a:rPr sz="3600" b="1" dirty="0">
                <a:solidFill>
                  <a:srgbClr val="525252"/>
                </a:solidFill>
              </a:rPr>
              <a:t>hts</a:t>
            </a:r>
            <a:r>
              <a:rPr sz="3600" b="1" spc="608" dirty="0">
                <a:solidFill>
                  <a:srgbClr val="525252"/>
                </a:solidFill>
              </a:rPr>
              <a:t> </a:t>
            </a:r>
            <a:r>
              <a:rPr sz="3600" b="1" dirty="0">
                <a:solidFill>
                  <a:srgbClr val="525252"/>
                </a:solidFill>
              </a:rPr>
              <a:t>and</a:t>
            </a:r>
            <a:r>
              <a:rPr sz="3600" b="1" spc="135" dirty="0">
                <a:solidFill>
                  <a:srgbClr val="525252"/>
                </a:solidFill>
              </a:rPr>
              <a:t> </a:t>
            </a:r>
            <a:r>
              <a:rPr sz="3600" b="1" dirty="0">
                <a:solidFill>
                  <a:srgbClr val="505050"/>
                </a:solidFill>
              </a:rPr>
              <a:t>Future</a:t>
            </a:r>
            <a:r>
              <a:rPr sz="3600" b="1" spc="225" dirty="0">
                <a:solidFill>
                  <a:srgbClr val="505050"/>
                </a:solidFill>
              </a:rPr>
              <a:t> </a:t>
            </a:r>
            <a:r>
              <a:rPr sz="3600" b="1" spc="-23" dirty="0">
                <a:solidFill>
                  <a:srgbClr val="4D4D4D"/>
                </a:solidFill>
              </a:rPr>
              <a:t>Directions</a:t>
            </a:r>
            <a:endParaRPr sz="3600" b="1" dirty="0"/>
          </a:p>
        </p:txBody>
      </p:sp>
      <p:sp>
        <p:nvSpPr>
          <p:cNvPr id="8" name="object 8"/>
          <p:cNvSpPr txBox="1"/>
          <p:nvPr/>
        </p:nvSpPr>
        <p:spPr>
          <a:xfrm>
            <a:off x="497394" y="4407979"/>
            <a:ext cx="5236293" cy="1824667"/>
          </a:xfrm>
          <a:prstGeom prst="rect">
            <a:avLst/>
          </a:prstGeom>
        </p:spPr>
        <p:txBody>
          <a:bodyPr vert="horz" wrap="square" lIns="0" tIns="134303" rIns="0" bIns="0" rtlCol="0">
            <a:spAutoFit/>
          </a:bodyPr>
          <a:lstStyle/>
          <a:p>
            <a:pPr marL="28575">
              <a:spcBef>
                <a:spcPts val="1058"/>
              </a:spcBef>
            </a:pPr>
            <a:r>
              <a:rPr sz="2700" b="1" spc="-23" dirty="0">
                <a:solidFill>
                  <a:srgbClr val="111111"/>
                </a:solidFill>
                <a:latin typeface="Arial MT"/>
                <a:cs typeface="Arial MT"/>
              </a:rPr>
              <a:t>Key</a:t>
            </a:r>
            <a:r>
              <a:rPr sz="2700" b="1" spc="237" dirty="0">
                <a:solidFill>
                  <a:srgbClr val="111111"/>
                </a:solidFill>
                <a:latin typeface="Arial MT"/>
                <a:cs typeface="Arial MT"/>
              </a:rPr>
              <a:t> </a:t>
            </a:r>
            <a:r>
              <a:rPr sz="2700" b="1" dirty="0">
                <a:solidFill>
                  <a:srgbClr val="131313"/>
                </a:solidFill>
                <a:latin typeface="Arial MT"/>
                <a:cs typeface="Arial MT"/>
              </a:rPr>
              <a:t>Insights</a:t>
            </a:r>
            <a:r>
              <a:rPr sz="2700" b="1" spc="270" dirty="0">
                <a:solidFill>
                  <a:srgbClr val="131313"/>
                </a:solidFill>
                <a:latin typeface="Arial MT"/>
                <a:cs typeface="Arial MT"/>
              </a:rPr>
              <a:t> </a:t>
            </a:r>
            <a:r>
              <a:rPr sz="2700" b="1" dirty="0">
                <a:solidFill>
                  <a:srgbClr val="131313"/>
                </a:solidFill>
                <a:latin typeface="Arial MT"/>
                <a:cs typeface="Arial MT"/>
              </a:rPr>
              <a:t>from</a:t>
            </a:r>
            <a:r>
              <a:rPr sz="2700" b="1" spc="80" dirty="0">
                <a:solidFill>
                  <a:srgbClr val="131313"/>
                </a:solidFill>
                <a:latin typeface="Arial MT"/>
                <a:cs typeface="Arial MT"/>
              </a:rPr>
              <a:t> </a:t>
            </a:r>
            <a:r>
              <a:rPr sz="2700" b="1" spc="-23" dirty="0">
                <a:solidFill>
                  <a:srgbClr val="151515"/>
                </a:solidFill>
                <a:latin typeface="Arial MT"/>
                <a:cs typeface="Arial MT"/>
              </a:rPr>
              <a:t>IT</a:t>
            </a:r>
            <a:r>
              <a:rPr sz="2700" b="1" spc="-125" dirty="0">
                <a:solidFill>
                  <a:srgbClr val="151515"/>
                </a:solidFill>
                <a:latin typeface="Arial MT"/>
                <a:cs typeface="Arial MT"/>
              </a:rPr>
              <a:t> </a:t>
            </a:r>
            <a:r>
              <a:rPr sz="2700" b="1" dirty="0">
                <a:solidFill>
                  <a:srgbClr val="131313"/>
                </a:solidFill>
                <a:latin typeface="Arial MT"/>
                <a:cs typeface="Arial MT"/>
              </a:rPr>
              <a:t>Ticket</a:t>
            </a:r>
            <a:r>
              <a:rPr sz="2700" b="1" spc="395" dirty="0">
                <a:solidFill>
                  <a:srgbClr val="131313"/>
                </a:solidFill>
                <a:latin typeface="Arial MT"/>
                <a:cs typeface="Arial MT"/>
              </a:rPr>
              <a:t> </a:t>
            </a:r>
            <a:r>
              <a:rPr sz="2700" b="1" spc="-23" dirty="0">
                <a:solidFill>
                  <a:srgbClr val="131313"/>
                </a:solidFill>
                <a:latin typeface="Arial MT"/>
                <a:cs typeface="Arial MT"/>
              </a:rPr>
              <a:t>Analysis</a:t>
            </a:r>
            <a:endParaRPr sz="2700" b="1" dirty="0">
              <a:latin typeface="Arial MT"/>
              <a:cs typeface="Arial MT"/>
            </a:endParaRPr>
          </a:p>
          <a:p>
            <a:pPr marL="30005" marR="105728" indent="-2858">
              <a:lnSpc>
                <a:spcPct val="111600"/>
              </a:lnSpc>
              <a:spcBef>
                <a:spcPts val="540"/>
              </a:spcBef>
            </a:pPr>
            <a:r>
              <a:rPr sz="2400" spc="-191" dirty="0">
                <a:solidFill>
                  <a:srgbClr val="131313"/>
                </a:solidFill>
                <a:latin typeface="Arial MT"/>
                <a:cs typeface="Arial MT"/>
              </a:rPr>
              <a:t>The</a:t>
            </a:r>
            <a:r>
              <a:rPr sz="2400" spc="23" dirty="0">
                <a:solidFill>
                  <a:srgbClr val="131313"/>
                </a:solidFill>
                <a:latin typeface="Arial MT"/>
                <a:cs typeface="Arial MT"/>
              </a:rPr>
              <a:t> </a:t>
            </a:r>
            <a:r>
              <a:rPr sz="2400" spc="-90" dirty="0">
                <a:solidFill>
                  <a:srgbClr val="111111"/>
                </a:solidFill>
                <a:latin typeface="Arial MT"/>
                <a:cs typeface="Arial MT"/>
              </a:rPr>
              <a:t>analysis</a:t>
            </a:r>
            <a:r>
              <a:rPr sz="2400" spc="-57" dirty="0">
                <a:solidFill>
                  <a:srgbClr val="111111"/>
                </a:solidFill>
                <a:latin typeface="Arial MT"/>
                <a:cs typeface="Arial MT"/>
              </a:rPr>
              <a:t> </a:t>
            </a:r>
            <a:r>
              <a:rPr sz="2400" spc="-23" dirty="0">
                <a:solidFill>
                  <a:srgbClr val="111111"/>
                </a:solidFill>
                <a:latin typeface="Arial MT"/>
                <a:cs typeface="Arial MT"/>
              </a:rPr>
              <a:t>identifies</a:t>
            </a:r>
            <a:r>
              <a:rPr sz="2400" dirty="0">
                <a:solidFill>
                  <a:srgbClr val="111111"/>
                </a:solidFill>
                <a:latin typeface="Arial MT"/>
                <a:cs typeface="Arial MT"/>
              </a:rPr>
              <a:t> </a:t>
            </a:r>
            <a:r>
              <a:rPr sz="2400" spc="-23" dirty="0">
                <a:solidFill>
                  <a:srgbClr val="131313"/>
                </a:solidFill>
                <a:latin typeface="Arial MT"/>
                <a:cs typeface="Arial MT"/>
              </a:rPr>
              <a:t>critical</a:t>
            </a:r>
            <a:r>
              <a:rPr sz="2400" spc="-68" dirty="0">
                <a:solidFill>
                  <a:srgbClr val="131313"/>
                </a:solidFill>
                <a:latin typeface="Arial MT"/>
                <a:cs typeface="Arial MT"/>
              </a:rPr>
              <a:t> </a:t>
            </a:r>
            <a:r>
              <a:rPr sz="2400" spc="-102" dirty="0">
                <a:solidFill>
                  <a:srgbClr val="111111"/>
                </a:solidFill>
                <a:latin typeface="Arial MT"/>
                <a:cs typeface="Arial MT"/>
              </a:rPr>
              <a:t>areas</a:t>
            </a:r>
            <a:r>
              <a:rPr sz="2400" spc="-35" dirty="0">
                <a:solidFill>
                  <a:srgbClr val="111111"/>
                </a:solidFill>
                <a:latin typeface="Arial MT"/>
                <a:cs typeface="Arial MT"/>
              </a:rPr>
              <a:t> </a:t>
            </a:r>
            <a:r>
              <a:rPr sz="2400" spc="-57" dirty="0">
                <a:solidFill>
                  <a:srgbClr val="131313"/>
                </a:solidFill>
                <a:latin typeface="Arial MT"/>
                <a:cs typeface="Arial MT"/>
              </a:rPr>
              <a:t>for </a:t>
            </a:r>
            <a:r>
              <a:rPr sz="2400" spc="-102" dirty="0">
                <a:solidFill>
                  <a:srgbClr val="111111"/>
                </a:solidFill>
                <a:latin typeface="Arial MT"/>
                <a:cs typeface="Arial MT"/>
              </a:rPr>
              <a:t>improvement</a:t>
            </a:r>
            <a:r>
              <a:rPr sz="2400" spc="80" dirty="0">
                <a:solidFill>
                  <a:srgbClr val="111111"/>
                </a:solidFill>
                <a:latin typeface="Arial MT"/>
                <a:cs typeface="Arial MT"/>
              </a:rPr>
              <a:t> </a:t>
            </a:r>
            <a:r>
              <a:rPr sz="2400" spc="-57" dirty="0">
                <a:solidFill>
                  <a:srgbClr val="151515"/>
                </a:solidFill>
                <a:latin typeface="Arial MT"/>
                <a:cs typeface="Arial MT"/>
              </a:rPr>
              <a:t>in</a:t>
            </a:r>
            <a:r>
              <a:rPr sz="2400" spc="-180" dirty="0">
                <a:solidFill>
                  <a:srgbClr val="151515"/>
                </a:solidFill>
                <a:latin typeface="Arial MT"/>
                <a:cs typeface="Arial MT"/>
              </a:rPr>
              <a:t> </a:t>
            </a:r>
            <a:r>
              <a:rPr sz="2400" spc="-90" dirty="0">
                <a:solidFill>
                  <a:srgbClr val="111111"/>
                </a:solidFill>
                <a:latin typeface="Arial MT"/>
                <a:cs typeface="Arial MT"/>
              </a:rPr>
              <a:t>service</a:t>
            </a:r>
            <a:r>
              <a:rPr sz="2400" spc="-57" dirty="0">
                <a:solidFill>
                  <a:srgbClr val="111111"/>
                </a:solidFill>
                <a:latin typeface="Arial MT"/>
                <a:cs typeface="Arial MT"/>
              </a:rPr>
              <a:t> </a:t>
            </a:r>
            <a:r>
              <a:rPr sz="2400" spc="-23" dirty="0">
                <a:solidFill>
                  <a:srgbClr val="111111"/>
                </a:solidFill>
                <a:latin typeface="Arial MT"/>
                <a:cs typeface="Arial MT"/>
              </a:rPr>
              <a:t>delivery.</a:t>
            </a:r>
            <a:endParaRPr sz="2400" dirty="0">
              <a:latin typeface="Arial MT"/>
              <a:cs typeface="Arial MT"/>
            </a:endParaRPr>
          </a:p>
        </p:txBody>
      </p:sp>
      <p:sp>
        <p:nvSpPr>
          <p:cNvPr id="9" name="object 9"/>
          <p:cNvSpPr txBox="1"/>
          <p:nvPr/>
        </p:nvSpPr>
        <p:spPr>
          <a:xfrm>
            <a:off x="497396" y="6828852"/>
            <a:ext cx="4612491" cy="1401956"/>
          </a:xfrm>
          <a:prstGeom prst="rect">
            <a:avLst/>
          </a:prstGeom>
        </p:spPr>
        <p:txBody>
          <a:bodyPr vert="horz" wrap="square" lIns="0" tIns="127160" rIns="0" bIns="0" rtlCol="0">
            <a:spAutoFit/>
          </a:bodyPr>
          <a:lstStyle/>
          <a:p>
            <a:pPr marL="28575">
              <a:spcBef>
                <a:spcPts val="1002"/>
              </a:spcBef>
            </a:pPr>
            <a:r>
              <a:rPr sz="2700" b="1" dirty="0">
                <a:solidFill>
                  <a:srgbClr val="111111"/>
                </a:solidFill>
                <a:latin typeface="Arial MT"/>
                <a:cs typeface="Arial MT"/>
              </a:rPr>
              <a:t>Dataset</a:t>
            </a:r>
            <a:r>
              <a:rPr sz="2700" b="1" spc="395" dirty="0">
                <a:solidFill>
                  <a:srgbClr val="111111"/>
                </a:solidFill>
                <a:latin typeface="Arial MT"/>
                <a:cs typeface="Arial MT"/>
              </a:rPr>
              <a:t> </a:t>
            </a:r>
            <a:r>
              <a:rPr sz="2700" b="1" spc="-23" dirty="0">
                <a:solidFill>
                  <a:srgbClr val="131313"/>
                </a:solidFill>
                <a:latin typeface="Arial MT"/>
                <a:cs typeface="Arial MT"/>
              </a:rPr>
              <a:t>Utilized</a:t>
            </a:r>
            <a:endParaRPr sz="2700" b="1" dirty="0">
              <a:latin typeface="Arial MT"/>
              <a:cs typeface="Arial MT"/>
            </a:endParaRPr>
          </a:p>
          <a:p>
            <a:pPr marL="42863" marR="11430" indent="-14288">
              <a:lnSpc>
                <a:spcPct val="111600"/>
              </a:lnSpc>
              <a:spcBef>
                <a:spcPts val="485"/>
              </a:spcBef>
            </a:pPr>
            <a:r>
              <a:rPr sz="2400" spc="-191" dirty="0">
                <a:solidFill>
                  <a:srgbClr val="111111"/>
                </a:solidFill>
                <a:latin typeface="Arial MT"/>
                <a:cs typeface="Arial MT"/>
              </a:rPr>
              <a:t>The</a:t>
            </a:r>
            <a:r>
              <a:rPr sz="2400" spc="12" dirty="0">
                <a:solidFill>
                  <a:srgbClr val="111111"/>
                </a:solidFill>
                <a:latin typeface="Arial MT"/>
                <a:cs typeface="Arial MT"/>
              </a:rPr>
              <a:t> </a:t>
            </a:r>
            <a:r>
              <a:rPr sz="2400" spc="-90" dirty="0">
                <a:solidFill>
                  <a:srgbClr val="131313"/>
                </a:solidFill>
                <a:latin typeface="Arial MT"/>
                <a:cs typeface="Arial MT"/>
              </a:rPr>
              <a:t>analysis</a:t>
            </a:r>
            <a:r>
              <a:rPr sz="2400" spc="113" dirty="0">
                <a:solidFill>
                  <a:srgbClr val="131313"/>
                </a:solidFill>
                <a:latin typeface="Arial MT"/>
                <a:cs typeface="Arial MT"/>
              </a:rPr>
              <a:t> </a:t>
            </a:r>
            <a:r>
              <a:rPr sz="2400" spc="-203" dirty="0">
                <a:solidFill>
                  <a:srgbClr val="131313"/>
                </a:solidFill>
                <a:latin typeface="Arial MT"/>
                <a:cs typeface="Arial MT"/>
              </a:rPr>
              <a:t>was</a:t>
            </a:r>
            <a:r>
              <a:rPr sz="2400" spc="-80" dirty="0">
                <a:solidFill>
                  <a:srgbClr val="131313"/>
                </a:solidFill>
                <a:latin typeface="Arial MT"/>
                <a:cs typeface="Arial MT"/>
              </a:rPr>
              <a:t> </a:t>
            </a:r>
            <a:r>
              <a:rPr sz="2400" spc="-147" dirty="0">
                <a:solidFill>
                  <a:srgbClr val="131313"/>
                </a:solidFill>
                <a:latin typeface="Arial MT"/>
                <a:cs typeface="Arial MT"/>
              </a:rPr>
              <a:t>based</a:t>
            </a:r>
            <a:r>
              <a:rPr sz="2400" spc="-23" dirty="0">
                <a:solidFill>
                  <a:srgbClr val="131313"/>
                </a:solidFill>
                <a:latin typeface="Arial MT"/>
                <a:cs typeface="Arial MT"/>
              </a:rPr>
              <a:t> </a:t>
            </a:r>
            <a:r>
              <a:rPr sz="2400" spc="-158" dirty="0">
                <a:solidFill>
                  <a:srgbClr val="131313"/>
                </a:solidFill>
                <a:latin typeface="Arial MT"/>
                <a:cs typeface="Arial MT"/>
              </a:rPr>
              <a:t>on</a:t>
            </a:r>
            <a:r>
              <a:rPr sz="2400" spc="-113" dirty="0">
                <a:solidFill>
                  <a:srgbClr val="131313"/>
                </a:solidFill>
                <a:latin typeface="Arial MT"/>
                <a:cs typeface="Arial MT"/>
              </a:rPr>
              <a:t> </a:t>
            </a:r>
            <a:r>
              <a:rPr sz="2400" spc="-23" dirty="0">
                <a:solidFill>
                  <a:srgbClr val="111111"/>
                </a:solidFill>
                <a:latin typeface="Arial MT"/>
                <a:cs typeface="Arial MT"/>
              </a:rPr>
              <a:t>the</a:t>
            </a:r>
            <a:r>
              <a:rPr sz="2400" spc="-170" dirty="0">
                <a:solidFill>
                  <a:srgbClr val="111111"/>
                </a:solidFill>
                <a:latin typeface="Arial MT"/>
                <a:cs typeface="Arial MT"/>
              </a:rPr>
              <a:t> </a:t>
            </a:r>
            <a:r>
              <a:rPr sz="2400" spc="-125" dirty="0">
                <a:solidFill>
                  <a:srgbClr val="131313"/>
                </a:solidFill>
                <a:latin typeface="Arial MT"/>
                <a:cs typeface="Arial MT"/>
              </a:rPr>
              <a:t>IT</a:t>
            </a:r>
            <a:r>
              <a:rPr sz="2400" spc="-293" dirty="0">
                <a:solidFill>
                  <a:srgbClr val="131313"/>
                </a:solidFill>
                <a:latin typeface="Arial MT"/>
                <a:cs typeface="Arial MT"/>
              </a:rPr>
              <a:t> </a:t>
            </a:r>
            <a:r>
              <a:rPr sz="2400" spc="-57" dirty="0">
                <a:solidFill>
                  <a:srgbClr val="131313"/>
                </a:solidFill>
                <a:latin typeface="Arial MT"/>
                <a:cs typeface="Arial MT"/>
              </a:rPr>
              <a:t>Ticket </a:t>
            </a:r>
            <a:r>
              <a:rPr sz="2400" spc="-125" dirty="0">
                <a:solidFill>
                  <a:srgbClr val="111111"/>
                </a:solidFill>
                <a:latin typeface="Arial MT"/>
                <a:cs typeface="Arial MT"/>
              </a:rPr>
              <a:t>Analysis</a:t>
            </a:r>
            <a:r>
              <a:rPr sz="2400" dirty="0">
                <a:solidFill>
                  <a:srgbClr val="111111"/>
                </a:solidFill>
                <a:latin typeface="Arial MT"/>
                <a:cs typeface="Arial MT"/>
              </a:rPr>
              <a:t> </a:t>
            </a:r>
            <a:r>
              <a:rPr sz="2400" spc="-23" dirty="0">
                <a:solidFill>
                  <a:srgbClr val="111111"/>
                </a:solidFill>
                <a:latin typeface="Arial MT"/>
                <a:cs typeface="Arial MT"/>
              </a:rPr>
              <a:t>dataset.</a:t>
            </a:r>
            <a:endParaRPr sz="2400" dirty="0">
              <a:latin typeface="Arial MT"/>
              <a:cs typeface="Arial MT"/>
            </a:endParaRPr>
          </a:p>
        </p:txBody>
      </p:sp>
      <p:sp>
        <p:nvSpPr>
          <p:cNvPr id="10" name="object 10"/>
          <p:cNvSpPr txBox="1"/>
          <p:nvPr/>
        </p:nvSpPr>
        <p:spPr>
          <a:xfrm>
            <a:off x="6471448" y="4407979"/>
            <a:ext cx="5008529" cy="1822808"/>
          </a:xfrm>
          <a:prstGeom prst="rect">
            <a:avLst/>
          </a:prstGeom>
        </p:spPr>
        <p:txBody>
          <a:bodyPr vert="horz" wrap="square" lIns="0" tIns="134303" rIns="0" bIns="0" rtlCol="0">
            <a:spAutoFit/>
          </a:bodyPr>
          <a:lstStyle/>
          <a:p>
            <a:pPr marL="34290">
              <a:spcBef>
                <a:spcPts val="1058"/>
              </a:spcBef>
            </a:pPr>
            <a:r>
              <a:rPr sz="2700" b="1" spc="45" dirty="0">
                <a:solidFill>
                  <a:srgbClr val="111111"/>
                </a:solidFill>
                <a:latin typeface="Arial MT"/>
                <a:cs typeface="Arial MT"/>
              </a:rPr>
              <a:t>Actionable</a:t>
            </a:r>
            <a:r>
              <a:rPr sz="2700" b="1" spc="248" dirty="0">
                <a:solidFill>
                  <a:srgbClr val="111111"/>
                </a:solidFill>
                <a:latin typeface="Arial MT"/>
                <a:cs typeface="Arial MT"/>
              </a:rPr>
              <a:t> </a:t>
            </a:r>
            <a:r>
              <a:rPr sz="2700" b="1" spc="45" dirty="0">
                <a:solidFill>
                  <a:srgbClr val="131313"/>
                </a:solidFill>
                <a:latin typeface="Arial MT"/>
                <a:cs typeface="Arial MT"/>
              </a:rPr>
              <a:t>Insights</a:t>
            </a:r>
            <a:r>
              <a:rPr sz="2700" b="1" spc="102" dirty="0">
                <a:solidFill>
                  <a:srgbClr val="131313"/>
                </a:solidFill>
                <a:latin typeface="Arial MT"/>
                <a:cs typeface="Arial MT"/>
              </a:rPr>
              <a:t> </a:t>
            </a:r>
            <a:r>
              <a:rPr sz="2700" b="1" spc="-23" dirty="0">
                <a:solidFill>
                  <a:srgbClr val="131313"/>
                </a:solidFill>
                <a:latin typeface="Arial MT"/>
                <a:cs typeface="Arial MT"/>
              </a:rPr>
              <a:t>Derived</a:t>
            </a:r>
            <a:endParaRPr sz="2700" b="1" dirty="0">
              <a:latin typeface="Arial MT"/>
              <a:cs typeface="Arial MT"/>
            </a:endParaRPr>
          </a:p>
          <a:p>
            <a:pPr marL="31433" marR="11430" indent="-4287">
              <a:lnSpc>
                <a:spcPct val="111600"/>
              </a:lnSpc>
              <a:spcBef>
                <a:spcPts val="540"/>
              </a:spcBef>
            </a:pPr>
            <a:r>
              <a:rPr sz="2400" spc="-125" dirty="0">
                <a:solidFill>
                  <a:srgbClr val="131313"/>
                </a:solidFill>
                <a:latin typeface="Arial MT"/>
                <a:cs typeface="Arial MT"/>
              </a:rPr>
              <a:t>Targeted</a:t>
            </a:r>
            <a:r>
              <a:rPr sz="2400" spc="-68" dirty="0">
                <a:solidFill>
                  <a:srgbClr val="131313"/>
                </a:solidFill>
                <a:latin typeface="Arial MT"/>
                <a:cs typeface="Arial MT"/>
              </a:rPr>
              <a:t> </a:t>
            </a:r>
            <a:r>
              <a:rPr sz="2400" spc="-45" dirty="0">
                <a:solidFill>
                  <a:srgbClr val="151515"/>
                </a:solidFill>
                <a:latin typeface="Arial MT"/>
                <a:cs typeface="Arial MT"/>
              </a:rPr>
              <a:t>metrics</a:t>
            </a:r>
            <a:r>
              <a:rPr sz="2400" spc="23" dirty="0">
                <a:solidFill>
                  <a:srgbClr val="151515"/>
                </a:solidFill>
                <a:latin typeface="Arial MT"/>
                <a:cs typeface="Arial MT"/>
              </a:rPr>
              <a:t> </a:t>
            </a:r>
            <a:r>
              <a:rPr sz="2400" spc="-113" dirty="0">
                <a:solidFill>
                  <a:srgbClr val="131313"/>
                </a:solidFill>
                <a:latin typeface="Arial MT"/>
                <a:cs typeface="Arial MT"/>
              </a:rPr>
              <a:t>provide</a:t>
            </a:r>
            <a:r>
              <a:rPr sz="2400" spc="57" dirty="0">
                <a:solidFill>
                  <a:srgbClr val="131313"/>
                </a:solidFill>
                <a:latin typeface="Arial MT"/>
                <a:cs typeface="Arial MT"/>
              </a:rPr>
              <a:t> </a:t>
            </a:r>
            <a:r>
              <a:rPr sz="2400" spc="-80" dirty="0">
                <a:solidFill>
                  <a:srgbClr val="111111"/>
                </a:solidFill>
                <a:latin typeface="Arial MT"/>
                <a:cs typeface="Arial MT"/>
              </a:rPr>
              <a:t>actionable</a:t>
            </a:r>
            <a:r>
              <a:rPr sz="2400" spc="90" dirty="0">
                <a:solidFill>
                  <a:srgbClr val="111111"/>
                </a:solidFill>
                <a:latin typeface="Arial MT"/>
                <a:cs typeface="Arial MT"/>
              </a:rPr>
              <a:t> </a:t>
            </a:r>
            <a:r>
              <a:rPr sz="2400" spc="-23" dirty="0">
                <a:solidFill>
                  <a:srgbClr val="131313"/>
                </a:solidFill>
                <a:latin typeface="Arial MT"/>
                <a:cs typeface="Arial MT"/>
              </a:rPr>
              <a:t>insights </a:t>
            </a:r>
            <a:r>
              <a:rPr sz="2400" spc="-23" dirty="0">
                <a:solidFill>
                  <a:srgbClr val="151515"/>
                </a:solidFill>
                <a:latin typeface="Arial MT"/>
                <a:cs typeface="Arial MT"/>
              </a:rPr>
              <a:t>for</a:t>
            </a:r>
            <a:r>
              <a:rPr sz="2400" spc="-90" dirty="0">
                <a:solidFill>
                  <a:srgbClr val="151515"/>
                </a:solidFill>
                <a:latin typeface="Arial MT"/>
                <a:cs typeface="Arial MT"/>
              </a:rPr>
              <a:t> </a:t>
            </a:r>
            <a:r>
              <a:rPr sz="2400" spc="-113" dirty="0">
                <a:solidFill>
                  <a:srgbClr val="111111"/>
                </a:solidFill>
                <a:latin typeface="Arial MT"/>
                <a:cs typeface="Arial MT"/>
              </a:rPr>
              <a:t>enhancing</a:t>
            </a:r>
            <a:r>
              <a:rPr sz="2400" spc="-12" dirty="0">
                <a:solidFill>
                  <a:srgbClr val="111111"/>
                </a:solidFill>
                <a:latin typeface="Arial MT"/>
                <a:cs typeface="Arial MT"/>
              </a:rPr>
              <a:t> </a:t>
            </a:r>
            <a:r>
              <a:rPr sz="2400" spc="-80" dirty="0">
                <a:solidFill>
                  <a:srgbClr val="111111"/>
                </a:solidFill>
                <a:latin typeface="Arial MT"/>
                <a:cs typeface="Arial MT"/>
              </a:rPr>
              <a:t>service</a:t>
            </a:r>
            <a:r>
              <a:rPr sz="2400" spc="-68" dirty="0">
                <a:solidFill>
                  <a:srgbClr val="111111"/>
                </a:solidFill>
                <a:latin typeface="Arial MT"/>
                <a:cs typeface="Arial MT"/>
              </a:rPr>
              <a:t> </a:t>
            </a:r>
            <a:r>
              <a:rPr sz="2400" spc="-23" dirty="0">
                <a:solidFill>
                  <a:srgbClr val="111111"/>
                </a:solidFill>
                <a:latin typeface="Arial MT"/>
                <a:cs typeface="Arial MT"/>
              </a:rPr>
              <a:t>efficiency.</a:t>
            </a:r>
            <a:endParaRPr sz="2400" dirty="0">
              <a:latin typeface="Arial MT"/>
              <a:cs typeface="Arial MT"/>
            </a:endParaRPr>
          </a:p>
        </p:txBody>
      </p:sp>
      <p:sp>
        <p:nvSpPr>
          <p:cNvPr id="11" name="object 11"/>
          <p:cNvSpPr txBox="1"/>
          <p:nvPr/>
        </p:nvSpPr>
        <p:spPr>
          <a:xfrm>
            <a:off x="11847007" y="4407979"/>
            <a:ext cx="5485937" cy="1824667"/>
          </a:xfrm>
          <a:prstGeom prst="rect">
            <a:avLst/>
          </a:prstGeom>
        </p:spPr>
        <p:txBody>
          <a:bodyPr vert="horz" wrap="square" lIns="0" tIns="134303" rIns="0" bIns="0" rtlCol="0">
            <a:spAutoFit/>
          </a:bodyPr>
          <a:lstStyle/>
          <a:p>
            <a:pPr marL="28575">
              <a:spcBef>
                <a:spcPts val="1058"/>
              </a:spcBef>
            </a:pPr>
            <a:r>
              <a:rPr sz="2700" b="1" dirty="0">
                <a:solidFill>
                  <a:srgbClr val="131313"/>
                </a:solidFill>
                <a:latin typeface="Arial MT"/>
                <a:cs typeface="Arial MT"/>
              </a:rPr>
              <a:t>Foundation</a:t>
            </a:r>
            <a:r>
              <a:rPr sz="2700" b="1" spc="485" dirty="0">
                <a:solidFill>
                  <a:srgbClr val="131313"/>
                </a:solidFill>
                <a:latin typeface="Arial MT"/>
                <a:cs typeface="Arial MT"/>
              </a:rPr>
              <a:t> </a:t>
            </a:r>
            <a:r>
              <a:rPr sz="2700" b="1" dirty="0">
                <a:solidFill>
                  <a:srgbClr val="131313"/>
                </a:solidFill>
                <a:latin typeface="Arial MT"/>
                <a:cs typeface="Arial MT"/>
              </a:rPr>
              <a:t>for</a:t>
            </a:r>
            <a:r>
              <a:rPr sz="2700" b="1" spc="257" dirty="0">
                <a:solidFill>
                  <a:srgbClr val="131313"/>
                </a:solidFill>
                <a:latin typeface="Arial MT"/>
                <a:cs typeface="Arial MT"/>
              </a:rPr>
              <a:t> </a:t>
            </a:r>
            <a:r>
              <a:rPr sz="2700" b="1" dirty="0">
                <a:solidFill>
                  <a:srgbClr val="131313"/>
                </a:solidFill>
                <a:latin typeface="Arial MT"/>
                <a:cs typeface="Arial MT"/>
              </a:rPr>
              <a:t>Ongoing</a:t>
            </a:r>
            <a:r>
              <a:rPr sz="2700" b="1" spc="147" dirty="0">
                <a:solidFill>
                  <a:srgbClr val="131313"/>
                </a:solidFill>
                <a:latin typeface="Arial MT"/>
                <a:cs typeface="Arial MT"/>
              </a:rPr>
              <a:t> </a:t>
            </a:r>
            <a:r>
              <a:rPr sz="2700" b="1" spc="-23" dirty="0">
                <a:solidFill>
                  <a:srgbClr val="111111"/>
                </a:solidFill>
                <a:latin typeface="Arial MT"/>
                <a:cs typeface="Arial MT"/>
              </a:rPr>
              <a:t>Discussions</a:t>
            </a:r>
            <a:endParaRPr sz="2700" b="1" dirty="0">
              <a:latin typeface="Arial MT"/>
              <a:cs typeface="Arial MT"/>
            </a:endParaRPr>
          </a:p>
          <a:p>
            <a:pPr marL="31433" marR="11430" indent="-2858">
              <a:lnSpc>
                <a:spcPct val="111600"/>
              </a:lnSpc>
              <a:spcBef>
                <a:spcPts val="540"/>
              </a:spcBef>
            </a:pPr>
            <a:r>
              <a:rPr sz="2400" spc="-113" dirty="0">
                <a:solidFill>
                  <a:srgbClr val="131313"/>
                </a:solidFill>
                <a:latin typeface="Arial MT"/>
                <a:cs typeface="Arial MT"/>
              </a:rPr>
              <a:t>This</a:t>
            </a:r>
            <a:r>
              <a:rPr sz="2400" spc="-68" dirty="0">
                <a:solidFill>
                  <a:srgbClr val="131313"/>
                </a:solidFill>
                <a:latin typeface="Arial MT"/>
                <a:cs typeface="Arial MT"/>
              </a:rPr>
              <a:t> </a:t>
            </a:r>
            <a:r>
              <a:rPr sz="2400" spc="-90" dirty="0">
                <a:solidFill>
                  <a:srgbClr val="131313"/>
                </a:solidFill>
                <a:latin typeface="Arial MT"/>
                <a:cs typeface="Arial MT"/>
              </a:rPr>
              <a:t>analysis</a:t>
            </a:r>
            <a:r>
              <a:rPr sz="2400" spc="-45" dirty="0">
                <a:solidFill>
                  <a:srgbClr val="131313"/>
                </a:solidFill>
                <a:latin typeface="Arial MT"/>
                <a:cs typeface="Arial MT"/>
              </a:rPr>
              <a:t> </a:t>
            </a:r>
            <a:r>
              <a:rPr sz="2400" spc="-90" dirty="0">
                <a:solidFill>
                  <a:srgbClr val="131313"/>
                </a:solidFill>
                <a:latin typeface="Arial MT"/>
                <a:cs typeface="Arial MT"/>
              </a:rPr>
              <a:t>serves</a:t>
            </a:r>
            <a:r>
              <a:rPr sz="2400" spc="35" dirty="0">
                <a:solidFill>
                  <a:srgbClr val="131313"/>
                </a:solidFill>
                <a:latin typeface="Arial MT"/>
                <a:cs typeface="Arial MT"/>
              </a:rPr>
              <a:t> </a:t>
            </a:r>
            <a:r>
              <a:rPr sz="2400" spc="-158" dirty="0">
                <a:solidFill>
                  <a:srgbClr val="161616"/>
                </a:solidFill>
                <a:latin typeface="Arial MT"/>
                <a:cs typeface="Arial MT"/>
              </a:rPr>
              <a:t>as</a:t>
            </a:r>
            <a:r>
              <a:rPr sz="2400" spc="-113" dirty="0">
                <a:solidFill>
                  <a:srgbClr val="161616"/>
                </a:solidFill>
                <a:latin typeface="Arial MT"/>
                <a:cs typeface="Arial MT"/>
              </a:rPr>
              <a:t> </a:t>
            </a:r>
            <a:r>
              <a:rPr sz="2400" spc="-215" dirty="0">
                <a:solidFill>
                  <a:srgbClr val="131313"/>
                </a:solidFill>
                <a:latin typeface="Arial MT"/>
                <a:cs typeface="Arial MT"/>
              </a:rPr>
              <a:t>a</a:t>
            </a:r>
            <a:r>
              <a:rPr sz="2400" spc="-68" dirty="0">
                <a:solidFill>
                  <a:srgbClr val="131313"/>
                </a:solidFill>
                <a:latin typeface="Arial MT"/>
                <a:cs typeface="Arial MT"/>
              </a:rPr>
              <a:t> </a:t>
            </a:r>
            <a:r>
              <a:rPr sz="2400" spc="-80" dirty="0">
                <a:solidFill>
                  <a:srgbClr val="111111"/>
                </a:solidFill>
                <a:latin typeface="Arial MT"/>
                <a:cs typeface="Arial MT"/>
              </a:rPr>
              <a:t>foundation</a:t>
            </a:r>
            <a:r>
              <a:rPr sz="2400" spc="-68" dirty="0">
                <a:solidFill>
                  <a:srgbClr val="111111"/>
                </a:solidFill>
                <a:latin typeface="Arial MT"/>
                <a:cs typeface="Arial MT"/>
              </a:rPr>
              <a:t> </a:t>
            </a:r>
            <a:r>
              <a:rPr sz="2400" dirty="0">
                <a:solidFill>
                  <a:srgbClr val="131313"/>
                </a:solidFill>
                <a:latin typeface="Arial MT"/>
                <a:cs typeface="Arial MT"/>
              </a:rPr>
              <a:t>to</a:t>
            </a:r>
            <a:r>
              <a:rPr sz="2400" spc="102" dirty="0">
                <a:solidFill>
                  <a:srgbClr val="131313"/>
                </a:solidFill>
                <a:latin typeface="Arial MT"/>
                <a:cs typeface="Arial MT"/>
              </a:rPr>
              <a:t> </a:t>
            </a:r>
            <a:r>
              <a:rPr sz="2400" spc="-90" dirty="0">
                <a:solidFill>
                  <a:srgbClr val="131313"/>
                </a:solidFill>
                <a:latin typeface="Arial MT"/>
                <a:cs typeface="Arial MT"/>
              </a:rPr>
              <a:t>evolve </a:t>
            </a:r>
            <a:r>
              <a:rPr sz="2400" spc="-57" dirty="0">
                <a:solidFill>
                  <a:srgbClr val="131313"/>
                </a:solidFill>
                <a:latin typeface="Arial MT"/>
                <a:cs typeface="Arial MT"/>
              </a:rPr>
              <a:t>the</a:t>
            </a:r>
            <a:r>
              <a:rPr sz="2400" spc="-191" dirty="0">
                <a:solidFill>
                  <a:srgbClr val="131313"/>
                </a:solidFill>
                <a:latin typeface="Arial MT"/>
                <a:cs typeface="Arial MT"/>
              </a:rPr>
              <a:t> </a:t>
            </a:r>
            <a:r>
              <a:rPr sz="2400" spc="-125" dirty="0">
                <a:solidFill>
                  <a:srgbClr val="161616"/>
                </a:solidFill>
                <a:latin typeface="Arial MT"/>
                <a:cs typeface="Arial MT"/>
              </a:rPr>
              <a:t>IT</a:t>
            </a:r>
            <a:r>
              <a:rPr sz="2400" spc="-225" dirty="0">
                <a:solidFill>
                  <a:srgbClr val="161616"/>
                </a:solidFill>
                <a:latin typeface="Arial MT"/>
                <a:cs typeface="Arial MT"/>
              </a:rPr>
              <a:t> </a:t>
            </a:r>
            <a:r>
              <a:rPr sz="2400" spc="-23" dirty="0">
                <a:solidFill>
                  <a:srgbClr val="131313"/>
                </a:solidFill>
                <a:latin typeface="Arial MT"/>
                <a:cs typeface="Arial MT"/>
              </a:rPr>
              <a:t>ticketing</a:t>
            </a:r>
            <a:r>
              <a:rPr sz="2400" spc="-35" dirty="0">
                <a:solidFill>
                  <a:srgbClr val="131313"/>
                </a:solidFill>
                <a:latin typeface="Arial MT"/>
                <a:cs typeface="Arial MT"/>
              </a:rPr>
              <a:t> </a:t>
            </a:r>
            <a:r>
              <a:rPr sz="2400" spc="-57" dirty="0">
                <a:solidFill>
                  <a:srgbClr val="111111"/>
                </a:solidFill>
                <a:latin typeface="Arial MT"/>
                <a:cs typeface="Arial MT"/>
              </a:rPr>
              <a:t>system </a:t>
            </a:r>
            <a:r>
              <a:rPr sz="2400" spc="-23" dirty="0">
                <a:solidFill>
                  <a:srgbClr val="111111"/>
                </a:solidFill>
                <a:latin typeface="Arial MT"/>
                <a:cs typeface="Arial MT"/>
              </a:rPr>
              <a:t>further.</a:t>
            </a:r>
            <a:endParaRPr sz="2400" dirty="0">
              <a:latin typeface="Arial MT"/>
              <a:cs typeface="Arial MT"/>
            </a:endParaRPr>
          </a:p>
        </p:txBody>
      </p:sp>
      <p:sp>
        <p:nvSpPr>
          <p:cNvPr id="12" name="object 12"/>
          <p:cNvSpPr txBox="1"/>
          <p:nvPr/>
        </p:nvSpPr>
        <p:spPr>
          <a:xfrm>
            <a:off x="6471447" y="6698155"/>
            <a:ext cx="4662012" cy="1351267"/>
          </a:xfrm>
          <a:prstGeom prst="rect">
            <a:avLst/>
          </a:prstGeom>
        </p:spPr>
        <p:txBody>
          <a:bodyPr vert="horz" wrap="square" lIns="0" tIns="154305" rIns="0" bIns="0" rtlCol="0">
            <a:spAutoFit/>
          </a:bodyPr>
          <a:lstStyle/>
          <a:p>
            <a:pPr marL="28575">
              <a:spcBef>
                <a:spcPts val="1215"/>
              </a:spcBef>
            </a:pPr>
            <a:r>
              <a:rPr sz="2700" b="1" dirty="0">
                <a:solidFill>
                  <a:srgbClr val="111111"/>
                </a:solidFill>
                <a:latin typeface="Arial MT"/>
                <a:cs typeface="Arial MT"/>
              </a:rPr>
              <a:t>Institutional</a:t>
            </a:r>
            <a:r>
              <a:rPr sz="2700" b="1" spc="45" dirty="0">
                <a:solidFill>
                  <a:srgbClr val="111111"/>
                </a:solidFill>
                <a:latin typeface="Arial MT"/>
                <a:cs typeface="Arial MT"/>
              </a:rPr>
              <a:t> </a:t>
            </a:r>
            <a:r>
              <a:rPr sz="2700" b="1" spc="-23" dirty="0">
                <a:solidFill>
                  <a:srgbClr val="111111"/>
                </a:solidFill>
                <a:latin typeface="Arial MT"/>
                <a:cs typeface="Arial MT"/>
              </a:rPr>
              <a:t>Support</a:t>
            </a:r>
            <a:endParaRPr sz="2700" b="1" dirty="0">
              <a:latin typeface="Arial MT"/>
              <a:cs typeface="Arial MT"/>
            </a:endParaRPr>
          </a:p>
          <a:p>
            <a:pPr marL="30005" marR="11430" indent="-1430">
              <a:lnSpc>
                <a:spcPct val="117800"/>
              </a:lnSpc>
              <a:spcBef>
                <a:spcPts val="417"/>
              </a:spcBef>
            </a:pPr>
            <a:r>
              <a:rPr sz="2100" spc="-23" dirty="0">
                <a:solidFill>
                  <a:srgbClr val="131313"/>
                </a:solidFill>
                <a:latin typeface="Arial MT"/>
                <a:cs typeface="Arial MT"/>
              </a:rPr>
              <a:t>Conducted</a:t>
            </a:r>
            <a:r>
              <a:rPr sz="2100" spc="-45" dirty="0">
                <a:solidFill>
                  <a:srgbClr val="131313"/>
                </a:solidFill>
                <a:latin typeface="Arial MT"/>
                <a:cs typeface="Arial MT"/>
              </a:rPr>
              <a:t> under</a:t>
            </a:r>
            <a:r>
              <a:rPr sz="2100" dirty="0">
                <a:solidFill>
                  <a:srgbClr val="131313"/>
                </a:solidFill>
                <a:latin typeface="Arial MT"/>
                <a:cs typeface="Arial MT"/>
              </a:rPr>
              <a:t> the</a:t>
            </a:r>
            <a:r>
              <a:rPr sz="2100" spc="-125" dirty="0">
                <a:solidFill>
                  <a:srgbClr val="131313"/>
                </a:solidFill>
                <a:latin typeface="Arial MT"/>
                <a:cs typeface="Arial MT"/>
              </a:rPr>
              <a:t> </a:t>
            </a:r>
            <a:r>
              <a:rPr sz="2100" spc="-23" dirty="0">
                <a:solidFill>
                  <a:srgbClr val="111111"/>
                </a:solidFill>
                <a:latin typeface="Arial MT"/>
                <a:cs typeface="Arial MT"/>
              </a:rPr>
              <a:t>auspices</a:t>
            </a:r>
            <a:r>
              <a:rPr sz="2100" spc="-45" dirty="0">
                <a:solidFill>
                  <a:srgbClr val="111111"/>
                </a:solidFill>
                <a:latin typeface="Arial MT"/>
                <a:cs typeface="Arial MT"/>
              </a:rPr>
              <a:t> </a:t>
            </a:r>
            <a:r>
              <a:rPr sz="2100" dirty="0">
                <a:solidFill>
                  <a:srgbClr val="111111"/>
                </a:solidFill>
                <a:latin typeface="Arial MT"/>
                <a:cs typeface="Arial MT"/>
              </a:rPr>
              <a:t>of</a:t>
            </a:r>
            <a:r>
              <a:rPr sz="2100" spc="-35" dirty="0">
                <a:solidFill>
                  <a:srgbClr val="111111"/>
                </a:solidFill>
                <a:latin typeface="Arial MT"/>
                <a:cs typeface="Arial MT"/>
              </a:rPr>
              <a:t> </a:t>
            </a:r>
            <a:r>
              <a:rPr sz="2100" spc="-23" dirty="0">
                <a:solidFill>
                  <a:srgbClr val="111111"/>
                </a:solidFill>
                <a:latin typeface="Arial MT"/>
                <a:cs typeface="Arial MT"/>
              </a:rPr>
              <a:t>Newton </a:t>
            </a:r>
            <a:r>
              <a:rPr sz="2100" spc="-23" dirty="0">
                <a:solidFill>
                  <a:srgbClr val="131313"/>
                </a:solidFill>
                <a:latin typeface="Arial MT"/>
                <a:cs typeface="Arial MT"/>
              </a:rPr>
              <a:t>School.</a:t>
            </a:r>
            <a:endParaRPr sz="2100" dirty="0">
              <a:latin typeface="Arial MT"/>
              <a:cs typeface="Arial MT"/>
            </a:endParaRPr>
          </a:p>
        </p:txBody>
      </p:sp>
      <p:sp>
        <p:nvSpPr>
          <p:cNvPr id="13" name="object 13"/>
          <p:cNvSpPr txBox="1"/>
          <p:nvPr/>
        </p:nvSpPr>
        <p:spPr>
          <a:xfrm>
            <a:off x="11847006" y="6785217"/>
            <a:ext cx="5573781" cy="1454309"/>
          </a:xfrm>
          <a:prstGeom prst="rect">
            <a:avLst/>
          </a:prstGeom>
        </p:spPr>
        <p:txBody>
          <a:bodyPr vert="horz" wrap="square" lIns="0" tIns="171450" rIns="0" bIns="0" rtlCol="0">
            <a:spAutoFit/>
          </a:bodyPr>
          <a:lstStyle/>
          <a:p>
            <a:pPr marL="28575">
              <a:spcBef>
                <a:spcPts val="1350"/>
              </a:spcBef>
            </a:pPr>
            <a:r>
              <a:rPr sz="2700" b="1" spc="23" dirty="0">
                <a:solidFill>
                  <a:srgbClr val="111111"/>
                </a:solidFill>
                <a:latin typeface="Arial MT"/>
                <a:cs typeface="Arial MT"/>
              </a:rPr>
              <a:t>Mento</a:t>
            </a:r>
            <a:r>
              <a:rPr sz="3000" b="1" spc="23" dirty="0">
                <a:solidFill>
                  <a:srgbClr val="111111"/>
                </a:solidFill>
                <a:latin typeface="Arial MT"/>
                <a:cs typeface="Arial MT"/>
              </a:rPr>
              <a:t>rship</a:t>
            </a:r>
            <a:r>
              <a:rPr sz="3000" b="1" spc="428" dirty="0">
                <a:solidFill>
                  <a:srgbClr val="111111"/>
                </a:solidFill>
                <a:latin typeface="Arial MT"/>
                <a:cs typeface="Arial MT"/>
              </a:rPr>
              <a:t> </a:t>
            </a:r>
            <a:r>
              <a:rPr sz="3000" b="1" spc="-23" dirty="0">
                <a:solidFill>
                  <a:srgbClr val="131313"/>
                </a:solidFill>
                <a:latin typeface="Arial MT"/>
                <a:cs typeface="Arial MT"/>
              </a:rPr>
              <a:t>Acknowledgement</a:t>
            </a:r>
            <a:endParaRPr sz="3000" b="1" dirty="0">
              <a:latin typeface="Arial MT"/>
              <a:cs typeface="Arial MT"/>
            </a:endParaRPr>
          </a:p>
          <a:p>
            <a:pPr marL="31433" marR="11430" indent="-4287">
              <a:lnSpc>
                <a:spcPct val="124700"/>
              </a:lnSpc>
              <a:spcBef>
                <a:spcPts val="439"/>
              </a:spcBef>
            </a:pPr>
            <a:r>
              <a:rPr sz="2100" spc="-23" dirty="0">
                <a:solidFill>
                  <a:srgbClr val="111111"/>
                </a:solidFill>
                <a:latin typeface="Arial MT"/>
                <a:cs typeface="Arial MT"/>
              </a:rPr>
              <a:t>Thanks</a:t>
            </a:r>
            <a:r>
              <a:rPr sz="2100" spc="68" dirty="0">
                <a:solidFill>
                  <a:srgbClr val="111111"/>
                </a:solidFill>
                <a:latin typeface="Arial MT"/>
                <a:cs typeface="Arial MT"/>
              </a:rPr>
              <a:t> </a:t>
            </a:r>
            <a:r>
              <a:rPr sz="2100" dirty="0">
                <a:solidFill>
                  <a:srgbClr val="131313"/>
                </a:solidFill>
                <a:latin typeface="Arial MT"/>
                <a:cs typeface="Arial MT"/>
              </a:rPr>
              <a:t>to</a:t>
            </a:r>
            <a:r>
              <a:rPr sz="2100" spc="372" dirty="0">
                <a:solidFill>
                  <a:srgbClr val="131313"/>
                </a:solidFill>
                <a:latin typeface="Arial MT"/>
                <a:cs typeface="Arial MT"/>
              </a:rPr>
              <a:t> </a:t>
            </a:r>
            <a:r>
              <a:rPr sz="2100" dirty="0">
                <a:solidFill>
                  <a:srgbClr val="131313"/>
                </a:solidFill>
                <a:latin typeface="Arial MT"/>
                <a:cs typeface="Arial MT"/>
              </a:rPr>
              <a:t>all</a:t>
            </a:r>
            <a:r>
              <a:rPr sz="2100" spc="-23" dirty="0">
                <a:solidFill>
                  <a:srgbClr val="131313"/>
                </a:solidFill>
                <a:latin typeface="Arial MT"/>
                <a:cs typeface="Arial MT"/>
              </a:rPr>
              <a:t> </a:t>
            </a:r>
            <a:r>
              <a:rPr sz="2100" dirty="0">
                <a:solidFill>
                  <a:srgbClr val="111111"/>
                </a:solidFill>
                <a:latin typeface="Arial MT"/>
                <a:cs typeface="Arial MT"/>
              </a:rPr>
              <a:t>mentors</a:t>
            </a:r>
            <a:r>
              <a:rPr sz="2100" spc="158" dirty="0">
                <a:solidFill>
                  <a:srgbClr val="111111"/>
                </a:solidFill>
                <a:latin typeface="Arial MT"/>
                <a:cs typeface="Arial MT"/>
              </a:rPr>
              <a:t> </a:t>
            </a:r>
            <a:r>
              <a:rPr sz="2100" spc="-23" dirty="0">
                <a:solidFill>
                  <a:srgbClr val="131313"/>
                </a:solidFill>
                <a:latin typeface="Arial MT"/>
                <a:cs typeface="Arial MT"/>
              </a:rPr>
              <a:t>who</a:t>
            </a:r>
            <a:r>
              <a:rPr sz="2100" spc="35" dirty="0">
                <a:solidFill>
                  <a:srgbClr val="131313"/>
                </a:solidFill>
                <a:latin typeface="Arial MT"/>
                <a:cs typeface="Arial MT"/>
              </a:rPr>
              <a:t> </a:t>
            </a:r>
            <a:r>
              <a:rPr sz="2100" dirty="0">
                <a:solidFill>
                  <a:srgbClr val="131313"/>
                </a:solidFill>
                <a:latin typeface="Arial MT"/>
                <a:cs typeface="Arial MT"/>
              </a:rPr>
              <a:t>guided </a:t>
            </a:r>
            <a:r>
              <a:rPr sz="2100" dirty="0">
                <a:solidFill>
                  <a:srgbClr val="111111"/>
                </a:solidFill>
                <a:latin typeface="Arial MT"/>
                <a:cs typeface="Arial MT"/>
              </a:rPr>
              <a:t>this</a:t>
            </a:r>
            <a:r>
              <a:rPr sz="2100" spc="-12" dirty="0">
                <a:solidFill>
                  <a:srgbClr val="111111"/>
                </a:solidFill>
                <a:latin typeface="Arial MT"/>
                <a:cs typeface="Arial MT"/>
              </a:rPr>
              <a:t> </a:t>
            </a:r>
            <a:r>
              <a:rPr sz="2100" spc="-23" dirty="0">
                <a:solidFill>
                  <a:srgbClr val="111111"/>
                </a:solidFill>
                <a:latin typeface="Arial MT"/>
                <a:cs typeface="Arial MT"/>
              </a:rPr>
              <a:t>analysis process.</a:t>
            </a:r>
            <a:endParaRPr sz="2100" dirty="0">
              <a:latin typeface="Arial MT"/>
              <a:cs typeface="Arial MT"/>
            </a:endParaRPr>
          </a:p>
        </p:txBody>
      </p:sp>
      <p:pic>
        <p:nvPicPr>
          <p:cNvPr id="13314" name="Picture 2">
            <a:extLst>
              <a:ext uri="{FF2B5EF4-FFF2-40B4-BE49-F238E27FC236}">
                <a16:creationId xmlns:a16="http://schemas.microsoft.com/office/drawing/2014/main" id="{6380C7D5-6790-4B98-80B7-88274740A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5359" y="1409700"/>
            <a:ext cx="3990372" cy="22629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45729" y="610700"/>
            <a:ext cx="7924800" cy="3535343"/>
          </a:xfrm>
          <a:prstGeom prst="rect">
            <a:avLst/>
          </a:prstGeom>
        </p:spPr>
        <p:txBody>
          <a:bodyPr lIns="0" tIns="0" rIns="0" bIns="0" rtlCol="0" anchor="t">
            <a:spAutoFit/>
          </a:bodyPr>
          <a:lstStyle/>
          <a:p>
            <a:pPr marL="0" lvl="1" indent="0" algn="l">
              <a:lnSpc>
                <a:spcPts val="9037"/>
              </a:lnSpc>
            </a:pPr>
            <a:r>
              <a:rPr lang="en-US" sz="10041" b="1" spc="-461" dirty="0">
                <a:solidFill>
                  <a:srgbClr val="00694C"/>
                </a:solidFill>
                <a:latin typeface="Raleway Medium"/>
                <a:ea typeface="Raleway Medium"/>
                <a:cs typeface="Raleway Medium"/>
                <a:sym typeface="Raleway Medium"/>
              </a:rPr>
              <a:t>Methodology used in the analysis</a:t>
            </a:r>
          </a:p>
        </p:txBody>
      </p:sp>
      <p:sp>
        <p:nvSpPr>
          <p:cNvPr id="3" name="TextBox 3"/>
          <p:cNvSpPr txBox="1"/>
          <p:nvPr/>
        </p:nvSpPr>
        <p:spPr>
          <a:xfrm>
            <a:off x="121863" y="4381500"/>
            <a:ext cx="9772532" cy="4770537"/>
          </a:xfrm>
          <a:prstGeom prst="rect">
            <a:avLst/>
          </a:prstGeom>
        </p:spPr>
        <p:txBody>
          <a:bodyPr wrap="square" lIns="0" tIns="0" rIns="0" bIns="0" rtlCol="0" anchor="t">
            <a:spAutoFit/>
          </a:bodyPr>
          <a:lstStyle/>
          <a:p>
            <a:pPr marL="342900" indent="-342900" algn="l">
              <a:lnSpc>
                <a:spcPts val="3080"/>
              </a:lnSpc>
              <a:spcBef>
                <a:spcPct val="0"/>
              </a:spcBef>
              <a:buFont typeface="Wingdings" panose="05000000000000000000" pitchFamily="2" charset="2"/>
              <a:buChar char="v"/>
            </a:pPr>
            <a:r>
              <a:rPr lang="en-US" sz="2800" b="1" dirty="0">
                <a:solidFill>
                  <a:srgbClr val="00694C"/>
                </a:solidFill>
                <a:latin typeface="Raleway Semi-Bold"/>
                <a:ea typeface="Raleway Semi-Bold"/>
                <a:cs typeface="Raleway Semi-Bold"/>
                <a:sym typeface="Raleway Semi-Bold"/>
              </a:rPr>
              <a:t>Corrected blank values and standardized number formats in the dataset.</a:t>
            </a:r>
          </a:p>
          <a:p>
            <a:pPr algn="l">
              <a:lnSpc>
                <a:spcPts val="3080"/>
              </a:lnSpc>
              <a:spcBef>
                <a:spcPct val="0"/>
              </a:spcBef>
            </a:pPr>
            <a:endParaRPr lang="en-US" sz="2800" b="1" dirty="0">
              <a:solidFill>
                <a:srgbClr val="00694C"/>
              </a:solidFill>
              <a:latin typeface="Raleway Semi-Bold"/>
              <a:ea typeface="Raleway Semi-Bold"/>
              <a:cs typeface="Raleway Semi-Bold"/>
              <a:sym typeface="Raleway Semi-Bold"/>
            </a:endParaRPr>
          </a:p>
          <a:p>
            <a:pPr marL="342900" indent="-342900" algn="l">
              <a:lnSpc>
                <a:spcPts val="3080"/>
              </a:lnSpc>
              <a:spcBef>
                <a:spcPct val="0"/>
              </a:spcBef>
              <a:buFont typeface="Wingdings" panose="05000000000000000000" pitchFamily="2" charset="2"/>
              <a:buChar char="v"/>
            </a:pPr>
            <a:r>
              <a:rPr lang="en-US" sz="2800" b="1" dirty="0">
                <a:solidFill>
                  <a:srgbClr val="00694C"/>
                </a:solidFill>
                <a:latin typeface="Raleway Semi-Bold"/>
                <a:ea typeface="Raleway Semi-Bold"/>
                <a:cs typeface="Raleway Semi-Bold"/>
                <a:sym typeface="Raleway Semi-Bold"/>
              </a:rPr>
              <a:t>Renamed column "</a:t>
            </a:r>
            <a:r>
              <a:rPr lang="en-US" sz="2800" b="1" dirty="0" err="1">
                <a:solidFill>
                  <a:srgbClr val="00694C"/>
                </a:solidFill>
                <a:latin typeface="Raleway Semi-Bold"/>
                <a:ea typeface="Raleway Semi-Bold"/>
                <a:cs typeface="Raleway Semi-Bold"/>
                <a:sym typeface="Raleway Semi-Bold"/>
              </a:rPr>
              <a:t>Fetcha</a:t>
            </a:r>
            <a:r>
              <a:rPr lang="en-US" sz="2800" b="1" dirty="0">
                <a:solidFill>
                  <a:srgbClr val="00694C"/>
                </a:solidFill>
                <a:latin typeface="Raleway Semi-Bold"/>
                <a:ea typeface="Raleway Semi-Bold"/>
                <a:cs typeface="Raleway Semi-Bold"/>
                <a:sym typeface="Raleway Semi-Bold"/>
              </a:rPr>
              <a:t>" to "Resolution Date" for better clarity and analysis.</a:t>
            </a:r>
          </a:p>
          <a:p>
            <a:pPr marL="342900" indent="-342900" algn="l">
              <a:lnSpc>
                <a:spcPts val="3080"/>
              </a:lnSpc>
              <a:spcBef>
                <a:spcPct val="0"/>
              </a:spcBef>
              <a:buFont typeface="Wingdings" panose="05000000000000000000" pitchFamily="2" charset="2"/>
              <a:buChar char="v"/>
            </a:pPr>
            <a:endParaRPr lang="en-US" sz="2800" b="1" dirty="0">
              <a:solidFill>
                <a:srgbClr val="00694C"/>
              </a:solidFill>
              <a:latin typeface="Raleway Semi-Bold"/>
              <a:ea typeface="Raleway Semi-Bold"/>
              <a:cs typeface="Raleway Semi-Bold"/>
              <a:sym typeface="Raleway Semi-Bold"/>
            </a:endParaRPr>
          </a:p>
          <a:p>
            <a:pPr marL="342900" indent="-342900" algn="l">
              <a:lnSpc>
                <a:spcPts val="3080"/>
              </a:lnSpc>
              <a:spcBef>
                <a:spcPct val="0"/>
              </a:spcBef>
              <a:buFont typeface="Wingdings" panose="05000000000000000000" pitchFamily="2" charset="2"/>
              <a:buChar char="v"/>
            </a:pPr>
            <a:r>
              <a:rPr lang="en-US" sz="2800" b="1" dirty="0">
                <a:solidFill>
                  <a:srgbClr val="00694C"/>
                </a:solidFill>
                <a:latin typeface="Raleway Semi-Bold"/>
                <a:ea typeface="Raleway Semi-Bold"/>
                <a:cs typeface="Raleway Semi-Bold"/>
                <a:sym typeface="Raleway Semi-Bold"/>
              </a:rPr>
              <a:t>Applied string, aggregate functions, sorting, filtering, and VLOOKUP for insightful data analysis.</a:t>
            </a:r>
          </a:p>
          <a:p>
            <a:pPr marL="342900" indent="-342900" algn="l">
              <a:lnSpc>
                <a:spcPts val="3080"/>
              </a:lnSpc>
              <a:spcBef>
                <a:spcPct val="0"/>
              </a:spcBef>
              <a:buFont typeface="Wingdings" panose="05000000000000000000" pitchFamily="2" charset="2"/>
              <a:buChar char="v"/>
            </a:pPr>
            <a:endParaRPr lang="en-US" sz="2800" b="1" dirty="0">
              <a:solidFill>
                <a:srgbClr val="00694C"/>
              </a:solidFill>
              <a:latin typeface="Raleway Semi-Bold"/>
              <a:ea typeface="Raleway Semi-Bold"/>
              <a:cs typeface="Raleway Semi-Bold"/>
              <a:sym typeface="Raleway Semi-Bold"/>
            </a:endParaRPr>
          </a:p>
          <a:p>
            <a:pPr marL="342900" indent="-342900" algn="l">
              <a:lnSpc>
                <a:spcPts val="3080"/>
              </a:lnSpc>
              <a:spcBef>
                <a:spcPct val="0"/>
              </a:spcBef>
              <a:buFont typeface="Wingdings" panose="05000000000000000000" pitchFamily="2" charset="2"/>
              <a:buChar char="v"/>
            </a:pPr>
            <a:r>
              <a:rPr lang="en-US" sz="2800" b="1" dirty="0">
                <a:solidFill>
                  <a:srgbClr val="00694C"/>
                </a:solidFill>
                <a:latin typeface="Raleway Semi-Bold"/>
                <a:ea typeface="Raleway Semi-Bold"/>
                <a:cs typeface="Raleway Semi-Bold"/>
                <a:sym typeface="Raleway Semi-Bold"/>
              </a:rPr>
              <a:t>Created pivots and charts for Agent ID vs Ticket Count, Satisfaction Rate vs Resolution Time, Categorical Ticket Distribution, and Agent Performance trends.</a:t>
            </a:r>
          </a:p>
        </p:txBody>
      </p:sp>
      <p:pic>
        <p:nvPicPr>
          <p:cNvPr id="4" name="Picture 4"/>
          <p:cNvPicPr>
            <a:picLocks noChangeAspect="1"/>
          </p:cNvPicPr>
          <p:nvPr/>
        </p:nvPicPr>
        <p:blipFill>
          <a:blip r:embed="rId2"/>
          <a:stretch>
            <a:fillRect/>
          </a:stretch>
        </p:blipFill>
        <p:spPr>
          <a:xfrm>
            <a:off x="9462369" y="2075229"/>
            <a:ext cx="8539764" cy="72406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Pentagon 19">
            <a:extLst>
              <a:ext uri="{FF2B5EF4-FFF2-40B4-BE49-F238E27FC236}">
                <a16:creationId xmlns:a16="http://schemas.microsoft.com/office/drawing/2014/main" id="{763A5002-8F00-42A1-8CB8-77A0910FD341}"/>
              </a:ext>
            </a:extLst>
          </p:cNvPr>
          <p:cNvSpPr/>
          <p:nvPr/>
        </p:nvSpPr>
        <p:spPr>
          <a:xfrm>
            <a:off x="0" y="-22860"/>
            <a:ext cx="6096000" cy="10287000"/>
          </a:xfrm>
          <a:prstGeom prst="homePlate">
            <a:avLst/>
          </a:prstGeom>
          <a:solidFill>
            <a:srgbClr val="0DFF0D"/>
          </a:solidFill>
          <a:ln>
            <a:solidFill>
              <a:srgbClr val="0DFF0D"/>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N" sz="3600" dirty="0"/>
          </a:p>
          <a:p>
            <a:pPr algn="ctr"/>
            <a:endParaRPr lang="en-IN" sz="3600" dirty="0"/>
          </a:p>
          <a:p>
            <a:pPr algn="ctr"/>
            <a:endParaRPr lang="en-IN" sz="3600" dirty="0"/>
          </a:p>
          <a:p>
            <a:pPr algn="ctr"/>
            <a:endParaRPr lang="en-IN" sz="3600" dirty="0"/>
          </a:p>
          <a:p>
            <a:pPr algn="ctr"/>
            <a:endParaRPr lang="en-IN" sz="3600" dirty="0"/>
          </a:p>
          <a:p>
            <a:pPr algn="ctr"/>
            <a:r>
              <a:rPr lang="en-IN" sz="4800" b="1" dirty="0"/>
              <a:t>Comprehensive Ticket</a:t>
            </a:r>
          </a:p>
          <a:p>
            <a:pPr algn="ctr"/>
            <a:r>
              <a:rPr lang="en-IN" sz="4800" b="1" dirty="0"/>
              <a:t>Overview</a:t>
            </a:r>
          </a:p>
          <a:p>
            <a:pPr algn="ctr"/>
            <a:endParaRPr lang="en-IN" sz="4800" b="1" dirty="0"/>
          </a:p>
          <a:p>
            <a:pPr algn="ctr"/>
            <a:r>
              <a:rPr lang="en-IN" sz="3600" dirty="0"/>
              <a:t>Critical Insights from</a:t>
            </a:r>
          </a:p>
          <a:p>
            <a:pPr algn="ctr"/>
            <a:r>
              <a:rPr lang="en-IN" sz="3600" dirty="0"/>
              <a:t>Ticket Resolution Data</a:t>
            </a:r>
          </a:p>
        </p:txBody>
      </p:sp>
      <p:sp>
        <p:nvSpPr>
          <p:cNvPr id="21" name="Rectangle 20">
            <a:extLst>
              <a:ext uri="{FF2B5EF4-FFF2-40B4-BE49-F238E27FC236}">
                <a16:creationId xmlns:a16="http://schemas.microsoft.com/office/drawing/2014/main" id="{8FCF619C-E1A5-45EC-B026-9F7EAC2ECF33}"/>
              </a:ext>
            </a:extLst>
          </p:cNvPr>
          <p:cNvSpPr/>
          <p:nvPr/>
        </p:nvSpPr>
        <p:spPr>
          <a:xfrm>
            <a:off x="6477000" y="952499"/>
            <a:ext cx="4267200" cy="8610601"/>
          </a:xfrm>
          <a:prstGeom prst="rect">
            <a:avLst/>
          </a:prstGeom>
          <a:solidFill>
            <a:srgbClr val="33CC33"/>
          </a:solidFill>
          <a:ln>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N" sz="3600" b="1" dirty="0"/>
          </a:p>
          <a:p>
            <a:pPr algn="ctr"/>
            <a:endParaRPr lang="en-IN" sz="3600" b="1" dirty="0"/>
          </a:p>
          <a:p>
            <a:pPr algn="ctr"/>
            <a:endParaRPr lang="en-IN" sz="3600" b="1" dirty="0"/>
          </a:p>
          <a:p>
            <a:pPr algn="ctr"/>
            <a:endParaRPr lang="en-IN" sz="3600" b="1" dirty="0"/>
          </a:p>
          <a:p>
            <a:pPr algn="ctr"/>
            <a:r>
              <a:rPr lang="en-IN" sz="5400" b="1" dirty="0"/>
              <a:t>Total Tickets Resolved</a:t>
            </a:r>
          </a:p>
          <a:p>
            <a:pPr algn="ctr"/>
            <a:endParaRPr lang="en-IN" sz="3200" b="1" dirty="0"/>
          </a:p>
          <a:p>
            <a:pPr algn="ctr"/>
            <a:r>
              <a:rPr lang="en-IN" sz="2800" dirty="0"/>
              <a:t>A substantial total of</a:t>
            </a:r>
          </a:p>
          <a:p>
            <a:pPr algn="ctr"/>
            <a:r>
              <a:rPr lang="en-IN" sz="2800" dirty="0"/>
              <a:t>97,499 tickets were resolved by 50 IT Agents over 5 Years of time.</a:t>
            </a:r>
          </a:p>
        </p:txBody>
      </p:sp>
      <p:sp>
        <p:nvSpPr>
          <p:cNvPr id="22" name="Rectangle 21">
            <a:extLst>
              <a:ext uri="{FF2B5EF4-FFF2-40B4-BE49-F238E27FC236}">
                <a16:creationId xmlns:a16="http://schemas.microsoft.com/office/drawing/2014/main" id="{41B3C73D-E24D-4B2F-A821-11B390888D85}"/>
              </a:ext>
            </a:extLst>
          </p:cNvPr>
          <p:cNvSpPr/>
          <p:nvPr/>
        </p:nvSpPr>
        <p:spPr>
          <a:xfrm>
            <a:off x="10739436" y="952499"/>
            <a:ext cx="3642360" cy="4376737"/>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4400" b="1" dirty="0"/>
              <a:t>Analysis Time Frame</a:t>
            </a:r>
          </a:p>
          <a:p>
            <a:pPr algn="ctr"/>
            <a:r>
              <a:rPr lang="en-IN" sz="2800" dirty="0"/>
              <a:t>The dataset covers a significant time span from 2016 to 2020, enabling historical performance analysis.</a:t>
            </a:r>
          </a:p>
        </p:txBody>
      </p:sp>
      <p:sp>
        <p:nvSpPr>
          <p:cNvPr id="25" name="Rectangle 24">
            <a:extLst>
              <a:ext uri="{FF2B5EF4-FFF2-40B4-BE49-F238E27FC236}">
                <a16:creationId xmlns:a16="http://schemas.microsoft.com/office/drawing/2014/main" id="{29D94B19-2BA7-4279-A073-C04CB3D3DD53}"/>
              </a:ext>
            </a:extLst>
          </p:cNvPr>
          <p:cNvSpPr/>
          <p:nvPr/>
        </p:nvSpPr>
        <p:spPr>
          <a:xfrm>
            <a:off x="10739437" y="5353051"/>
            <a:ext cx="3642359" cy="421005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3600" b="1" dirty="0"/>
              <a:t>Agent Performance Metrics</a:t>
            </a:r>
          </a:p>
          <a:p>
            <a:pPr algn="ctr"/>
            <a:r>
              <a:rPr lang="en-IN" sz="2800" dirty="0"/>
              <a:t>The dataset includes 6 specific agent data attributes for a thorough performance evaluation.</a:t>
            </a:r>
          </a:p>
          <a:p>
            <a:pPr algn="ctr"/>
            <a:endParaRPr lang="en-IN" dirty="0"/>
          </a:p>
          <a:p>
            <a:pPr algn="ctr"/>
            <a:endParaRPr lang="en-IN" dirty="0"/>
          </a:p>
        </p:txBody>
      </p:sp>
      <p:sp>
        <p:nvSpPr>
          <p:cNvPr id="26" name="Rectangle 25">
            <a:extLst>
              <a:ext uri="{FF2B5EF4-FFF2-40B4-BE49-F238E27FC236}">
                <a16:creationId xmlns:a16="http://schemas.microsoft.com/office/drawing/2014/main" id="{46A6A72D-DD4C-4D91-8A69-580E33052451}"/>
              </a:ext>
            </a:extLst>
          </p:cNvPr>
          <p:cNvSpPr/>
          <p:nvPr/>
        </p:nvSpPr>
        <p:spPr>
          <a:xfrm>
            <a:off x="14381797" y="940592"/>
            <a:ext cx="3449003" cy="4412459"/>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4400" b="1" dirty="0"/>
              <a:t>Key Ticket Attributes</a:t>
            </a:r>
          </a:p>
          <a:p>
            <a:pPr algn="ctr"/>
            <a:r>
              <a:rPr lang="en-IN" sz="2800" dirty="0"/>
              <a:t>The tickets include 10 essential attributes such as Satisfaction Rate and Resolution Time for detailed insights</a:t>
            </a:r>
            <a:r>
              <a:rPr lang="en-IN" dirty="0"/>
              <a:t>.</a:t>
            </a:r>
          </a:p>
        </p:txBody>
      </p:sp>
      <p:sp>
        <p:nvSpPr>
          <p:cNvPr id="27" name="Rectangle 26">
            <a:extLst>
              <a:ext uri="{FF2B5EF4-FFF2-40B4-BE49-F238E27FC236}">
                <a16:creationId xmlns:a16="http://schemas.microsoft.com/office/drawing/2014/main" id="{FE62439B-CE04-4FB8-9F05-FD7A337BDE5D}"/>
              </a:ext>
            </a:extLst>
          </p:cNvPr>
          <p:cNvSpPr/>
          <p:nvPr/>
        </p:nvSpPr>
        <p:spPr>
          <a:xfrm>
            <a:off x="14381796" y="5376866"/>
            <a:ext cx="3449004" cy="4210050"/>
          </a:xfrm>
          <a:prstGeom prst="rect">
            <a:avLst/>
          </a:prstGeom>
          <a:solidFill>
            <a:srgbClr val="8620E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3600" b="1" dirty="0"/>
              <a:t>Data Quality Assurance</a:t>
            </a:r>
          </a:p>
          <a:p>
            <a:pPr algn="ctr"/>
            <a:r>
              <a:rPr lang="en-IN" sz="2800" dirty="0"/>
              <a:t>High data quality is ensured with no blank values and standardized formats, facilitating effective analysis.</a:t>
            </a:r>
          </a:p>
          <a:p>
            <a:pPr algn="ct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91476" y="1153103"/>
            <a:ext cx="6567924" cy="5851423"/>
          </a:xfrm>
          <a:custGeom>
            <a:avLst/>
            <a:gdLst/>
            <a:ahLst/>
            <a:cxnLst/>
            <a:rect l="l" t="t" r="r" b="b"/>
            <a:pathLst>
              <a:path w="6567924" h="5851423">
                <a:moveTo>
                  <a:pt x="0" y="0"/>
                </a:moveTo>
                <a:lnTo>
                  <a:pt x="6567924" y="0"/>
                </a:lnTo>
                <a:lnTo>
                  <a:pt x="6567924" y="5851424"/>
                </a:lnTo>
                <a:lnTo>
                  <a:pt x="0" y="585142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TextBox 3"/>
          <p:cNvSpPr txBox="1"/>
          <p:nvPr/>
        </p:nvSpPr>
        <p:spPr>
          <a:xfrm>
            <a:off x="228600" y="266700"/>
            <a:ext cx="11201400" cy="1042401"/>
          </a:xfrm>
          <a:prstGeom prst="rect">
            <a:avLst/>
          </a:prstGeom>
        </p:spPr>
        <p:txBody>
          <a:bodyPr wrap="square" lIns="0" tIns="0" rIns="0" bIns="0" rtlCol="0" anchor="t">
            <a:spAutoFit/>
          </a:bodyPr>
          <a:lstStyle/>
          <a:p>
            <a:pPr marL="0" lvl="1" indent="0" algn="l">
              <a:lnSpc>
                <a:spcPts val="8010"/>
              </a:lnSpc>
            </a:pPr>
            <a:r>
              <a:rPr lang="en-US" sz="8900" b="1" spc="-409" dirty="0">
                <a:solidFill>
                  <a:srgbClr val="00694C"/>
                </a:solidFill>
                <a:latin typeface="Raleway Medium"/>
                <a:ea typeface="Raleway Medium"/>
                <a:cs typeface="Raleway Medium"/>
                <a:sym typeface="Raleway Medium"/>
              </a:rPr>
              <a:t>Charts and Insights :</a:t>
            </a:r>
          </a:p>
        </p:txBody>
      </p:sp>
      <p:sp>
        <p:nvSpPr>
          <p:cNvPr id="10" name="Flowchart: Document 9">
            <a:extLst>
              <a:ext uri="{FF2B5EF4-FFF2-40B4-BE49-F238E27FC236}">
                <a16:creationId xmlns:a16="http://schemas.microsoft.com/office/drawing/2014/main" id="{3DAD3207-492F-4786-A997-78C5BAF18417}"/>
              </a:ext>
            </a:extLst>
          </p:cNvPr>
          <p:cNvSpPr/>
          <p:nvPr/>
        </p:nvSpPr>
        <p:spPr>
          <a:xfrm>
            <a:off x="762000" y="1485900"/>
            <a:ext cx="10439400" cy="8977899"/>
          </a:xfrm>
          <a:prstGeom prst="flowChartDocument">
            <a:avLst/>
          </a:prstGeom>
          <a:solidFill>
            <a:srgbClr val="2CE08A"/>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Wingdings" panose="05000000000000000000" pitchFamily="2" charset="2"/>
              <a:buChar char="q"/>
            </a:pPr>
            <a:r>
              <a:rPr lang="en-IN" sz="3200" b="1" dirty="0">
                <a:solidFill>
                  <a:schemeClr val="bg1"/>
                </a:solidFill>
              </a:rPr>
              <a:t>Satisfaction Rate Vs Years</a:t>
            </a:r>
          </a:p>
          <a:p>
            <a:pPr marL="457200" indent="-457200">
              <a:buFont typeface="Wingdings" panose="05000000000000000000" pitchFamily="2" charset="2"/>
              <a:buChar char="q"/>
            </a:pPr>
            <a:r>
              <a:rPr lang="en-IN" sz="3200" b="1" dirty="0">
                <a:solidFill>
                  <a:schemeClr val="bg1"/>
                </a:solidFill>
              </a:rPr>
              <a:t>Resolution Time Over Years</a:t>
            </a:r>
          </a:p>
          <a:p>
            <a:pPr marL="457200" indent="-457200">
              <a:buFont typeface="Wingdings" panose="05000000000000000000" pitchFamily="2" charset="2"/>
              <a:buChar char="q"/>
            </a:pPr>
            <a:r>
              <a:rPr lang="en-IN" sz="3200" b="1" dirty="0">
                <a:solidFill>
                  <a:schemeClr val="bg1"/>
                </a:solidFill>
              </a:rPr>
              <a:t>Ticket Count Vs Years</a:t>
            </a:r>
          </a:p>
          <a:p>
            <a:pPr marL="457200" indent="-457200">
              <a:buFont typeface="Wingdings" panose="05000000000000000000" pitchFamily="2" charset="2"/>
              <a:buChar char="q"/>
            </a:pPr>
            <a:endParaRPr lang="en-IN" sz="2800" dirty="0">
              <a:solidFill>
                <a:schemeClr val="bg1"/>
              </a:solidFill>
            </a:endParaRPr>
          </a:p>
          <a:p>
            <a:pPr marL="457200" indent="-457200">
              <a:buFont typeface="Wingdings" panose="05000000000000000000" pitchFamily="2" charset="2"/>
              <a:buChar char="q"/>
            </a:pPr>
            <a:r>
              <a:rPr lang="en-IN" sz="3200" b="1" dirty="0">
                <a:solidFill>
                  <a:schemeClr val="bg1"/>
                </a:solidFill>
              </a:rPr>
              <a:t>Distribution as per Satisfaction Rate</a:t>
            </a:r>
          </a:p>
          <a:p>
            <a:pPr marL="457200" indent="-457200">
              <a:buFont typeface="Wingdings" panose="05000000000000000000" pitchFamily="2" charset="2"/>
              <a:buChar char="q"/>
            </a:pPr>
            <a:r>
              <a:rPr lang="en-IN" sz="3200" b="1" dirty="0">
                <a:solidFill>
                  <a:schemeClr val="bg1"/>
                </a:solidFill>
              </a:rPr>
              <a:t>Distribution as per Resolution Days</a:t>
            </a:r>
          </a:p>
          <a:p>
            <a:pPr marL="457200" indent="-457200">
              <a:buFont typeface="Wingdings" panose="05000000000000000000" pitchFamily="2" charset="2"/>
              <a:buChar char="q"/>
            </a:pPr>
            <a:endParaRPr lang="en-IN" sz="3200" b="1" dirty="0">
              <a:solidFill>
                <a:schemeClr val="bg1"/>
              </a:solidFill>
            </a:endParaRPr>
          </a:p>
          <a:p>
            <a:pPr marL="457200" indent="-457200">
              <a:buFont typeface="Wingdings" panose="05000000000000000000" pitchFamily="2" charset="2"/>
              <a:buChar char="q"/>
            </a:pPr>
            <a:r>
              <a:rPr lang="en-IN" sz="3200" b="1" dirty="0">
                <a:solidFill>
                  <a:schemeClr val="bg1"/>
                </a:solidFill>
              </a:rPr>
              <a:t>Age Group Vs Satisfaction Rate &amp; Resolution Time</a:t>
            </a:r>
          </a:p>
          <a:p>
            <a:pPr marL="457200" indent="-457200">
              <a:buFont typeface="Wingdings" panose="05000000000000000000" pitchFamily="2" charset="2"/>
              <a:buChar char="q"/>
            </a:pPr>
            <a:r>
              <a:rPr lang="en-IN" sz="3200" b="1" dirty="0">
                <a:solidFill>
                  <a:schemeClr val="bg1"/>
                </a:solidFill>
              </a:rPr>
              <a:t>Resolution Time By Resolution Category</a:t>
            </a:r>
          </a:p>
          <a:p>
            <a:pPr marL="457200" indent="-457200">
              <a:buFont typeface="Wingdings" panose="05000000000000000000" pitchFamily="2" charset="2"/>
              <a:buChar char="q"/>
            </a:pPr>
            <a:endParaRPr lang="en-IN" sz="2800" dirty="0">
              <a:solidFill>
                <a:schemeClr val="bg1"/>
              </a:solidFill>
            </a:endParaRPr>
          </a:p>
          <a:p>
            <a:pPr marL="457200" indent="-457200">
              <a:buFont typeface="Wingdings" panose="05000000000000000000" pitchFamily="2" charset="2"/>
              <a:buChar char="q"/>
            </a:pPr>
            <a:r>
              <a:rPr lang="en-IN" sz="3200" b="1" dirty="0">
                <a:solidFill>
                  <a:schemeClr val="bg1"/>
                </a:solidFill>
              </a:rPr>
              <a:t>Categorical Charts-</a:t>
            </a:r>
          </a:p>
          <a:p>
            <a:r>
              <a:rPr lang="en-IN" sz="3200" b="1" dirty="0">
                <a:solidFill>
                  <a:schemeClr val="bg1"/>
                </a:solidFill>
              </a:rPr>
              <a:t>	Severity</a:t>
            </a:r>
          </a:p>
          <a:p>
            <a:r>
              <a:rPr lang="en-IN" sz="3200" b="1" dirty="0">
                <a:solidFill>
                  <a:schemeClr val="bg1"/>
                </a:solidFill>
              </a:rPr>
              <a:t>	Request Category</a:t>
            </a:r>
          </a:p>
          <a:p>
            <a:r>
              <a:rPr lang="en-IN" sz="3200" b="1" dirty="0">
                <a:solidFill>
                  <a:schemeClr val="bg1"/>
                </a:solidFill>
              </a:rPr>
              <a:t>	Priority</a:t>
            </a:r>
            <a:endParaRPr lang="en-IN" sz="2800" dirty="0">
              <a:solidFill>
                <a:schemeClr val="bg1"/>
              </a:solidFill>
            </a:endParaRPr>
          </a:p>
          <a:p>
            <a:pPr marL="457200" indent="-457200">
              <a:buFont typeface="Wingdings" panose="05000000000000000000" pitchFamily="2" charset="2"/>
              <a:buChar char="q"/>
            </a:pPr>
            <a:r>
              <a:rPr lang="en-IN" sz="3200" b="1" dirty="0">
                <a:solidFill>
                  <a:schemeClr val="bg1"/>
                </a:solidFill>
              </a:rPr>
              <a:t>Slicers -</a:t>
            </a:r>
          </a:p>
          <a:p>
            <a:r>
              <a:rPr lang="en-IN" sz="3200" b="1" dirty="0">
                <a:solidFill>
                  <a:schemeClr val="bg1"/>
                </a:solidFill>
              </a:rPr>
              <a:t>	Years, Age, Severity, Priority</a:t>
            </a:r>
          </a:p>
          <a:p>
            <a:r>
              <a:rPr lang="en-IN" sz="3200" b="1" dirty="0">
                <a:solidFill>
                  <a:schemeClr val="bg1"/>
                </a:solidFill>
              </a:rPr>
              <a:t>	and Request Category.</a:t>
            </a:r>
          </a:p>
          <a:p>
            <a:pPr marL="457200" indent="-457200">
              <a:buFont typeface="Wingdings" panose="05000000000000000000" pitchFamily="2" charset="2"/>
              <a:buChar char="q"/>
            </a:pPr>
            <a:endParaRPr lang="en-IN" sz="2800" dirty="0"/>
          </a:p>
          <a:p>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4D3B4A-2016-43D0-A428-697C845567D5}"/>
              </a:ext>
            </a:extLst>
          </p:cNvPr>
          <p:cNvSpPr txBox="1"/>
          <p:nvPr/>
        </p:nvSpPr>
        <p:spPr>
          <a:xfrm>
            <a:off x="-206477" y="1028700"/>
            <a:ext cx="18516600" cy="2585323"/>
          </a:xfrm>
          <a:prstGeom prst="rect">
            <a:avLst/>
          </a:prstGeom>
          <a:noFill/>
        </p:spPr>
        <p:txBody>
          <a:bodyPr wrap="square" rtlCol="0">
            <a:spAutoFit/>
          </a:bodyPr>
          <a:lstStyle/>
          <a:p>
            <a:pPr algn="ctr"/>
            <a:r>
              <a:rPr lang="en-IN" sz="5400" b="1" dirty="0">
                <a:latin typeface="Lucida Fax" panose="02060602050505020204" pitchFamily="18" charset="0"/>
              </a:rPr>
              <a:t>Lets start with the essential factors that determine and help us understand performance of IT Agents over Years.</a:t>
            </a:r>
          </a:p>
        </p:txBody>
      </p:sp>
      <p:pic>
        <p:nvPicPr>
          <p:cNvPr id="8" name="Graphic 7" descr="Classroom with solid fill">
            <a:extLst>
              <a:ext uri="{FF2B5EF4-FFF2-40B4-BE49-F238E27FC236}">
                <a16:creationId xmlns:a16="http://schemas.microsoft.com/office/drawing/2014/main" id="{1E34F9D6-7DA4-4F1A-95BB-E85095B22B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0200" y="3619500"/>
            <a:ext cx="15087600" cy="5791200"/>
          </a:xfrm>
          <a:prstGeom prst="rect">
            <a:avLst/>
          </a:prstGeom>
        </p:spPr>
      </p:pic>
    </p:spTree>
    <p:extLst>
      <p:ext uri="{BB962C8B-B14F-4D97-AF65-F5344CB8AC3E}">
        <p14:creationId xmlns:p14="http://schemas.microsoft.com/office/powerpoint/2010/main" val="33015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23950" y="1304925"/>
            <a:ext cx="16040100" cy="1173591"/>
          </a:xfrm>
          <a:prstGeom prst="rect">
            <a:avLst/>
          </a:prstGeom>
        </p:spPr>
        <p:txBody>
          <a:bodyPr lIns="0" tIns="0" rIns="0" bIns="0" rtlCol="0" anchor="t">
            <a:spAutoFit/>
          </a:bodyPr>
          <a:lstStyle/>
          <a:p>
            <a:pPr marL="0" lvl="1" indent="0" algn="ctr">
              <a:lnSpc>
                <a:spcPts val="9037"/>
              </a:lnSpc>
            </a:pPr>
            <a:r>
              <a:rPr lang="en-US" sz="10041" b="1" spc="-461" dirty="0">
                <a:solidFill>
                  <a:schemeClr val="tx2">
                    <a:lumMod val="75000"/>
                  </a:schemeClr>
                </a:solidFill>
                <a:latin typeface="Raleway Medium"/>
                <a:ea typeface="Raleway Medium"/>
                <a:cs typeface="Raleway Medium"/>
                <a:sym typeface="Raleway Medium"/>
              </a:rPr>
              <a:t>Ticket Count Vs Years</a:t>
            </a:r>
          </a:p>
        </p:txBody>
      </p:sp>
      <p:sp>
        <p:nvSpPr>
          <p:cNvPr id="14" name="Rectangle 13">
            <a:extLst>
              <a:ext uri="{FF2B5EF4-FFF2-40B4-BE49-F238E27FC236}">
                <a16:creationId xmlns:a16="http://schemas.microsoft.com/office/drawing/2014/main" id="{15F32C2C-6198-4771-AD33-749D13789CCF}"/>
              </a:ext>
            </a:extLst>
          </p:cNvPr>
          <p:cNvSpPr/>
          <p:nvPr/>
        </p:nvSpPr>
        <p:spPr>
          <a:xfrm>
            <a:off x="9906000" y="2781300"/>
            <a:ext cx="76200" cy="7505700"/>
          </a:xfrm>
          <a:prstGeom prst="rect">
            <a:avLst/>
          </a:prstGeom>
          <a:solidFill>
            <a:srgbClr val="33CC33"/>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0AF52D51-8309-4C87-8025-5A81C75E39EC}"/>
              </a:ext>
            </a:extLst>
          </p:cNvPr>
          <p:cNvSpPr txBox="1"/>
          <p:nvPr/>
        </p:nvSpPr>
        <p:spPr>
          <a:xfrm>
            <a:off x="9918700" y="3009900"/>
            <a:ext cx="8229600" cy="6924973"/>
          </a:xfrm>
          <a:prstGeom prst="rect">
            <a:avLst/>
          </a:prstGeom>
          <a:noFill/>
        </p:spPr>
        <p:txBody>
          <a:bodyPr wrap="square" rtlCol="0">
            <a:spAutoFit/>
          </a:bodyPr>
          <a:lstStyle/>
          <a:p>
            <a:r>
              <a:rPr lang="en-IN" sz="4400" b="1" dirty="0"/>
              <a:t>Insights-</a:t>
            </a:r>
          </a:p>
          <a:p>
            <a:endParaRPr lang="en-IN" sz="2800" dirty="0">
              <a:latin typeface="Arial" panose="020B0604020202020204" pitchFamily="34" charset="0"/>
            </a:endParaRPr>
          </a:p>
          <a:p>
            <a:pPr marL="457200" indent="-457200">
              <a:buFont typeface="Arial" panose="020B0604020202020204" pitchFamily="34" charset="0"/>
              <a:buChar char="•"/>
            </a:pPr>
            <a:r>
              <a:rPr lang="en-US" sz="2800" dirty="0"/>
              <a:t>The ticket count nearly doubled from 13,051 in 2016 to 29,088 in 2020, indicating a substantial increase in demand for IT services.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sharpest rise in ticket volume occurred between 2019 (21,490) and 2020 (29,088), suggesting either a significant increase in IT system usage or recurring issues.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consistent rise highlights a need for scaling IT service resources to meet growing demands.</a:t>
            </a:r>
          </a:p>
          <a:p>
            <a:pPr eaLnBrk="0" fontAlgn="base" hangingPunct="0">
              <a:spcBef>
                <a:spcPct val="0"/>
              </a:spcBef>
              <a:spcAft>
                <a:spcPct val="0"/>
              </a:spcAft>
            </a:pPr>
            <a:endParaRPr lang="en-IN" sz="2800" dirty="0">
              <a:latin typeface="Arial" panose="020B0604020202020204" pitchFamily="34" charset="0"/>
            </a:endParaRPr>
          </a:p>
          <a:p>
            <a:endParaRPr lang="en-IN" dirty="0"/>
          </a:p>
          <a:p>
            <a:endParaRPr lang="en-IN" dirty="0"/>
          </a:p>
        </p:txBody>
      </p:sp>
      <p:sp>
        <p:nvSpPr>
          <p:cNvPr id="3" name="Rectangle 1">
            <a:extLst>
              <a:ext uri="{FF2B5EF4-FFF2-40B4-BE49-F238E27FC236}">
                <a16:creationId xmlns:a16="http://schemas.microsoft.com/office/drawing/2014/main" id="{8B126884-B3BB-459A-BC97-30CD9EB4EA9D}"/>
              </a:ext>
            </a:extLst>
          </p:cNvPr>
          <p:cNvSpPr>
            <a:spLocks noChangeArrowheads="1"/>
          </p:cNvSpPr>
          <p:nvPr/>
        </p:nvSpPr>
        <p:spPr bwMode="auto">
          <a:xfrm>
            <a:off x="0" y="-323165"/>
            <a:ext cx="312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7" name="Rectangle 3">
            <a:extLst>
              <a:ext uri="{FF2B5EF4-FFF2-40B4-BE49-F238E27FC236}">
                <a16:creationId xmlns:a16="http://schemas.microsoft.com/office/drawing/2014/main" id="{23464E8F-F520-466C-A215-DE551BB66047}"/>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Chart 7">
            <a:extLst>
              <a:ext uri="{FF2B5EF4-FFF2-40B4-BE49-F238E27FC236}">
                <a16:creationId xmlns:a16="http://schemas.microsoft.com/office/drawing/2014/main" id="{26000462-88B3-4AA6-A131-1B7378CBC1FF}"/>
              </a:ext>
            </a:extLst>
          </p:cNvPr>
          <p:cNvGraphicFramePr>
            <a:graphicFrameLocks/>
          </p:cNvGraphicFramePr>
          <p:nvPr>
            <p:extLst>
              <p:ext uri="{D42A27DB-BD31-4B8C-83A1-F6EECF244321}">
                <p14:modId xmlns:p14="http://schemas.microsoft.com/office/powerpoint/2010/main" val="2285618293"/>
              </p:ext>
            </p:extLst>
          </p:nvPr>
        </p:nvGraphicFramePr>
        <p:xfrm>
          <a:off x="0" y="2781300"/>
          <a:ext cx="9176657" cy="67226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49125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23950" y="1304925"/>
            <a:ext cx="16040100" cy="1173591"/>
          </a:xfrm>
          <a:prstGeom prst="rect">
            <a:avLst/>
          </a:prstGeom>
        </p:spPr>
        <p:txBody>
          <a:bodyPr lIns="0" tIns="0" rIns="0" bIns="0" rtlCol="0" anchor="t">
            <a:spAutoFit/>
          </a:bodyPr>
          <a:lstStyle/>
          <a:p>
            <a:pPr marL="0" lvl="1" indent="0" algn="ctr">
              <a:lnSpc>
                <a:spcPts val="9037"/>
              </a:lnSpc>
            </a:pPr>
            <a:r>
              <a:rPr lang="en-US" sz="10041" b="1" spc="-461" dirty="0">
                <a:solidFill>
                  <a:schemeClr val="tx2">
                    <a:lumMod val="75000"/>
                  </a:schemeClr>
                </a:solidFill>
                <a:latin typeface="Raleway Medium"/>
                <a:ea typeface="Raleway Medium"/>
                <a:cs typeface="Raleway Medium"/>
                <a:sym typeface="Raleway Medium"/>
              </a:rPr>
              <a:t>Satisfaction Rate Vs Years</a:t>
            </a:r>
          </a:p>
        </p:txBody>
      </p:sp>
      <p:graphicFrame>
        <p:nvGraphicFramePr>
          <p:cNvPr id="13" name="Chart 12">
            <a:extLst>
              <a:ext uri="{FF2B5EF4-FFF2-40B4-BE49-F238E27FC236}">
                <a16:creationId xmlns:a16="http://schemas.microsoft.com/office/drawing/2014/main" id="{FA56F6BD-AC18-42F1-B4D7-B1C6CE101306}"/>
              </a:ext>
            </a:extLst>
          </p:cNvPr>
          <p:cNvGraphicFramePr>
            <a:graphicFrameLocks/>
          </p:cNvGraphicFramePr>
          <p:nvPr>
            <p:extLst>
              <p:ext uri="{D42A27DB-BD31-4B8C-83A1-F6EECF244321}">
                <p14:modId xmlns:p14="http://schemas.microsoft.com/office/powerpoint/2010/main" val="1000878225"/>
              </p:ext>
            </p:extLst>
          </p:nvPr>
        </p:nvGraphicFramePr>
        <p:xfrm>
          <a:off x="533400" y="2478516"/>
          <a:ext cx="10306050" cy="7086600"/>
        </p:xfrm>
        <a:graphic>
          <a:graphicData uri="http://schemas.openxmlformats.org/drawingml/2006/chart">
            <c:chart xmlns:c="http://schemas.openxmlformats.org/drawingml/2006/chart" xmlns:r="http://schemas.openxmlformats.org/officeDocument/2006/relationships" r:id="rId2"/>
          </a:graphicData>
        </a:graphic>
      </p:graphicFrame>
      <p:sp>
        <p:nvSpPr>
          <p:cNvPr id="14" name="Rectangle 13">
            <a:extLst>
              <a:ext uri="{FF2B5EF4-FFF2-40B4-BE49-F238E27FC236}">
                <a16:creationId xmlns:a16="http://schemas.microsoft.com/office/drawing/2014/main" id="{15F32C2C-6198-4771-AD33-749D13789CCF}"/>
              </a:ext>
            </a:extLst>
          </p:cNvPr>
          <p:cNvSpPr/>
          <p:nvPr/>
        </p:nvSpPr>
        <p:spPr>
          <a:xfrm>
            <a:off x="9906000" y="2781300"/>
            <a:ext cx="76200" cy="7505700"/>
          </a:xfrm>
          <a:prstGeom prst="rect">
            <a:avLst/>
          </a:prstGeom>
          <a:solidFill>
            <a:srgbClr val="33CC33"/>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0AF52D51-8309-4C87-8025-5A81C75E39EC}"/>
              </a:ext>
            </a:extLst>
          </p:cNvPr>
          <p:cNvSpPr txBox="1"/>
          <p:nvPr/>
        </p:nvSpPr>
        <p:spPr>
          <a:xfrm>
            <a:off x="10033000" y="3162300"/>
            <a:ext cx="8229600" cy="8186857"/>
          </a:xfrm>
          <a:prstGeom prst="rect">
            <a:avLst/>
          </a:prstGeom>
          <a:noFill/>
        </p:spPr>
        <p:txBody>
          <a:bodyPr wrap="square" rtlCol="0">
            <a:spAutoFit/>
          </a:bodyPr>
          <a:lstStyle/>
          <a:p>
            <a:r>
              <a:rPr lang="en-IN" sz="4400" b="1" dirty="0"/>
              <a:t>Insights-</a:t>
            </a:r>
          </a:p>
          <a:p>
            <a:endParaRPr lang="en-IN" dirty="0"/>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The satisfaction rate has shown a steady upward trend, improving from 3.98 in 2016 to 4.16 in 2020, indicating continuous enhancements in service quality.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The largest year-on-year improvement occurred between 2017 (4.07) and 2018 (4.09), suggesting successful initiatives during this period.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 marginal improvement from 2019 to 2020 (4.12 to 4.16) suggests a plateauing of satisfaction rates, indicating room for further innovation to boost user experience.</a:t>
            </a:r>
            <a:endParaRPr lang="en-IN" sz="2800" dirty="0">
              <a:latin typeface="Arial" panose="020B0604020202020204" pitchFamily="34" charset="0"/>
            </a:endParaRPr>
          </a:p>
          <a:p>
            <a:endParaRPr lang="en-IN" dirty="0"/>
          </a:p>
          <a:p>
            <a:endParaRPr lang="en-IN" dirty="0"/>
          </a:p>
          <a:p>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23950" y="1304925"/>
            <a:ext cx="16040100" cy="1173591"/>
          </a:xfrm>
          <a:prstGeom prst="rect">
            <a:avLst/>
          </a:prstGeom>
        </p:spPr>
        <p:txBody>
          <a:bodyPr lIns="0" tIns="0" rIns="0" bIns="0" rtlCol="0" anchor="t">
            <a:spAutoFit/>
          </a:bodyPr>
          <a:lstStyle/>
          <a:p>
            <a:pPr marL="0" lvl="1" indent="0" algn="ctr">
              <a:lnSpc>
                <a:spcPts val="9037"/>
              </a:lnSpc>
            </a:pPr>
            <a:r>
              <a:rPr lang="en-US" sz="10041" b="1" spc="-461" dirty="0">
                <a:solidFill>
                  <a:schemeClr val="tx2">
                    <a:lumMod val="75000"/>
                  </a:schemeClr>
                </a:solidFill>
                <a:latin typeface="Raleway Medium"/>
                <a:ea typeface="Raleway Medium"/>
                <a:cs typeface="Raleway Medium"/>
                <a:sym typeface="Raleway Medium"/>
              </a:rPr>
              <a:t>Resolution Time Over Years</a:t>
            </a:r>
          </a:p>
        </p:txBody>
      </p:sp>
      <p:sp>
        <p:nvSpPr>
          <p:cNvPr id="14" name="Rectangle 13">
            <a:extLst>
              <a:ext uri="{FF2B5EF4-FFF2-40B4-BE49-F238E27FC236}">
                <a16:creationId xmlns:a16="http://schemas.microsoft.com/office/drawing/2014/main" id="{15F32C2C-6198-4771-AD33-749D13789CCF}"/>
              </a:ext>
            </a:extLst>
          </p:cNvPr>
          <p:cNvSpPr/>
          <p:nvPr/>
        </p:nvSpPr>
        <p:spPr>
          <a:xfrm>
            <a:off x="9906000" y="2781300"/>
            <a:ext cx="76200" cy="7505700"/>
          </a:xfrm>
          <a:prstGeom prst="rect">
            <a:avLst/>
          </a:prstGeom>
          <a:solidFill>
            <a:srgbClr val="33CC33"/>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0AF52D51-8309-4C87-8025-5A81C75E39EC}"/>
              </a:ext>
            </a:extLst>
          </p:cNvPr>
          <p:cNvSpPr txBox="1"/>
          <p:nvPr/>
        </p:nvSpPr>
        <p:spPr>
          <a:xfrm>
            <a:off x="9918700" y="3009900"/>
            <a:ext cx="8229600" cy="7786747"/>
          </a:xfrm>
          <a:prstGeom prst="rect">
            <a:avLst/>
          </a:prstGeom>
          <a:noFill/>
        </p:spPr>
        <p:txBody>
          <a:bodyPr wrap="square" rtlCol="0">
            <a:spAutoFit/>
          </a:bodyPr>
          <a:lstStyle/>
          <a:p>
            <a:r>
              <a:rPr lang="en-IN" sz="4400" b="1" dirty="0"/>
              <a:t>Insights-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Resolution times remained relatively stable over the years, ranging between 4.52 and 4.59 days, with a slight increase in 2020 (4.59), suggesting increasing ticket complexity.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The lowest resolution time of 4.52 days was recorded in 2019, indicating peak operational efficiency during this year.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Despite a higher workload (as seen in ticket count), resolution time has not significantly degraded over the years, reflecting consistent performance under pressure </a:t>
            </a:r>
          </a:p>
          <a:p>
            <a:endParaRPr lang="en-IN" sz="2800" dirty="0">
              <a:latin typeface="Arial" panose="020B0604020202020204" pitchFamily="34" charset="0"/>
            </a:endParaRPr>
          </a:p>
          <a:p>
            <a:pPr eaLnBrk="0" fontAlgn="base" hangingPunct="0">
              <a:spcBef>
                <a:spcPct val="0"/>
              </a:spcBef>
              <a:spcAft>
                <a:spcPct val="0"/>
              </a:spcAft>
            </a:pPr>
            <a:endParaRPr lang="en-IN" sz="2800" dirty="0">
              <a:latin typeface="Arial" panose="020B0604020202020204" pitchFamily="34" charset="0"/>
            </a:endParaRPr>
          </a:p>
          <a:p>
            <a:endParaRPr lang="en-IN" dirty="0"/>
          </a:p>
          <a:p>
            <a:endParaRPr lang="en-IN" dirty="0"/>
          </a:p>
        </p:txBody>
      </p:sp>
      <p:graphicFrame>
        <p:nvGraphicFramePr>
          <p:cNvPr id="6" name="Chart 5">
            <a:extLst>
              <a:ext uri="{FF2B5EF4-FFF2-40B4-BE49-F238E27FC236}">
                <a16:creationId xmlns:a16="http://schemas.microsoft.com/office/drawing/2014/main" id="{A867DDF3-E9FB-424D-8948-7C622BBBA9DA}"/>
              </a:ext>
            </a:extLst>
          </p:cNvPr>
          <p:cNvGraphicFramePr>
            <a:graphicFrameLocks/>
          </p:cNvGraphicFramePr>
          <p:nvPr>
            <p:extLst>
              <p:ext uri="{D42A27DB-BD31-4B8C-83A1-F6EECF244321}">
                <p14:modId xmlns:p14="http://schemas.microsoft.com/office/powerpoint/2010/main" val="2373793691"/>
              </p:ext>
            </p:extLst>
          </p:nvPr>
        </p:nvGraphicFramePr>
        <p:xfrm>
          <a:off x="0" y="2480330"/>
          <a:ext cx="9677400" cy="647700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1">
            <a:extLst>
              <a:ext uri="{FF2B5EF4-FFF2-40B4-BE49-F238E27FC236}">
                <a16:creationId xmlns:a16="http://schemas.microsoft.com/office/drawing/2014/main" id="{8B126884-B3BB-459A-BC97-30CD9EB4EA9D}"/>
              </a:ext>
            </a:extLst>
          </p:cNvPr>
          <p:cNvSpPr>
            <a:spLocks noChangeArrowheads="1"/>
          </p:cNvSpPr>
          <p:nvPr/>
        </p:nvSpPr>
        <p:spPr bwMode="auto">
          <a:xfrm>
            <a:off x="0" y="-323165"/>
            <a:ext cx="312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7" name="Rectangle 3">
            <a:extLst>
              <a:ext uri="{FF2B5EF4-FFF2-40B4-BE49-F238E27FC236}">
                <a16:creationId xmlns:a16="http://schemas.microsoft.com/office/drawing/2014/main" id="{23464E8F-F520-466C-A215-DE551BB66047}"/>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6756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1562</TotalTime>
  <Words>1449</Words>
  <Application>Microsoft Office PowerPoint</Application>
  <PresentationFormat>Custom</PresentationFormat>
  <Paragraphs>214</Paragraphs>
  <Slides>20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Calibri</vt:lpstr>
      <vt:lpstr>Perpetua</vt:lpstr>
      <vt:lpstr>Copperplate Gothic Bold</vt:lpstr>
      <vt:lpstr>Arial MT</vt:lpstr>
      <vt:lpstr>Raleway Semi-Bold</vt:lpstr>
      <vt:lpstr>Wingdings</vt:lpstr>
      <vt:lpstr>Raleway Medium</vt:lpstr>
      <vt:lpstr>Lucida Fax</vt:lpstr>
      <vt:lpstr>MV Boli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 and Visualization:</vt:lpstr>
      <vt:lpstr>PowerPoint Presentation</vt:lpstr>
      <vt:lpstr>PowerPoint Presentation</vt:lpstr>
      <vt:lpstr>Conclusion and Acknowledgements Key Insights and 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SAIRAJ</dc:creator>
  <cp:lastModifiedBy>Sairaj Jadhav</cp:lastModifiedBy>
  <cp:revision>49</cp:revision>
  <dcterms:created xsi:type="dcterms:W3CDTF">2006-08-16T00:00:00Z</dcterms:created>
  <dcterms:modified xsi:type="dcterms:W3CDTF">2025-01-21T14:53:37Z</dcterms:modified>
  <dc:identifier>DAGchsUffF0</dc:identifier>
</cp:coreProperties>
</file>