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9" r:id="rId6"/>
    <p:sldId id="265" r:id="rId7"/>
    <p:sldId id="262" r:id="rId8"/>
    <p:sldId id="273" r:id="rId9"/>
    <p:sldId id="267" r:id="rId10"/>
    <p:sldId id="271" r:id="rId11"/>
    <p:sldId id="260" r:id="rId12"/>
    <p:sldId id="261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C4F2-DB08-4C81-996A-48ADFB468B12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010-9DF6-4B29-9696-ED03C5824937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8CB7-BA1A-4966-A621-4F95AA35DD8B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977F-E598-42B2-ABC5-FC4D76B47D1D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166-1644-4DF1-B02C-29343DFA5511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1196-B96D-4AD1-B07B-525DEDD71543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FC-E0B2-44CD-B351-776E4D4076C0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89B-B9FC-4413-BE26-A044CC60200A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A2CD-9576-44B5-AA24-6B3A3D914A0F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9A44-47FA-499E-A38E-020C1EF71A41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700E-A8F4-46D5-B767-924159817BC8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 DEPT.,SVCP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5D9C-F8B1-4E80-AC45-3C2A5A64B5DD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 DEPT.,SVCP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7197-14D0-481A-939B-C18B21222A0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STES’S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Sou. Venutai Chavan Polytechnic, Pune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MSBTE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2017-2018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51" y="2057400"/>
            <a:ext cx="21431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15/3/2018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sym typeface="+mn-ea"/>
              </a:rPr>
              <a:t>ESP8266 Wi-Fi Module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" y="1284605"/>
            <a:ext cx="6544101" cy="50717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ESP8266 is a Wi-Fi module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- access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to Wi-Fi or internet. </a:t>
            </a:r>
            <a:endParaRPr lang="en-US" sz="2800" dirty="0" smtClean="0">
              <a:latin typeface="Times New Roman" panose="02020603050405020304" pitchFamily="18" charset="0"/>
              <a:sym typeface="+mn-ea"/>
            </a:endParaRP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Most leading devices in the IOT platform.</a:t>
            </a:r>
            <a:endParaRPr lang="en-US" sz="2800" dirty="0" smtClean="0">
              <a:latin typeface="Times New Roman" panose="02020603050405020304" pitchFamily="18" charset="0"/>
              <a:sym typeface="+mn-ea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is a very cheap device but it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is very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powerful. </a:t>
            </a:r>
            <a:endParaRPr lang="en-US" sz="2800" dirty="0" smtClean="0">
              <a:latin typeface="Times New Roman" panose="02020603050405020304" pitchFamily="18" charset="0"/>
              <a:sym typeface="+mn-ea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Communicate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with any microcontroller. </a:t>
            </a:r>
            <a:endParaRPr lang="en-US" sz="2800" dirty="0" smtClean="0">
              <a:latin typeface="Times New Roman" panose="02020603050405020304" pitchFamily="18" charset="0"/>
              <a:sym typeface="+mn-ea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runs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only on 3.3V power supply.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40AD-09C8-4DC9-B39A-0E99978ECA8A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00162"/>
            <a:ext cx="2590800" cy="25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sym typeface="+mn-ea"/>
              </a:rPr>
              <a:t>Disadvantages of the existing system</a:t>
            </a:r>
            <a:endParaRPr lang="en-US" sz="3200" b="1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Time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consuming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less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effective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</a:rPr>
              <a:t>High </a:t>
            </a:r>
            <a:r>
              <a:rPr lang="en-US" sz="2800" dirty="0">
                <a:latin typeface="Times New Roman" panose="02020603050405020304" pitchFamily="18" charset="0"/>
              </a:rPr>
              <a:t>costs.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Unhygienic Environment </a:t>
            </a:r>
            <a:r>
              <a:rPr lang="en-US" sz="2800" dirty="0">
                <a:latin typeface="Times New Roman" panose="02020603050405020304" pitchFamily="18" charset="0"/>
              </a:rPr>
              <a:t>and look of the city.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Bad smell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spreads and may cause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illness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to human beings. </a:t>
            </a:r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C514-ABB3-4557-8959-75242F791E45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911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sym typeface="+mn-ea"/>
              </a:rPr>
              <a:t>Advantages of the proposed system</a:t>
            </a:r>
            <a:r>
              <a:rPr lang="en-US" sz="3200" b="1" dirty="0">
                <a:latin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2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Real time information on the fill level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of the dustbin.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Deployment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 of dustbin based on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actual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needs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Cost Reduction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resource optimization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sz="2800" dirty="0" smtClean="0">
              <a:latin typeface="Times New Roman" panose="02020603050405020304" pitchFamily="18" charset="0"/>
              <a:sym typeface="+mn-ea"/>
            </a:endParaRPr>
          </a:p>
          <a:p>
            <a:r>
              <a:rPr lang="en-US" sz="2800" smtClean="0">
                <a:latin typeface="Times New Roman" panose="02020603050405020304" pitchFamily="18" charset="0"/>
                <a:sym typeface="+mn-ea"/>
              </a:rPr>
              <a:t>Fewer 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smells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Cleaner cities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Intelligent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management</a:t>
            </a:r>
            <a:r>
              <a:rPr lang="en-US" sz="2800" dirty="0">
                <a:latin typeface="Times New Roman" panose="02020603050405020304" pitchFamily="18" charset="0"/>
                <a:sym typeface="+mn-ea"/>
              </a:rPr>
              <a:t> of the services in the city. Effective usage of dustbins.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BC6F-A623-4E10-A9E6-B296FFAF83C4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https://en.m.wikipedia.org/wiki/Waste_management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en.m.wikipedia.org/wiki/Arduino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/>
              <a:t>http://www.keyence.com/ss/products/sensor/sensorbasics/ultrasonic/info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977F-E598-42B2-ABC5-FC4D76B47D1D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5025"/>
            <a:ext cx="8229600" cy="40214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sz="9600" b="1" i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Thank You.......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76A-295F-4426-8D53-895831997B8A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752599"/>
          </a:xfrm>
        </p:spPr>
        <p:txBody>
          <a:bodyPr>
            <a:noAutofit/>
          </a:bodyPr>
          <a:lstStyle/>
          <a:p>
            <a:r>
              <a:rPr lang="en-US" sz="5400" b="1" i="1" dirty="0">
                <a:ln w="9525">
                  <a:noFill/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Garbage Monitoring &amp;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7315200" cy="4191000"/>
          </a:xfrm>
        </p:spPr>
        <p:txBody>
          <a:bodyPr>
            <a:normAutofit fontScale="90000" lnSpcReduction="20000"/>
          </a:bodyPr>
          <a:lstStyle/>
          <a:p>
            <a:endParaRPr lang="en-US" sz="2800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Prajval Santosh Chavan</a:t>
            </a:r>
          </a:p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 Sumit Rajaram Ghadi</a:t>
            </a:r>
          </a:p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Sairaj Vivek Nanaware</a:t>
            </a:r>
          </a:p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Sameer Laxman Sawant</a:t>
            </a:r>
          </a:p>
          <a:p>
            <a:endParaRPr lang="en-US" sz="28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- Mrs. </a:t>
            </a: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S.M.Mate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EB86-DF5A-4CE9-BEC0-4A4466263364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</a:rPr>
              <a:t>Abstract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Existing System</a:t>
            </a: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Proposed System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Architecture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Components </a:t>
            </a: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Disadvantages of the existing system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sym typeface="+mn-ea"/>
              </a:rPr>
              <a:t>Advantages of the proposed system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8749-2CDF-42F5-9208-12A539E4632C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76200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the dustbins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at public places are overloaded.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unhygienic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ugliness led to bad smell to people leaving around that particular area.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this, we are implementing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called IoT Based Smart Garbage Collection system.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providing waste management by seperating wet trash and dry trash.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2000" y="619995"/>
            <a:ext cx="6978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576-C541-49A7-9410-FB430ACC0CB9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</a:rPr>
              <a:t>Existing System</a:t>
            </a:r>
          </a:p>
        </p:txBody>
      </p:sp>
      <p:pic>
        <p:nvPicPr>
          <p:cNvPr id="4" name="Content Placeholder 3" descr="Gc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295399"/>
            <a:ext cx="3886200" cy="2327431"/>
          </a:xfrm>
          <a:prstGeom prst="rect">
            <a:avLst/>
          </a:prstGeom>
        </p:spPr>
      </p:pic>
      <p:pic>
        <p:nvPicPr>
          <p:cNvPr id="5" name="Content Placeholder 4" descr="Gc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322603"/>
            <a:ext cx="3733800" cy="23002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3F06-7C41-45F2-89FF-6A9C59E119EC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5" y="3886200"/>
            <a:ext cx="3620069" cy="225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</a:rPr>
              <a:t>Proposed System Achitecture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442-CB4C-4A93-9D78-19287A5391F4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Content Placeholder 3" descr="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4422"/>
            <a:ext cx="8686800" cy="4721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sym typeface="+mn-ea"/>
              </a:rPr>
              <a:t>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Arduino Uno 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ESP8266 Wi-Fi module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HC-SR04 Ultrasonic sensor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1K Resistors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Breadboard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Connecting wires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AB7B-83BE-47EB-BC8E-E69B5A5C74D4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89731"/>
            <a:ext cx="1693202" cy="1400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67200"/>
            <a:ext cx="3445802" cy="1974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sym typeface="+mn-ea"/>
              </a:rPr>
              <a:t>Arduino Uno</a:t>
            </a:r>
            <a:endParaRPr 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6096000" cy="493903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The Arduino Uno is a microcontroller board based on the ATmega328. </a:t>
            </a:r>
          </a:p>
          <a:p>
            <a:r>
              <a:rPr lang="en-US" sz="2800" dirty="0" smtClean="0">
                <a:latin typeface="Times New Roman" panose="02020603050405020304" pitchFamily="18" charset="0"/>
              </a:rPr>
              <a:t>Features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It </a:t>
            </a:r>
            <a:r>
              <a:rPr lang="en-US" sz="2400" dirty="0" smtClean="0">
                <a:latin typeface="Times New Roman" panose="02020603050405020304" pitchFamily="18" charset="0"/>
              </a:rPr>
              <a:t>connect to a </a:t>
            </a:r>
            <a:r>
              <a:rPr lang="en-US" sz="2400" dirty="0">
                <a:latin typeface="Times New Roman" panose="02020603050405020304" pitchFamily="18" charset="0"/>
              </a:rPr>
              <a:t>computer with a USB </a:t>
            </a:r>
            <a:r>
              <a:rPr lang="en-US" sz="2400" dirty="0" smtClean="0">
                <a:latin typeface="Times New Roman" panose="02020603050405020304" pitchFamily="18" charset="0"/>
              </a:rPr>
              <a:t>cable.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</a:rPr>
              <a:t>ower </a:t>
            </a:r>
            <a:r>
              <a:rPr lang="en-US" sz="2400" dirty="0">
                <a:latin typeface="Times New Roman" panose="02020603050405020304" pitchFamily="18" charset="0"/>
              </a:rPr>
              <a:t>it with a AC-to-DC </a:t>
            </a:r>
            <a:r>
              <a:rPr lang="en-US" sz="2400" dirty="0" smtClean="0">
                <a:latin typeface="Times New Roman" panose="02020603050405020304" pitchFamily="18" charset="0"/>
              </a:rPr>
              <a:t>adapter.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</a:rPr>
              <a:t>Specification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</a:rPr>
              <a:t>has 20 digital input/output </a:t>
            </a:r>
            <a:r>
              <a:rPr lang="en-US" sz="2400" dirty="0" smtClean="0">
                <a:latin typeface="Times New Roman" panose="02020603050405020304" pitchFamily="18" charset="0"/>
              </a:rPr>
              <a:t>pins.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16 MHz </a:t>
            </a:r>
            <a:r>
              <a:rPr lang="en-US" sz="2400" dirty="0" smtClean="0">
                <a:latin typeface="Times New Roman" panose="02020603050405020304" pitchFamily="18" charset="0"/>
              </a:rPr>
              <a:t>resonator, </a:t>
            </a:r>
            <a:r>
              <a:rPr lang="en-US" sz="2400" dirty="0">
                <a:latin typeface="Times New Roman" panose="02020603050405020304" pitchFamily="18" charset="0"/>
              </a:rPr>
              <a:t>a USB connection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</a:rPr>
              <a:t> power jack.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B2-5CA4-459A-A3D3-45FCE5AE47DF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15" y="1828800"/>
            <a:ext cx="3595048" cy="2529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  <a:sym typeface="+mn-ea"/>
              </a:rPr>
              <a:t>Ultrasonaic-Sensor-HC-SR04</a:t>
            </a:r>
            <a:endParaRPr lang="en-US" sz="3200" b="1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190"/>
            <a:ext cx="8229600" cy="53117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The Ultrasonic Sensor is used to measure the distance 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</a:rPr>
              <a:t>High </a:t>
            </a:r>
            <a:r>
              <a:rPr lang="en-US" sz="2800" dirty="0">
                <a:latin typeface="Times New Roman" panose="02020603050405020304" pitchFamily="18" charset="0"/>
              </a:rPr>
              <a:t>accuracy and stable readings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</a:rPr>
              <a:t>It can measure distance from 2cm to 400cm or from 1 inch to 13 feet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The RX pin works on </a:t>
            </a:r>
            <a:r>
              <a:rPr lang="en-US" sz="2800" dirty="0" smtClean="0">
                <a:latin typeface="Times New Roman" panose="02020603050405020304" pitchFamily="18" charset="0"/>
              </a:rPr>
              <a:t>3.3V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210-505E-4CE5-A6A3-435279412722}" type="datetime1">
              <a:rPr lang="en-US" smtClean="0"/>
              <a:t>14/03/2018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 DEPT.,SVCP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7197-14D0-481A-939B-C18B21222A0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26" y="3569510"/>
            <a:ext cx="3181350" cy="2479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18" y="51858"/>
            <a:ext cx="1066800" cy="7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454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Office Theme</vt:lpstr>
      <vt:lpstr>STES’S  Sou. Venutai Chavan Polytechnic, Pune  Dept. of Computer Technology</vt:lpstr>
      <vt:lpstr>Garbage Monitoring &amp; Management</vt:lpstr>
      <vt:lpstr>Index</vt:lpstr>
      <vt:lpstr>PowerPoint Presentation</vt:lpstr>
      <vt:lpstr>Existing System</vt:lpstr>
      <vt:lpstr>Proposed System Achitecture</vt:lpstr>
      <vt:lpstr>Components </vt:lpstr>
      <vt:lpstr>Arduino Uno</vt:lpstr>
      <vt:lpstr>Ultrasonaic-Sensor-HC-SR04</vt:lpstr>
      <vt:lpstr>ESP8266 Wi-Fi Module</vt:lpstr>
      <vt:lpstr>Disadvantages of the existing system</vt:lpstr>
      <vt:lpstr>Advantages of the proposed system </vt:lpstr>
      <vt:lpstr>References</vt:lpstr>
      <vt:lpstr>PowerPoint Presentation</vt:lpstr>
    </vt:vector>
  </TitlesOfParts>
  <Company>SIT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STES’S  Sinhgad College of Engineering,Pune  Dept. of Information Technology</dc:title>
  <dc:creator>SIBAR</dc:creator>
  <cp:lastModifiedBy>Sairaj Nanaware</cp:lastModifiedBy>
  <cp:revision>57</cp:revision>
  <dcterms:created xsi:type="dcterms:W3CDTF">2011-10-15T05:30:00Z</dcterms:created>
  <dcterms:modified xsi:type="dcterms:W3CDTF">2018-03-14T13:03:44Z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