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59" r:id="rId5"/>
    <p:sldId id="269" r:id="rId6"/>
    <p:sldId id="265" r:id="rId7"/>
    <p:sldId id="262" r:id="rId8"/>
    <p:sldId id="273" r:id="rId9"/>
    <p:sldId id="267" r:id="rId10"/>
    <p:sldId id="271" r:id="rId11"/>
    <p:sldId id="260" r:id="rId12"/>
    <p:sldId id="261"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19/09/2017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388541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2932393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25C4F2-DB08-4C81-996A-48ADFB468B12}" type="datetime1">
              <a:rPr lang="en-US" smtClean="0"/>
              <a:t>19/09/2017</a:t>
            </a:fld>
            <a:endParaRPr lang="en-US" dirty="0"/>
          </a:p>
        </p:txBody>
      </p:sp>
      <p:sp>
        <p:nvSpPr>
          <p:cNvPr id="5" name="Footer Placeholder 4"/>
          <p:cNvSpPr>
            <a:spLocks noGrp="1"/>
          </p:cNvSpPr>
          <p:nvPr>
            <p:ph type="ftr" sz="quarter" idx="11"/>
          </p:nvPr>
        </p:nvSpPr>
        <p:spPr/>
        <p:txBody>
          <a:bodyPr/>
          <a:lstStyle/>
          <a:p>
            <a:r>
              <a:rPr lang="en-US" dirty="0"/>
              <a:t>CM DEPT.,SVCP</a:t>
            </a:r>
          </a:p>
        </p:txBody>
      </p:sp>
      <p:sp>
        <p:nvSpPr>
          <p:cNvPr id="6" name="Slide Number Placeholder 5"/>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06010-9DF6-4B29-9696-ED03C5824937}" type="datetime1">
              <a:rPr lang="en-US" smtClean="0"/>
              <a:t>19/09/2017</a:t>
            </a:fld>
            <a:endParaRPr lang="en-US" dirty="0"/>
          </a:p>
        </p:txBody>
      </p:sp>
      <p:sp>
        <p:nvSpPr>
          <p:cNvPr id="5" name="Footer Placeholder 4"/>
          <p:cNvSpPr>
            <a:spLocks noGrp="1"/>
          </p:cNvSpPr>
          <p:nvPr>
            <p:ph type="ftr" sz="quarter" idx="11"/>
          </p:nvPr>
        </p:nvSpPr>
        <p:spPr/>
        <p:txBody>
          <a:bodyPr/>
          <a:lstStyle/>
          <a:p>
            <a:r>
              <a:rPr lang="en-US" dirty="0"/>
              <a:t>CM DEPT.,SVCP</a:t>
            </a:r>
          </a:p>
        </p:txBody>
      </p:sp>
      <p:sp>
        <p:nvSpPr>
          <p:cNvPr id="6" name="Slide Number Placeholder 5"/>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118CB7-BA1A-4966-A621-4F95AA35DD8B}" type="datetime1">
              <a:rPr lang="en-US" smtClean="0"/>
              <a:t>19/09/2017</a:t>
            </a:fld>
            <a:endParaRPr lang="en-US" dirty="0"/>
          </a:p>
        </p:txBody>
      </p:sp>
      <p:sp>
        <p:nvSpPr>
          <p:cNvPr id="5" name="Footer Placeholder 4"/>
          <p:cNvSpPr>
            <a:spLocks noGrp="1"/>
          </p:cNvSpPr>
          <p:nvPr>
            <p:ph type="ftr" sz="quarter" idx="11"/>
          </p:nvPr>
        </p:nvSpPr>
        <p:spPr/>
        <p:txBody>
          <a:bodyPr/>
          <a:lstStyle/>
          <a:p>
            <a:r>
              <a:rPr lang="en-US" dirty="0"/>
              <a:t>CM DEPT.,SVCP</a:t>
            </a:r>
          </a:p>
        </p:txBody>
      </p:sp>
      <p:sp>
        <p:nvSpPr>
          <p:cNvPr id="6" name="Slide Number Placeholder 5"/>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25977F-E598-42B2-ABC5-FC4D76B47D1D}" type="datetime1">
              <a:rPr lang="en-US" smtClean="0"/>
              <a:t>19/09/2017</a:t>
            </a:fld>
            <a:endParaRPr lang="en-US" dirty="0"/>
          </a:p>
        </p:txBody>
      </p:sp>
      <p:sp>
        <p:nvSpPr>
          <p:cNvPr id="5" name="Footer Placeholder 4"/>
          <p:cNvSpPr>
            <a:spLocks noGrp="1"/>
          </p:cNvSpPr>
          <p:nvPr>
            <p:ph type="ftr" sz="quarter" idx="11"/>
          </p:nvPr>
        </p:nvSpPr>
        <p:spPr/>
        <p:txBody>
          <a:bodyPr/>
          <a:lstStyle/>
          <a:p>
            <a:r>
              <a:rPr lang="en-US" dirty="0"/>
              <a:t>CM DEPT.,SVCP</a:t>
            </a:r>
          </a:p>
        </p:txBody>
      </p:sp>
      <p:sp>
        <p:nvSpPr>
          <p:cNvPr id="6" name="Slide Number Placeholder 5"/>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B6166-1644-4DF1-B02C-29343DFA5511}" type="datetime1">
              <a:rPr lang="en-US" smtClean="0"/>
              <a:t>19/09/2017</a:t>
            </a:fld>
            <a:endParaRPr lang="en-US" dirty="0"/>
          </a:p>
        </p:txBody>
      </p:sp>
      <p:sp>
        <p:nvSpPr>
          <p:cNvPr id="5" name="Footer Placeholder 4"/>
          <p:cNvSpPr>
            <a:spLocks noGrp="1"/>
          </p:cNvSpPr>
          <p:nvPr>
            <p:ph type="ftr" sz="quarter" idx="11"/>
          </p:nvPr>
        </p:nvSpPr>
        <p:spPr/>
        <p:txBody>
          <a:bodyPr/>
          <a:lstStyle/>
          <a:p>
            <a:r>
              <a:rPr lang="en-US" dirty="0"/>
              <a:t>CM DEPT.,SVCP</a:t>
            </a:r>
          </a:p>
        </p:txBody>
      </p:sp>
      <p:sp>
        <p:nvSpPr>
          <p:cNvPr id="6" name="Slide Number Placeholder 5"/>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01196-B96D-4AD1-B07B-525DEDD71543}" type="datetime1">
              <a:rPr lang="en-US" smtClean="0"/>
              <a:t>19/09/2017</a:t>
            </a:fld>
            <a:endParaRPr lang="en-US" dirty="0"/>
          </a:p>
        </p:txBody>
      </p:sp>
      <p:sp>
        <p:nvSpPr>
          <p:cNvPr id="6" name="Footer Placeholder 5"/>
          <p:cNvSpPr>
            <a:spLocks noGrp="1"/>
          </p:cNvSpPr>
          <p:nvPr>
            <p:ph type="ftr" sz="quarter" idx="11"/>
          </p:nvPr>
        </p:nvSpPr>
        <p:spPr/>
        <p:txBody>
          <a:bodyPr/>
          <a:lstStyle/>
          <a:p>
            <a:r>
              <a:rPr lang="en-US" dirty="0"/>
              <a:t>CM DEPT.,SVCP</a:t>
            </a:r>
          </a:p>
        </p:txBody>
      </p:sp>
      <p:sp>
        <p:nvSpPr>
          <p:cNvPr id="7" name="Slide Number Placeholder 6"/>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965CFC-E0B2-44CD-B351-776E4D4076C0}" type="datetime1">
              <a:rPr lang="en-US" smtClean="0"/>
              <a:t>19/09/2017</a:t>
            </a:fld>
            <a:endParaRPr lang="en-US" dirty="0"/>
          </a:p>
        </p:txBody>
      </p:sp>
      <p:sp>
        <p:nvSpPr>
          <p:cNvPr id="8" name="Footer Placeholder 7"/>
          <p:cNvSpPr>
            <a:spLocks noGrp="1"/>
          </p:cNvSpPr>
          <p:nvPr>
            <p:ph type="ftr" sz="quarter" idx="11"/>
          </p:nvPr>
        </p:nvSpPr>
        <p:spPr/>
        <p:txBody>
          <a:bodyPr/>
          <a:lstStyle/>
          <a:p>
            <a:r>
              <a:rPr lang="en-US" dirty="0"/>
              <a:t>CM DEPT.,SVCP</a:t>
            </a:r>
          </a:p>
        </p:txBody>
      </p:sp>
      <p:sp>
        <p:nvSpPr>
          <p:cNvPr id="9" name="Slide Number Placeholder 8"/>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B8989B-B9FC-4413-BE26-A044CC60200A}" type="datetime1">
              <a:rPr lang="en-US" smtClean="0"/>
              <a:t>19/09/2017</a:t>
            </a:fld>
            <a:endParaRPr lang="en-US" dirty="0"/>
          </a:p>
        </p:txBody>
      </p:sp>
      <p:sp>
        <p:nvSpPr>
          <p:cNvPr id="4" name="Footer Placeholder 3"/>
          <p:cNvSpPr>
            <a:spLocks noGrp="1"/>
          </p:cNvSpPr>
          <p:nvPr>
            <p:ph type="ftr" sz="quarter" idx="11"/>
          </p:nvPr>
        </p:nvSpPr>
        <p:spPr/>
        <p:txBody>
          <a:bodyPr/>
          <a:lstStyle/>
          <a:p>
            <a:r>
              <a:rPr lang="en-US" dirty="0"/>
              <a:t>CM DEPT.,SVCP</a:t>
            </a:r>
          </a:p>
        </p:txBody>
      </p:sp>
      <p:sp>
        <p:nvSpPr>
          <p:cNvPr id="5" name="Slide Number Placeholder 4"/>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FA2CD-9576-44B5-AA24-6B3A3D914A0F}" type="datetime1">
              <a:rPr lang="en-US" smtClean="0"/>
              <a:t>19/09/2017</a:t>
            </a:fld>
            <a:endParaRPr lang="en-US" dirty="0"/>
          </a:p>
        </p:txBody>
      </p:sp>
      <p:sp>
        <p:nvSpPr>
          <p:cNvPr id="3" name="Footer Placeholder 2"/>
          <p:cNvSpPr>
            <a:spLocks noGrp="1"/>
          </p:cNvSpPr>
          <p:nvPr>
            <p:ph type="ftr" sz="quarter" idx="11"/>
          </p:nvPr>
        </p:nvSpPr>
        <p:spPr/>
        <p:txBody>
          <a:bodyPr/>
          <a:lstStyle/>
          <a:p>
            <a:r>
              <a:rPr lang="en-US" dirty="0"/>
              <a:t>CM DEPT.,SVCP</a:t>
            </a:r>
          </a:p>
        </p:txBody>
      </p:sp>
      <p:sp>
        <p:nvSpPr>
          <p:cNvPr id="4" name="Slide Number Placeholder 3"/>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59A44-47FA-499E-A38E-020C1EF71A41}" type="datetime1">
              <a:rPr lang="en-US" smtClean="0"/>
              <a:t>19/09/2017</a:t>
            </a:fld>
            <a:endParaRPr lang="en-US" dirty="0"/>
          </a:p>
        </p:txBody>
      </p:sp>
      <p:sp>
        <p:nvSpPr>
          <p:cNvPr id="6" name="Footer Placeholder 5"/>
          <p:cNvSpPr>
            <a:spLocks noGrp="1"/>
          </p:cNvSpPr>
          <p:nvPr>
            <p:ph type="ftr" sz="quarter" idx="11"/>
          </p:nvPr>
        </p:nvSpPr>
        <p:spPr/>
        <p:txBody>
          <a:bodyPr/>
          <a:lstStyle/>
          <a:p>
            <a:r>
              <a:rPr lang="en-US" dirty="0"/>
              <a:t>CM DEPT.,SVCP</a:t>
            </a:r>
          </a:p>
        </p:txBody>
      </p:sp>
      <p:sp>
        <p:nvSpPr>
          <p:cNvPr id="7" name="Slide Number Placeholder 6"/>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E3700E-A8F4-46D5-B767-924159817BC8}" type="datetime1">
              <a:rPr lang="en-US" smtClean="0"/>
              <a:t>19/09/2017</a:t>
            </a:fld>
            <a:endParaRPr lang="en-US" dirty="0"/>
          </a:p>
        </p:txBody>
      </p:sp>
      <p:sp>
        <p:nvSpPr>
          <p:cNvPr id="6" name="Footer Placeholder 5"/>
          <p:cNvSpPr>
            <a:spLocks noGrp="1"/>
          </p:cNvSpPr>
          <p:nvPr>
            <p:ph type="ftr" sz="quarter" idx="11"/>
          </p:nvPr>
        </p:nvSpPr>
        <p:spPr/>
        <p:txBody>
          <a:bodyPr/>
          <a:lstStyle/>
          <a:p>
            <a:r>
              <a:rPr lang="en-US" dirty="0"/>
              <a:t>CM DEPT.,SVCP</a:t>
            </a:r>
          </a:p>
        </p:txBody>
      </p:sp>
      <p:sp>
        <p:nvSpPr>
          <p:cNvPr id="7" name="Slide Number Placeholder 6"/>
          <p:cNvSpPr>
            <a:spLocks noGrp="1"/>
          </p:cNvSpPr>
          <p:nvPr>
            <p:ph type="sldNum" sz="quarter" idx="12"/>
          </p:nvPr>
        </p:nvSpPr>
        <p:spPr/>
        <p:txBody>
          <a:bodyPr/>
          <a:lstStyle/>
          <a:p>
            <a:fld id="{3F3E7197-14D0-481A-939B-C18B21222A0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55D9C-F8B1-4E80-AC45-3C2A5A64B5DD}" type="datetime1">
              <a:rPr lang="en-US" smtClean="0"/>
              <a:t>19/09/2017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CM DEPT.,SVCP</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E7197-14D0-481A-939B-C18B21222A0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Autofit/>
          </a:bodyPr>
          <a:lstStyle/>
          <a:p>
            <a:pPr>
              <a:defRPr/>
            </a:pPr>
            <a:r>
              <a:rPr lang="en-US" sz="2800" dirty="0">
                <a:latin typeface="Times New Roman" panose="02020603050405020304" pitchFamily="18" charset="0"/>
                <a:cs typeface="Times New Roman" panose="02020603050405020304" pitchFamily="18" charset="0"/>
              </a:rPr>
              <a:t>STES’S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Sou. Venutai Chavan Polytechnic, Pune</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Dept. of </a:t>
            </a:r>
            <a:r>
              <a:rPr lang="en-US" sz="2800" dirty="0" smtClean="0">
                <a:latin typeface="Times New Roman" panose="02020603050405020304" pitchFamily="18" charset="0"/>
                <a:cs typeface="Times New Roman" panose="02020603050405020304" pitchFamily="18" charset="0"/>
              </a:rPr>
              <a:t>Computer Technology</a:t>
            </a:r>
          </a:p>
        </p:txBody>
      </p:sp>
      <p:sp>
        <p:nvSpPr>
          <p:cNvPr id="3" name="Subtitle 2"/>
          <p:cNvSpPr>
            <a:spLocks noGrp="1"/>
          </p:cNvSpPr>
          <p:nvPr>
            <p:ph type="subTitle" idx="1"/>
          </p:nvPr>
        </p:nvSpPr>
        <p:spPr>
          <a:xfrm>
            <a:off x="1066800" y="3886200"/>
            <a:ext cx="7010400" cy="2362200"/>
          </a:xfrm>
        </p:spPr>
        <p:txBody>
          <a:bodyPr>
            <a:normAutofit/>
          </a:bodyPr>
          <a:lstStyle/>
          <a:p>
            <a:pPr>
              <a:spcBef>
                <a:spcPct val="0"/>
              </a:spcBef>
            </a:pPr>
            <a:r>
              <a:rPr lang="en-US" dirty="0" smtClean="0">
                <a:latin typeface="Times New Roman" panose="02020603050405020304" pitchFamily="18" charset="0"/>
                <a:cs typeface="Times New Roman" panose="02020603050405020304" pitchFamily="18" charset="0"/>
              </a:rPr>
              <a:t>MSBTE</a:t>
            </a:r>
          </a:p>
          <a:p>
            <a:pPr>
              <a:spcBef>
                <a:spcPct val="0"/>
              </a:spcBef>
            </a:pPr>
            <a:r>
              <a:rPr lang="en-US" dirty="0" smtClean="0">
                <a:latin typeface="Times New Roman" panose="02020603050405020304" pitchFamily="18" charset="0"/>
                <a:cs typeface="Times New Roman" panose="02020603050405020304" pitchFamily="18" charset="0"/>
              </a:rPr>
              <a:t>Year 2017-2018</a:t>
            </a:r>
          </a:p>
          <a:p>
            <a:pPr>
              <a:spcBef>
                <a:spcPct val="0"/>
              </a:spcBef>
            </a:pPr>
            <a:endParaRPr lang="en-US" b="1" dirty="0">
              <a:latin typeface="Times New Roman" panose="02020603050405020304" pitchFamily="18" charset="0"/>
              <a:cs typeface="Times New Roman" panose="02020603050405020304" pitchFamily="18" charset="0"/>
            </a:endParaRPr>
          </a:p>
          <a:p>
            <a:pPr>
              <a:spcBef>
                <a:spcPct val="0"/>
              </a:spcBef>
            </a:pPr>
            <a:endParaRPr lang="en-US" b="1" dirty="0" smtClean="0">
              <a:latin typeface="Times New Roman" panose="02020603050405020304" pitchFamily="18" charset="0"/>
              <a:cs typeface="Times New Roman" panose="02020603050405020304" pitchFamily="18" charset="0"/>
            </a:endParaRPr>
          </a:p>
          <a:p>
            <a:endParaRPr lang="en-US" b="1" dirty="0"/>
          </a:p>
        </p:txBody>
      </p:sp>
      <p:sp>
        <p:nvSpPr>
          <p:cNvPr id="5" name="Rectangle 4"/>
          <p:cNvSpPr/>
          <p:nvPr/>
        </p:nvSpPr>
        <p:spPr>
          <a:xfrm>
            <a:off x="762000" y="6019800"/>
            <a:ext cx="1227644" cy="369332"/>
          </a:xfrm>
          <a:prstGeom prst="rect">
            <a:avLst/>
          </a:prstGeom>
        </p:spPr>
        <p:txBody>
          <a:bodyPr wrap="none">
            <a:spAutoFit/>
          </a:bodyPr>
          <a:lstStyle/>
          <a:p>
            <a:fld id="{ADAF8A32-3CAC-4881-B537-472B954CD53F}" type="datetime1">
              <a:rPr lang="en-US" smtClean="0">
                <a:solidFill>
                  <a:schemeClr val="bg1"/>
                </a:solidFill>
                <a:latin typeface="Times New Roman" panose="02020603050405020304" pitchFamily="18" charset="0"/>
                <a:cs typeface="Times New Roman" panose="02020603050405020304" pitchFamily="18" charset="0"/>
              </a:rPr>
              <a:t>19/09/2017</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51" y="2057400"/>
            <a:ext cx="21431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D2FCEC04-9D69-4A88-8A1F-C40144176B1D}" type="datetime1">
              <a:rPr lang="en-US" smtClean="0"/>
              <a:t>19/09/2017</a:t>
            </a:fld>
            <a:endParaRPr lang="en-US" dirty="0"/>
          </a:p>
        </p:txBody>
      </p:sp>
      <p:sp>
        <p:nvSpPr>
          <p:cNvPr id="4" name="Footer Placeholder 3"/>
          <p:cNvSpPr>
            <a:spLocks noGrp="1"/>
          </p:cNvSpPr>
          <p:nvPr>
            <p:ph type="ftr" sz="quarter" idx="11"/>
          </p:nvPr>
        </p:nvSpPr>
        <p:spPr/>
        <p:txBody>
          <a:bodyPr/>
          <a:lstStyle/>
          <a:p>
            <a:r>
              <a:rPr lang="en-US" smtClean="0"/>
              <a:t>CM DEPT.,SVCP</a:t>
            </a:r>
            <a:endParaRPr lang="en-US" dirty="0"/>
          </a:p>
        </p:txBody>
      </p:sp>
      <p:sp>
        <p:nvSpPr>
          <p:cNvPr id="6" name="Slide Number Placeholder 5"/>
          <p:cNvSpPr>
            <a:spLocks noGrp="1"/>
          </p:cNvSpPr>
          <p:nvPr>
            <p:ph type="sldNum" sz="quarter" idx="12"/>
          </p:nvPr>
        </p:nvSpPr>
        <p:spPr/>
        <p:txBody>
          <a:bodyPr/>
          <a:lstStyle/>
          <a:p>
            <a:fld id="{3F3E7197-14D0-481A-939B-C18B21222A0A}" type="slidenum">
              <a:rPr lang="en-US" smtClean="0"/>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latin typeface="Times New Roman" panose="02020603050405020304" pitchFamily="18" charset="0"/>
                <a:sym typeface="+mn-ea"/>
              </a:rPr>
              <a:t>ESP8266 Wi-Fi Module</a:t>
            </a:r>
            <a:endParaRPr lang="en-US" sz="3600" b="1"/>
          </a:p>
        </p:txBody>
      </p:sp>
      <p:sp>
        <p:nvSpPr>
          <p:cNvPr id="3" name="Content Placeholder 2"/>
          <p:cNvSpPr>
            <a:spLocks noGrp="1"/>
          </p:cNvSpPr>
          <p:nvPr>
            <p:ph idx="1"/>
          </p:nvPr>
        </p:nvSpPr>
        <p:spPr>
          <a:xfrm>
            <a:off x="457200" y="893445"/>
            <a:ext cx="8229600" cy="5071745"/>
          </a:xfrm>
        </p:spPr>
        <p:txBody>
          <a:bodyPr>
            <a:normAutofit lnSpcReduction="10000"/>
          </a:bodyPr>
          <a:lstStyle/>
          <a:p>
            <a:pPr marL="0" indent="0">
              <a:buNone/>
            </a:pPr>
            <a:endParaRPr lang="en-US" sz="2800" dirty="0">
              <a:latin typeface="Times New Roman" panose="02020603050405020304" pitchFamily="18" charset="0"/>
            </a:endParaRPr>
          </a:p>
          <a:p>
            <a:r>
              <a:rPr lang="en-US" sz="2800" dirty="0">
                <a:latin typeface="Times New Roman" panose="02020603050405020304" pitchFamily="18" charset="0"/>
                <a:sym typeface="+mn-ea"/>
              </a:rPr>
              <a:t>ESP8266 is a Wi-Fi module which will give access to Wi-Fi or internet. It is a very cheap device but it will make your projects very powerful. It can communicate with any microcontroller. It is in the list of most leading devices in the IOT platform. It runs on 3.3V and if you will give it 5V then it will get damage.</a:t>
            </a:r>
            <a:endParaRPr lang="en-US" sz="2800" dirty="0">
              <a:latin typeface="Times New Roman" panose="02020603050405020304" pitchFamily="18" charset="0"/>
            </a:endParaRPr>
          </a:p>
          <a:p>
            <a:r>
              <a:rPr lang="en-US" sz="2800" dirty="0">
                <a:latin typeface="Times New Roman" panose="02020603050405020304" pitchFamily="18" charset="0"/>
                <a:sym typeface="+mn-ea"/>
              </a:rPr>
              <a:t>The ESP8266 has 8 pins; the VCC and CH-PD will be connected to the 3.3V to enable the </a:t>
            </a:r>
            <a:r>
              <a:rPr lang="en-US" sz="2800" dirty="0" smtClean="0">
                <a:latin typeface="Times New Roman" panose="02020603050405020304" pitchFamily="18" charset="0"/>
                <a:sym typeface="+mn-ea"/>
              </a:rPr>
              <a:t>Wi-Fi. </a:t>
            </a:r>
            <a:r>
              <a:rPr lang="en-US" sz="2800" dirty="0">
                <a:latin typeface="Times New Roman" panose="02020603050405020304" pitchFamily="18" charset="0"/>
                <a:sym typeface="+mn-ea"/>
              </a:rPr>
              <a:t>The TX and RX pins will be responsible for </a:t>
            </a:r>
            <a:r>
              <a:rPr lang="en-US" sz="2800" dirty="0" smtClean="0">
                <a:latin typeface="Times New Roman" panose="02020603050405020304" pitchFamily="18" charset="0"/>
                <a:sym typeface="+mn-ea"/>
              </a:rPr>
              <a:t>the communication </a:t>
            </a:r>
            <a:r>
              <a:rPr lang="en-US" sz="2800" dirty="0">
                <a:latin typeface="Times New Roman" panose="02020603050405020304" pitchFamily="18" charset="0"/>
                <a:sym typeface="+mn-ea"/>
              </a:rPr>
              <a:t>of ESP8266 with the Arduino</a:t>
            </a:r>
          </a:p>
        </p:txBody>
      </p:sp>
      <p:sp>
        <p:nvSpPr>
          <p:cNvPr id="4" name="Date Placeholder 3"/>
          <p:cNvSpPr>
            <a:spLocks noGrp="1"/>
          </p:cNvSpPr>
          <p:nvPr>
            <p:ph type="dt" sz="half" idx="10"/>
          </p:nvPr>
        </p:nvSpPr>
        <p:spPr/>
        <p:txBody>
          <a:bodyPr/>
          <a:lstStyle/>
          <a:p>
            <a:fld id="{0E0540AD-09C8-4DC9-B39A-0E99978ECA8A}"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anose="02020603050405020304" pitchFamily="18" charset="0"/>
                <a:sym typeface="+mn-ea"/>
              </a:rPr>
              <a:t>Disadvantages of the existing system</a:t>
            </a:r>
            <a:endParaRPr lang="en-US" sz="3200" b="1">
              <a:latin typeface="Times New Roman" panose="02020603050405020304" pitchFamily="18" charset="0"/>
            </a:endParaRPr>
          </a:p>
        </p:txBody>
      </p:sp>
      <p:sp>
        <p:nvSpPr>
          <p:cNvPr id="3" name="Content Placeholder 2"/>
          <p:cNvSpPr>
            <a:spLocks noGrp="1"/>
          </p:cNvSpPr>
          <p:nvPr>
            <p:ph idx="1"/>
          </p:nvPr>
        </p:nvSpPr>
        <p:spPr>
          <a:xfrm>
            <a:off x="457200" y="1165860"/>
            <a:ext cx="8229600" cy="4525963"/>
          </a:xfrm>
        </p:spPr>
        <p:txBody>
          <a:bodyPr>
            <a:noAutofit/>
          </a:bodyPr>
          <a:lstStyle/>
          <a:p>
            <a:pPr marL="0" indent="0">
              <a:buNone/>
            </a:pPr>
            <a:endParaRPr lang="en-US" sz="2800" dirty="0">
              <a:latin typeface="Times New Roman" panose="02020603050405020304" pitchFamily="18" charset="0"/>
            </a:endParaRPr>
          </a:p>
          <a:p>
            <a:r>
              <a:rPr lang="en-US" sz="2800" dirty="0">
                <a:latin typeface="Times New Roman" panose="02020603050405020304" pitchFamily="18" charset="0"/>
              </a:rPr>
              <a:t>Time consuming and less effective: trucks go </a:t>
            </a:r>
            <a:r>
              <a:rPr lang="en-US" sz="2800" dirty="0" smtClean="0">
                <a:latin typeface="Times New Roman" panose="02020603050405020304" pitchFamily="18" charset="0"/>
              </a:rPr>
              <a:t>with an </a:t>
            </a:r>
            <a:r>
              <a:rPr lang="en-US" sz="2800" dirty="0">
                <a:latin typeface="Times New Roman" panose="02020603050405020304" pitchFamily="18" charset="0"/>
              </a:rPr>
              <a:t>empty containers whether they are full or not. </a:t>
            </a:r>
            <a:endParaRPr lang="en-US" sz="2800" dirty="0" smtClean="0">
              <a:latin typeface="Times New Roman" panose="02020603050405020304" pitchFamily="18" charset="0"/>
            </a:endParaRPr>
          </a:p>
          <a:p>
            <a:r>
              <a:rPr lang="en-US" sz="2800" dirty="0" smtClean="0">
                <a:latin typeface="Times New Roman" panose="02020603050405020304" pitchFamily="18" charset="0"/>
              </a:rPr>
              <a:t>High </a:t>
            </a:r>
            <a:r>
              <a:rPr lang="en-US" sz="2800" dirty="0">
                <a:latin typeface="Times New Roman" panose="02020603050405020304" pitchFamily="18" charset="0"/>
              </a:rPr>
              <a:t>costs.</a:t>
            </a:r>
          </a:p>
          <a:p>
            <a:r>
              <a:rPr lang="en-US" sz="2800" dirty="0">
                <a:latin typeface="Times New Roman" panose="02020603050405020304" pitchFamily="18" charset="0"/>
              </a:rPr>
              <a:t>Unhygienic Environment and look of the city.</a:t>
            </a:r>
          </a:p>
          <a:p>
            <a:r>
              <a:rPr lang="en-US" sz="2800" dirty="0">
                <a:latin typeface="Times New Roman" panose="02020603050405020304" pitchFamily="18" charset="0"/>
                <a:sym typeface="+mn-ea"/>
              </a:rPr>
              <a:t>Bad smell spreads and may cause illness to human beings. </a:t>
            </a:r>
            <a:endParaRPr lang="en-US" sz="2800" dirty="0">
              <a:latin typeface="Times New Roman" panose="02020603050405020304" pitchFamily="18" charset="0"/>
            </a:endParaRPr>
          </a:p>
          <a:p>
            <a:endParaRPr lang="en-US" sz="2800" dirty="0">
              <a:latin typeface="Times New Roman" panose="02020603050405020304" pitchFamily="18" charset="0"/>
            </a:endParaRPr>
          </a:p>
          <a:p>
            <a:endParaRPr lang="en-US" sz="2800" dirty="0">
              <a:latin typeface="Times New Roman" panose="02020603050405020304" pitchFamily="18" charset="0"/>
            </a:endParaRPr>
          </a:p>
          <a:p>
            <a:endParaRPr lang="en-US" sz="2800" dirty="0">
              <a:latin typeface="Times New Roman" panose="02020603050405020304" pitchFamily="18" charset="0"/>
            </a:endParaRPr>
          </a:p>
          <a:p>
            <a:endParaRPr lang="en-US" sz="2800" dirty="0">
              <a:latin typeface="Times New Roman" panose="02020603050405020304" pitchFamily="18" charset="0"/>
            </a:endParaRPr>
          </a:p>
          <a:p>
            <a:endParaRPr lang="en-US" sz="2800" dirty="0">
              <a:latin typeface="Times New Roman" panose="02020603050405020304" pitchFamily="18" charset="0"/>
            </a:endParaRPr>
          </a:p>
        </p:txBody>
      </p:sp>
      <p:sp>
        <p:nvSpPr>
          <p:cNvPr id="4" name="Date Placeholder 3"/>
          <p:cNvSpPr>
            <a:spLocks noGrp="1"/>
          </p:cNvSpPr>
          <p:nvPr>
            <p:ph type="dt" sz="half" idx="10"/>
          </p:nvPr>
        </p:nvSpPr>
        <p:spPr/>
        <p:txBody>
          <a:bodyPr/>
          <a:lstStyle/>
          <a:p>
            <a:fld id="{25E7C514-ABB3-4557-8959-75242F791E45}"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883"/>
            <a:ext cx="8229600" cy="1143000"/>
          </a:xfrm>
        </p:spPr>
        <p:txBody>
          <a:bodyPr>
            <a:normAutofit/>
          </a:bodyPr>
          <a:lstStyle/>
          <a:p>
            <a:r>
              <a:rPr lang="en-US" sz="3200" b="1">
                <a:latin typeface="Times New Roman" panose="02020603050405020304" pitchFamily="18" charset="0"/>
                <a:sym typeface="+mn-ea"/>
              </a:rPr>
              <a:t>Advantages of the proposed system</a:t>
            </a:r>
            <a:r>
              <a:rPr lang="en-US" sz="3200" b="1">
                <a:latin typeface="Times New Roman" panose="02020603050405020304" pitchFamily="18" charset="0"/>
              </a:rPr>
              <a:t/>
            </a:r>
            <a:br>
              <a:rPr lang="en-US" sz="3200" b="1">
                <a:latin typeface="Times New Roman" panose="02020603050405020304" pitchFamily="18" charset="0"/>
              </a:rPr>
            </a:br>
            <a:endParaRPr lang="en-US" sz="3200" b="1">
              <a:latin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800" dirty="0">
              <a:latin typeface="Times New Roman" panose="02020603050405020304" pitchFamily="18" charset="0"/>
            </a:endParaRPr>
          </a:p>
          <a:p>
            <a:r>
              <a:rPr lang="en-US" sz="2800" dirty="0">
                <a:latin typeface="Times New Roman" panose="02020603050405020304" pitchFamily="18" charset="0"/>
                <a:sym typeface="+mn-ea"/>
              </a:rPr>
              <a:t>Real time information on the fill level of the dustbin. Deployment of dustbin based on the actual needs.</a:t>
            </a:r>
            <a:endParaRPr lang="en-US" sz="2800" dirty="0">
              <a:latin typeface="Times New Roman" panose="02020603050405020304" pitchFamily="18" charset="0"/>
            </a:endParaRPr>
          </a:p>
          <a:p>
            <a:r>
              <a:rPr lang="en-US" sz="2800" dirty="0">
                <a:latin typeface="Times New Roman" panose="02020603050405020304" pitchFamily="18" charset="0"/>
                <a:sym typeface="+mn-ea"/>
              </a:rPr>
              <a:t>Cost Reduction and resource optimization. Improves Environment quality</a:t>
            </a:r>
            <a:endParaRPr lang="en-US" sz="2800" dirty="0">
              <a:latin typeface="Times New Roman" panose="02020603050405020304" pitchFamily="18" charset="0"/>
            </a:endParaRPr>
          </a:p>
          <a:p>
            <a:r>
              <a:rPr lang="en-US" sz="2800" dirty="0">
                <a:latin typeface="Times New Roman" panose="02020603050405020304" pitchFamily="18" charset="0"/>
                <a:sym typeface="+mn-ea"/>
              </a:rPr>
              <a:t>Fewer smells</a:t>
            </a:r>
            <a:endParaRPr lang="en-US" sz="2800" dirty="0">
              <a:latin typeface="Times New Roman" panose="02020603050405020304" pitchFamily="18" charset="0"/>
            </a:endParaRPr>
          </a:p>
          <a:p>
            <a:r>
              <a:rPr lang="en-US" sz="2800" dirty="0">
                <a:latin typeface="Times New Roman" panose="02020603050405020304" pitchFamily="18" charset="0"/>
                <a:sym typeface="+mn-ea"/>
              </a:rPr>
              <a:t>Cleaner cities</a:t>
            </a:r>
            <a:endParaRPr lang="en-US" sz="2800" dirty="0">
              <a:latin typeface="Times New Roman" panose="02020603050405020304" pitchFamily="18" charset="0"/>
            </a:endParaRPr>
          </a:p>
          <a:p>
            <a:r>
              <a:rPr lang="en-US" sz="2800" dirty="0">
                <a:latin typeface="Times New Roman" panose="02020603050405020304" pitchFamily="18" charset="0"/>
                <a:sym typeface="+mn-ea"/>
              </a:rPr>
              <a:t>Intelligent management of the services in the city. Effective usage of dustbins.</a:t>
            </a:r>
            <a:endParaRPr lang="en-US" sz="2800" dirty="0">
              <a:latin typeface="Times New Roman" panose="02020603050405020304" pitchFamily="18" charset="0"/>
            </a:endParaRPr>
          </a:p>
        </p:txBody>
      </p:sp>
      <p:sp>
        <p:nvSpPr>
          <p:cNvPr id="4" name="Date Placeholder 3"/>
          <p:cNvSpPr>
            <a:spLocks noGrp="1"/>
          </p:cNvSpPr>
          <p:nvPr>
            <p:ph type="dt" sz="half" idx="10"/>
          </p:nvPr>
        </p:nvSpPr>
        <p:spPr/>
        <p:txBody>
          <a:bodyPr/>
          <a:lstStyle/>
          <a:p>
            <a:fld id="{0C71BC6F-A623-4E10-A9E6-B296FFAF83C4}"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05025"/>
            <a:ext cx="8229600" cy="4021455"/>
          </a:xfrm>
        </p:spPr>
        <p:txBody>
          <a:bodyPr>
            <a:scene3d>
              <a:camera prst="orthographicFront"/>
              <a:lightRig rig="threePt" dir="t"/>
            </a:scene3d>
          </a:bodyPr>
          <a:lstStyle/>
          <a:p>
            <a:pPr marL="0" indent="0" algn="ctr">
              <a:buNone/>
            </a:pPr>
            <a:r>
              <a:rPr lang="en-US" sz="9600" b="1" i="1" u="sng">
                <a:ln w="12700">
                  <a:solidFill>
                    <a:schemeClr val="tx2">
                      <a:lumMod val="75000"/>
                    </a:schemeClr>
                  </a:solidFill>
                  <a:prstDash val="solid"/>
                </a:ln>
                <a:pattFill prst="dkUpDiag">
                  <a:fgClr>
                    <a:schemeClr val="tx2"/>
                  </a:fgClr>
                  <a:bgClr>
                    <a:schemeClr val="tx2">
                      <a:lumMod val="20000"/>
                      <a:lumOff val="80000"/>
                    </a:schemeClr>
                  </a:bgClr>
                </a:pattFill>
                <a:effectLst>
                  <a:outerShdw blurRad="38100" dist="38100" dir="2700000" algn="tl">
                    <a:srgbClr val="000000">
                      <a:alpha val="43137"/>
                    </a:srgbClr>
                  </a:outerShdw>
                </a:effectLst>
                <a:latin typeface="Times New Roman" panose="02020603050405020304" pitchFamily="18" charset="0"/>
              </a:rPr>
              <a:t>Thank You.......</a:t>
            </a:r>
          </a:p>
        </p:txBody>
      </p:sp>
      <p:sp>
        <p:nvSpPr>
          <p:cNvPr id="4" name="Date Placeholder 3"/>
          <p:cNvSpPr>
            <a:spLocks noGrp="1"/>
          </p:cNvSpPr>
          <p:nvPr>
            <p:ph type="dt" sz="half" idx="10"/>
          </p:nvPr>
        </p:nvSpPr>
        <p:spPr/>
        <p:txBody>
          <a:bodyPr/>
          <a:lstStyle/>
          <a:p>
            <a:fld id="{DC07A76A-295F-4426-8D53-895831997B8A}" type="datetime1">
              <a:rPr lang="en-US" smtClean="0"/>
              <a:t>19/09/2017</a:t>
            </a:fld>
            <a:endParaRPr lang="en-US" dirty="0"/>
          </a:p>
        </p:txBody>
      </p:sp>
      <p:sp>
        <p:nvSpPr>
          <p:cNvPr id="2" name="Footer Placeholder 1"/>
          <p:cNvSpPr>
            <a:spLocks noGrp="1"/>
          </p:cNvSpPr>
          <p:nvPr>
            <p:ph type="ftr" sz="quarter" idx="11"/>
          </p:nvPr>
        </p:nvSpPr>
        <p:spPr/>
        <p:txBody>
          <a:bodyPr/>
          <a:lstStyle/>
          <a:p>
            <a:r>
              <a:rPr lang="en-US" smtClean="0"/>
              <a:t>CM DEPT.,SVCP</a:t>
            </a:r>
            <a:endParaRPr lang="en-US" dirty="0"/>
          </a:p>
        </p:txBody>
      </p:sp>
      <p:sp>
        <p:nvSpPr>
          <p:cNvPr id="7" name="Slide Number Placeholder 6"/>
          <p:cNvSpPr>
            <a:spLocks noGrp="1"/>
          </p:cNvSpPr>
          <p:nvPr>
            <p:ph type="sldNum" sz="quarter" idx="12"/>
          </p:nvPr>
        </p:nvSpPr>
        <p:spPr/>
        <p:txBody>
          <a:bodyPr/>
          <a:lstStyle/>
          <a:p>
            <a:fld id="{3F3E7197-14D0-481A-939B-C18B21222A0A}" type="slidenum">
              <a:rPr lang="en-US" smtClean="0"/>
              <a:t>13</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1"/>
            <a:ext cx="7772400" cy="1066800"/>
          </a:xfrm>
        </p:spPr>
        <p:txBody>
          <a:bodyPr>
            <a:normAutofit/>
          </a:bodyPr>
          <a:lstStyle/>
          <a:p>
            <a:r>
              <a:rPr lang="en-US" sz="3600" b="1" i="1" dirty="0">
                <a:ln/>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Garbage Monitoring &amp; Management</a:t>
            </a:r>
          </a:p>
        </p:txBody>
      </p:sp>
      <p:sp>
        <p:nvSpPr>
          <p:cNvPr id="3" name="Subtitle 2"/>
          <p:cNvSpPr>
            <a:spLocks noGrp="1"/>
          </p:cNvSpPr>
          <p:nvPr>
            <p:ph type="subTitle" idx="1"/>
          </p:nvPr>
        </p:nvSpPr>
        <p:spPr>
          <a:xfrm>
            <a:off x="990600" y="2057400"/>
            <a:ext cx="7315200" cy="4191000"/>
          </a:xfrm>
        </p:spPr>
        <p:txBody>
          <a:bodyPr>
            <a:normAutofit fontScale="90000" lnSpcReduction="20000"/>
          </a:bodyPr>
          <a:lstStyle/>
          <a:p>
            <a:endParaRPr lang="en-US" sz="2800" b="1" i="1" dirty="0" smtClean="0">
              <a:latin typeface="Times New Roman" panose="02020603050405020304" pitchFamily="18" charset="0"/>
              <a:cs typeface="Times New Roman" panose="02020603050405020304" pitchFamily="18" charset="0"/>
            </a:endParaRPr>
          </a:p>
          <a:p>
            <a:endParaRPr lang="en-US" sz="2800" b="1" i="1" dirty="0" smtClean="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Presented by</a:t>
            </a:r>
          </a:p>
          <a:p>
            <a:r>
              <a:rPr lang="en-US" sz="2800" b="1" i="1" dirty="0" smtClean="0">
                <a:latin typeface="Times New Roman" panose="02020603050405020304" pitchFamily="18" charset="0"/>
                <a:cs typeface="Times New Roman" panose="02020603050405020304" pitchFamily="18" charset="0"/>
              </a:rPr>
              <a:t>04 Prajval Santosh Chavan</a:t>
            </a:r>
          </a:p>
          <a:p>
            <a:r>
              <a:rPr lang="en-US" sz="2800" b="1" i="1" dirty="0" smtClean="0">
                <a:latin typeface="Times New Roman" panose="02020603050405020304" pitchFamily="18" charset="0"/>
                <a:cs typeface="Times New Roman" panose="02020603050405020304" pitchFamily="18" charset="0"/>
              </a:rPr>
              <a:t>08 Sumit Rajaram Ghadi</a:t>
            </a:r>
          </a:p>
          <a:p>
            <a:r>
              <a:rPr lang="en-US" sz="2800" b="1" i="1" dirty="0" smtClean="0">
                <a:latin typeface="Times New Roman" panose="02020603050405020304" pitchFamily="18" charset="0"/>
                <a:cs typeface="Times New Roman" panose="02020603050405020304" pitchFamily="18" charset="0"/>
              </a:rPr>
              <a:t>21 Sairaj Vivek Nanaware</a:t>
            </a:r>
          </a:p>
          <a:p>
            <a:r>
              <a:rPr lang="en-US" sz="2800" b="1" i="1" dirty="0" smtClean="0">
                <a:latin typeface="Times New Roman" panose="02020603050405020304" pitchFamily="18" charset="0"/>
                <a:cs typeface="Times New Roman" panose="02020603050405020304" pitchFamily="18" charset="0"/>
              </a:rPr>
              <a:t>30 Sameer Laxman Sawant</a:t>
            </a:r>
          </a:p>
          <a:p>
            <a:endParaRPr lang="en-US" sz="2800" b="1" i="1" dirty="0">
              <a:latin typeface="Times New Roman" panose="02020603050405020304" pitchFamily="18" charset="0"/>
              <a:cs typeface="Times New Roman" panose="02020603050405020304" pitchFamily="18" charset="0"/>
            </a:endParaRPr>
          </a:p>
          <a:p>
            <a:endParaRPr lang="en-US" sz="2800" b="1" i="1" dirty="0" smtClean="0">
              <a:latin typeface="Times New Roman" panose="02020603050405020304" pitchFamily="18" charset="0"/>
              <a:cs typeface="Times New Roman" panose="02020603050405020304" pitchFamily="18" charset="0"/>
            </a:endParaRPr>
          </a:p>
          <a:p>
            <a:pPr>
              <a:defRPr/>
            </a:pPr>
            <a:r>
              <a:rPr lang="en-US" sz="2800" b="1"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Guide - Mrs. S M Mate</a:t>
            </a:r>
            <a:endParaRPr lang="en-US" sz="2800" dirty="0"/>
          </a:p>
        </p:txBody>
      </p:sp>
      <p:sp>
        <p:nvSpPr>
          <p:cNvPr id="4" name="Date Placeholder 3"/>
          <p:cNvSpPr>
            <a:spLocks noGrp="1"/>
          </p:cNvSpPr>
          <p:nvPr>
            <p:ph type="dt" sz="half" idx="10"/>
          </p:nvPr>
        </p:nvSpPr>
        <p:spPr/>
        <p:txBody>
          <a:bodyPr/>
          <a:lstStyle/>
          <a:p>
            <a:fld id="{B538EB86-DF5A-4CE9-BEC0-4A4466263364}"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Times New Roman" panose="02020603050405020304" pitchFamily="18" charset="0"/>
              </a:rPr>
              <a:t>Index</a:t>
            </a:r>
          </a:p>
        </p:txBody>
      </p:sp>
      <p:sp>
        <p:nvSpPr>
          <p:cNvPr id="3" name="Content Placeholder 2"/>
          <p:cNvSpPr>
            <a:spLocks noGrp="1"/>
          </p:cNvSpPr>
          <p:nvPr>
            <p:ph idx="1"/>
          </p:nvPr>
        </p:nvSpPr>
        <p:spPr/>
        <p:txBody>
          <a:bodyPr/>
          <a:lstStyle/>
          <a:p>
            <a:r>
              <a:rPr lang="en-US" sz="2800">
                <a:latin typeface="Times New Roman" panose="02020603050405020304" pitchFamily="18" charset="0"/>
              </a:rPr>
              <a:t>Abstract</a:t>
            </a:r>
          </a:p>
          <a:p>
            <a:r>
              <a:rPr lang="en-US" sz="2800">
                <a:latin typeface="Times New Roman" panose="02020603050405020304" pitchFamily="18" charset="0"/>
              </a:rPr>
              <a:t>Existing System</a:t>
            </a:r>
          </a:p>
          <a:p>
            <a:r>
              <a:rPr lang="en-US" sz="2800">
                <a:latin typeface="Times New Roman" panose="02020603050405020304" pitchFamily="18" charset="0"/>
                <a:sym typeface="+mn-ea"/>
              </a:rPr>
              <a:t>Proposed System Achitecture</a:t>
            </a:r>
            <a:endParaRPr lang="en-US" sz="2800">
              <a:latin typeface="Times New Roman" panose="02020603050405020304" pitchFamily="18" charset="0"/>
            </a:endParaRPr>
          </a:p>
          <a:p>
            <a:r>
              <a:rPr lang="en-US" sz="2800">
                <a:latin typeface="Times New Roman" panose="02020603050405020304" pitchFamily="18" charset="0"/>
                <a:sym typeface="+mn-ea"/>
              </a:rPr>
              <a:t>Components </a:t>
            </a:r>
          </a:p>
          <a:p>
            <a:r>
              <a:rPr lang="en-US" sz="2800">
                <a:latin typeface="Times New Roman" panose="02020603050405020304" pitchFamily="18" charset="0"/>
                <a:sym typeface="+mn-ea"/>
              </a:rPr>
              <a:t>Disadvantages of the existing system</a:t>
            </a:r>
            <a:endParaRPr lang="en-US" sz="2800">
              <a:latin typeface="Times New Roman" panose="02020603050405020304" pitchFamily="18" charset="0"/>
            </a:endParaRPr>
          </a:p>
          <a:p>
            <a:r>
              <a:rPr lang="en-US" sz="2800">
                <a:latin typeface="Times New Roman" panose="02020603050405020304" pitchFamily="18" charset="0"/>
                <a:sym typeface="+mn-ea"/>
              </a:rPr>
              <a:t>Advantages of the proposed system</a:t>
            </a:r>
            <a:endParaRPr lang="en-US" sz="2800">
              <a:latin typeface="Times New Roman" panose="02020603050405020304" pitchFamily="18" charset="0"/>
            </a:endParaRPr>
          </a:p>
        </p:txBody>
      </p:sp>
      <p:sp>
        <p:nvSpPr>
          <p:cNvPr id="4" name="Date Placeholder 3"/>
          <p:cNvSpPr>
            <a:spLocks noGrp="1"/>
          </p:cNvSpPr>
          <p:nvPr>
            <p:ph type="dt" sz="half" idx="10"/>
          </p:nvPr>
        </p:nvSpPr>
        <p:spPr/>
        <p:txBody>
          <a:bodyPr/>
          <a:lstStyle/>
          <a:p>
            <a:fld id="{C5978749-2CDF-42F5-9208-12A539E4632C}"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Many times, in our city we see that the garbage bins or dustbins placed at public places are overloaded. It creates unhygienic conditions for people as well as ugliness to that place leaving bad smell. To avoid all such situations we are going to implement a project called IoT Based Smart Garbage Collection system.</a:t>
            </a:r>
          </a:p>
          <a:p>
            <a:r>
              <a:rPr lang="en-US" sz="2800" dirty="0">
                <a:latin typeface="Times New Roman" panose="02020603050405020304" pitchFamily="18" charset="0"/>
                <a:cs typeface="Times New Roman" panose="02020603050405020304" pitchFamily="18" charset="0"/>
              </a:rPr>
              <a:t>We are also providing waste management by seperating wet trash and dry trash.</a:t>
            </a:r>
          </a:p>
        </p:txBody>
      </p:sp>
      <p:sp>
        <p:nvSpPr>
          <p:cNvPr id="2" name="Text Box 1"/>
          <p:cNvSpPr txBox="1"/>
          <p:nvPr/>
        </p:nvSpPr>
        <p:spPr>
          <a:xfrm>
            <a:off x="717550" y="266065"/>
            <a:ext cx="6978650" cy="583565"/>
          </a:xfrm>
          <a:prstGeom prst="rect">
            <a:avLst/>
          </a:prstGeom>
          <a:noFill/>
        </p:spPr>
        <p:txBody>
          <a:bodyPr wrap="square" rtlCol="0">
            <a:spAutoFit/>
          </a:bodyPr>
          <a:lstStyle/>
          <a:p>
            <a:r>
              <a:rPr lang="en-US" sz="3200" b="1">
                <a:latin typeface="Times New Roman" panose="02020603050405020304" pitchFamily="18" charset="0"/>
              </a:rPr>
              <a:t>Abstract</a:t>
            </a:r>
          </a:p>
        </p:txBody>
      </p:sp>
      <p:sp>
        <p:nvSpPr>
          <p:cNvPr id="5" name="Date Placeholder 4"/>
          <p:cNvSpPr>
            <a:spLocks noGrp="1"/>
          </p:cNvSpPr>
          <p:nvPr>
            <p:ph type="dt" sz="half" idx="10"/>
          </p:nvPr>
        </p:nvSpPr>
        <p:spPr/>
        <p:txBody>
          <a:bodyPr/>
          <a:lstStyle/>
          <a:p>
            <a:fld id="{068FD576-C541-49A7-9410-FB430ACC0CB9}" type="datetime1">
              <a:rPr lang="en-US" smtClean="0"/>
              <a:t>19/09/2017</a:t>
            </a:fld>
            <a:endParaRPr lang="en-US" dirty="0"/>
          </a:p>
        </p:txBody>
      </p:sp>
      <p:sp>
        <p:nvSpPr>
          <p:cNvPr id="4" name="Footer Placeholder 3"/>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Times New Roman" panose="02020603050405020304" pitchFamily="18" charset="0"/>
              </a:rPr>
              <a:t>Existing System</a:t>
            </a:r>
          </a:p>
        </p:txBody>
      </p:sp>
      <p:pic>
        <p:nvPicPr>
          <p:cNvPr id="4" name="Content Placeholder 3" descr="Gc1"/>
          <p:cNvPicPr>
            <a:picLocks noGrp="1" noChangeAspect="1"/>
          </p:cNvPicPr>
          <p:nvPr>
            <p:ph sz="half" idx="1"/>
          </p:nvPr>
        </p:nvPicPr>
        <p:blipFill>
          <a:blip r:embed="rId2"/>
          <a:stretch>
            <a:fillRect/>
          </a:stretch>
        </p:blipFill>
        <p:spPr>
          <a:xfrm>
            <a:off x="457200" y="2522220"/>
            <a:ext cx="4038600" cy="2681605"/>
          </a:xfrm>
          <a:prstGeom prst="rect">
            <a:avLst/>
          </a:prstGeom>
        </p:spPr>
      </p:pic>
      <p:pic>
        <p:nvPicPr>
          <p:cNvPr id="5" name="Content Placeholder 4" descr="Gc2"/>
          <p:cNvPicPr>
            <a:picLocks noGrp="1" noChangeAspect="1"/>
          </p:cNvPicPr>
          <p:nvPr>
            <p:ph sz="half" idx="2"/>
          </p:nvPr>
        </p:nvPicPr>
        <p:blipFill>
          <a:blip r:embed="rId3"/>
          <a:stretch>
            <a:fillRect/>
          </a:stretch>
        </p:blipFill>
        <p:spPr>
          <a:xfrm>
            <a:off x="4648200" y="2348230"/>
            <a:ext cx="4038600" cy="3028950"/>
          </a:xfrm>
          <a:prstGeom prst="rect">
            <a:avLst/>
          </a:prstGeom>
        </p:spPr>
      </p:pic>
      <p:sp>
        <p:nvSpPr>
          <p:cNvPr id="3" name="Date Placeholder 2"/>
          <p:cNvSpPr>
            <a:spLocks noGrp="1"/>
          </p:cNvSpPr>
          <p:nvPr>
            <p:ph type="dt" sz="half" idx="10"/>
          </p:nvPr>
        </p:nvSpPr>
        <p:spPr/>
        <p:txBody>
          <a:bodyPr/>
          <a:lstStyle/>
          <a:p>
            <a:fld id="{7E703F06-7C41-45F2-89FF-6A9C59E119EC}" type="datetime1">
              <a:rPr lang="en-US" smtClean="0"/>
              <a:t>19/09/2017</a:t>
            </a:fld>
            <a:endParaRPr lang="en-US" dirty="0"/>
          </a:p>
        </p:txBody>
      </p:sp>
      <p:sp>
        <p:nvSpPr>
          <p:cNvPr id="8" name="Footer Placeholder 7"/>
          <p:cNvSpPr>
            <a:spLocks noGrp="1"/>
          </p:cNvSpPr>
          <p:nvPr>
            <p:ph type="ftr" sz="quarter" idx="11"/>
          </p:nvPr>
        </p:nvSpPr>
        <p:spPr/>
        <p:txBody>
          <a:bodyPr/>
          <a:lstStyle/>
          <a:p>
            <a:r>
              <a:rPr lang="en-US" smtClean="0"/>
              <a:t>CM DEPT.,SVCP</a:t>
            </a:r>
            <a:endParaRPr lang="en-US" dirty="0"/>
          </a:p>
        </p:txBody>
      </p:sp>
      <p:sp>
        <p:nvSpPr>
          <p:cNvPr id="9" name="Slide Number Placeholder 8"/>
          <p:cNvSpPr>
            <a:spLocks noGrp="1"/>
          </p:cNvSpPr>
          <p:nvPr>
            <p:ph type="sldNum" sz="quarter" idx="12"/>
          </p:nvPr>
        </p:nvSpPr>
        <p:spPr/>
        <p:txBody>
          <a:bodyPr/>
          <a:lstStyle/>
          <a:p>
            <a:fld id="{3F3E7197-14D0-481A-939B-C18B21222A0A}" type="slidenum">
              <a:rPr lang="en-US" smtClean="0"/>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Times New Roman" panose="02020603050405020304" pitchFamily="18" charset="0"/>
              </a:rPr>
              <a:t>Proposed System Achitecture</a:t>
            </a:r>
          </a:p>
        </p:txBody>
      </p:sp>
      <p:sp>
        <p:nvSpPr>
          <p:cNvPr id="3" name="Date Placeholder 2"/>
          <p:cNvSpPr>
            <a:spLocks noGrp="1"/>
          </p:cNvSpPr>
          <p:nvPr>
            <p:ph type="dt" sz="half" idx="10"/>
          </p:nvPr>
        </p:nvSpPr>
        <p:spPr/>
        <p:txBody>
          <a:bodyPr/>
          <a:lstStyle/>
          <a:p>
            <a:fld id="{FAC01442-CB4C-4A93-9D78-19287A5391F4}"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6</a:t>
            </a:fld>
            <a:endParaRPr lang="en-US" dirty="0"/>
          </a:p>
        </p:txBody>
      </p:sp>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1417638"/>
            <a:ext cx="9144000" cy="467836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sym typeface="+mn-ea"/>
              </a:rPr>
              <a:t>Components </a:t>
            </a:r>
          </a:p>
        </p:txBody>
      </p:sp>
      <p:sp>
        <p:nvSpPr>
          <p:cNvPr id="3" name="Content Placeholder 2"/>
          <p:cNvSpPr>
            <a:spLocks noGrp="1"/>
          </p:cNvSpPr>
          <p:nvPr>
            <p:ph idx="1"/>
          </p:nvPr>
        </p:nvSpPr>
        <p:spPr/>
        <p:txBody>
          <a:bodyPr>
            <a:normAutofit/>
          </a:bodyPr>
          <a:lstStyle/>
          <a:p>
            <a:pPr marL="0" indent="0">
              <a:buNone/>
            </a:pPr>
            <a:endParaRPr lang="en-US" sz="2800" dirty="0">
              <a:latin typeface="Times New Roman" panose="02020603050405020304" pitchFamily="18" charset="0"/>
            </a:endParaRPr>
          </a:p>
          <a:p>
            <a:r>
              <a:rPr lang="en-US" sz="2800" dirty="0">
                <a:latin typeface="Times New Roman" panose="02020603050405020304" pitchFamily="18" charset="0"/>
              </a:rPr>
              <a:t>Arduino Uno </a:t>
            </a:r>
          </a:p>
          <a:p>
            <a:r>
              <a:rPr lang="en-US" sz="2800" dirty="0">
                <a:latin typeface="Times New Roman" panose="02020603050405020304" pitchFamily="18" charset="0"/>
              </a:rPr>
              <a:t>ESP8266 Wi-Fi module</a:t>
            </a:r>
          </a:p>
          <a:p>
            <a:r>
              <a:rPr lang="en-US" sz="2800" dirty="0">
                <a:latin typeface="Times New Roman" panose="02020603050405020304" pitchFamily="18" charset="0"/>
              </a:rPr>
              <a:t>HC-SR04 Ultrasonic sensor</a:t>
            </a:r>
          </a:p>
          <a:p>
            <a:r>
              <a:rPr lang="en-US" sz="2800" dirty="0">
                <a:latin typeface="Times New Roman" panose="02020603050405020304" pitchFamily="18" charset="0"/>
              </a:rPr>
              <a:t>1K Resistors</a:t>
            </a:r>
          </a:p>
          <a:p>
            <a:r>
              <a:rPr lang="en-US" sz="2800" dirty="0">
                <a:latin typeface="Times New Roman" panose="02020603050405020304" pitchFamily="18" charset="0"/>
              </a:rPr>
              <a:t>Breadboard</a:t>
            </a:r>
          </a:p>
          <a:p>
            <a:r>
              <a:rPr lang="en-US" sz="2800" dirty="0">
                <a:latin typeface="Times New Roman" panose="02020603050405020304" pitchFamily="18" charset="0"/>
              </a:rPr>
              <a:t>Connecting wires</a:t>
            </a:r>
          </a:p>
          <a:p>
            <a:pPr marL="0" indent="0">
              <a:buNone/>
            </a:pPr>
            <a:endParaRPr lang="en-US" sz="2800" dirty="0">
              <a:latin typeface="Times New Roman" panose="02020603050405020304" pitchFamily="18" charset="0"/>
            </a:endParaRPr>
          </a:p>
        </p:txBody>
      </p:sp>
      <p:sp>
        <p:nvSpPr>
          <p:cNvPr id="4" name="Date Placeholder 3"/>
          <p:cNvSpPr>
            <a:spLocks noGrp="1"/>
          </p:cNvSpPr>
          <p:nvPr>
            <p:ph type="dt" sz="half" idx="10"/>
          </p:nvPr>
        </p:nvSpPr>
        <p:spPr/>
        <p:txBody>
          <a:bodyPr/>
          <a:lstStyle/>
          <a:p>
            <a:fld id="{E917AB7B-83BE-47EB-BC8E-E69B5A5C74D4}"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sym typeface="+mn-ea"/>
              </a:rPr>
              <a:t>Arduino Uno</a:t>
            </a:r>
            <a:endParaRPr lang="en-US" sz="3200" b="1" dirty="0">
              <a:latin typeface="Times New Roman" panose="02020603050405020304" pitchFamily="18" charset="0"/>
            </a:endParaRPr>
          </a:p>
        </p:txBody>
      </p:sp>
      <p:sp>
        <p:nvSpPr>
          <p:cNvPr id="3" name="Content Placeholder 2"/>
          <p:cNvSpPr>
            <a:spLocks noGrp="1"/>
          </p:cNvSpPr>
          <p:nvPr>
            <p:ph idx="1"/>
          </p:nvPr>
        </p:nvSpPr>
        <p:spPr>
          <a:xfrm>
            <a:off x="457200" y="1417320"/>
            <a:ext cx="8229600" cy="4939030"/>
          </a:xfrm>
        </p:spPr>
        <p:txBody>
          <a:bodyPr>
            <a:noAutofit/>
          </a:bodyPr>
          <a:lstStyle/>
          <a:p>
            <a:r>
              <a:rPr lang="en-US" sz="2800" dirty="0">
                <a:latin typeface="Times New Roman" panose="02020603050405020304" pitchFamily="18" charset="0"/>
              </a:rPr>
              <a:t>The Arduino Uno is a microcontroller board based on the ATmega328. It has 20 digital input/output pins, a 16 MHz resonator, a USB connection, a power jack, an in-circuit system programming (ICSP) header, and a reset button. It  simply connect it to a computer with a USB cable or power it with a AC-to-DC adapter or battery to get started.</a:t>
            </a:r>
          </a:p>
          <a:p>
            <a:r>
              <a:rPr lang="en-US" sz="2800" dirty="0">
                <a:latin typeface="Times New Roman" panose="02020603050405020304" pitchFamily="18" charset="0"/>
              </a:rPr>
              <a:t>It features an ATmega16U2 programmed as a USB-to-serial converter. This auxiliary microcontroller has its own USB bootloader, which allows advanced users to reprogram it.</a:t>
            </a:r>
          </a:p>
        </p:txBody>
      </p:sp>
      <p:sp>
        <p:nvSpPr>
          <p:cNvPr id="4" name="Date Placeholder 3"/>
          <p:cNvSpPr>
            <a:spLocks noGrp="1"/>
          </p:cNvSpPr>
          <p:nvPr>
            <p:ph type="dt" sz="half" idx="10"/>
          </p:nvPr>
        </p:nvSpPr>
        <p:spPr/>
        <p:txBody>
          <a:bodyPr/>
          <a:lstStyle/>
          <a:p>
            <a:fld id="{30F820B2-5CA4-459A-A3D3-45FCE5AE47DF}"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Times New Roman" panose="02020603050405020304" pitchFamily="18" charset="0"/>
                <a:sym typeface="+mn-ea"/>
              </a:rPr>
              <a:t>Ultrasonaic-Sensor-HC-SR04</a:t>
            </a:r>
            <a:endParaRPr lang="en-US" sz="3200" b="1">
              <a:latin typeface="Times New Roman" panose="02020603050405020304" pitchFamily="18" charset="0"/>
            </a:endParaRPr>
          </a:p>
        </p:txBody>
      </p:sp>
      <p:sp>
        <p:nvSpPr>
          <p:cNvPr id="3" name="Content Placeholder 2"/>
          <p:cNvSpPr>
            <a:spLocks noGrp="1"/>
          </p:cNvSpPr>
          <p:nvPr>
            <p:ph idx="1"/>
          </p:nvPr>
        </p:nvSpPr>
        <p:spPr>
          <a:xfrm>
            <a:off x="457200" y="885190"/>
            <a:ext cx="8229600" cy="5311775"/>
          </a:xfrm>
        </p:spPr>
        <p:txBody>
          <a:bodyPr>
            <a:noAutofit/>
          </a:bodyPr>
          <a:lstStyle/>
          <a:p>
            <a:pPr marL="0" indent="0">
              <a:buNone/>
            </a:pPr>
            <a:endParaRPr lang="en-US" sz="2800">
              <a:latin typeface="Times New Roman" panose="02020603050405020304" pitchFamily="18" charset="0"/>
            </a:endParaRPr>
          </a:p>
          <a:p>
            <a:r>
              <a:rPr lang="en-US" sz="2800">
                <a:latin typeface="Times New Roman" panose="02020603050405020304" pitchFamily="18" charset="0"/>
              </a:rPr>
              <a:t>The Ultrasonic Sensor is used to measure the distance with high accuracy and stable readings. It can measure distance from 2cm to 400cm or from 1 inch to 13 feet.  It emits an ultrasound wave at the frequency of 40KHz in the air and if the object will come in its way then it will bounce back to the sensor. By using that time which it takes to strike the object and comes back, you can calculate the distance.</a:t>
            </a:r>
          </a:p>
          <a:p>
            <a:r>
              <a:rPr lang="en-US" sz="2800">
                <a:latin typeface="Times New Roman" panose="02020603050405020304" pitchFamily="18" charset="0"/>
              </a:rPr>
              <a:t>The RX pin works on 3.3V so you will have to make a voltage divider for it.</a:t>
            </a:r>
          </a:p>
        </p:txBody>
      </p:sp>
      <p:sp>
        <p:nvSpPr>
          <p:cNvPr id="4" name="Date Placeholder 3"/>
          <p:cNvSpPr>
            <a:spLocks noGrp="1"/>
          </p:cNvSpPr>
          <p:nvPr>
            <p:ph type="dt" sz="half" idx="10"/>
          </p:nvPr>
        </p:nvSpPr>
        <p:spPr/>
        <p:txBody>
          <a:bodyPr/>
          <a:lstStyle/>
          <a:p>
            <a:fld id="{9A7F5210-505E-4CE5-A6A3-435279412722}" type="datetime1">
              <a:rPr lang="en-US" smtClean="0"/>
              <a:t>19/09/2017</a:t>
            </a:fld>
            <a:endParaRPr lang="en-US" dirty="0"/>
          </a:p>
        </p:txBody>
      </p:sp>
      <p:sp>
        <p:nvSpPr>
          <p:cNvPr id="7" name="Footer Placeholder 6"/>
          <p:cNvSpPr>
            <a:spLocks noGrp="1"/>
          </p:cNvSpPr>
          <p:nvPr>
            <p:ph type="ftr" sz="quarter" idx="11"/>
          </p:nvPr>
        </p:nvSpPr>
        <p:spPr/>
        <p:txBody>
          <a:bodyPr/>
          <a:lstStyle/>
          <a:p>
            <a:r>
              <a:rPr lang="en-US" smtClean="0"/>
              <a:t>CM DEPT.,SVCP</a:t>
            </a:r>
            <a:endParaRPr lang="en-US" dirty="0"/>
          </a:p>
        </p:txBody>
      </p:sp>
      <p:sp>
        <p:nvSpPr>
          <p:cNvPr id="8" name="Slide Number Placeholder 7"/>
          <p:cNvSpPr>
            <a:spLocks noGrp="1"/>
          </p:cNvSpPr>
          <p:nvPr>
            <p:ph type="sldNum" sz="quarter" idx="12"/>
          </p:nvPr>
        </p:nvSpPr>
        <p:spPr/>
        <p:txBody>
          <a:bodyPr/>
          <a:lstStyle/>
          <a:p>
            <a:fld id="{3F3E7197-14D0-481A-939B-C18B21222A0A}" type="slidenum">
              <a:rPr lang="en-US" smtClean="0"/>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633</Words>
  <Application>Microsoft Office PowerPoint</Application>
  <PresentationFormat>On-screen Show (4:3)</PresentationFormat>
  <Paragraphs>104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STES’S  Sou. Venutai Chavan Polytechnic, Pune  Dept. of Computer Technology</vt:lpstr>
      <vt:lpstr>Garbage Monitoring &amp; Management</vt:lpstr>
      <vt:lpstr>Index</vt:lpstr>
      <vt:lpstr>PowerPoint Presentation</vt:lpstr>
      <vt:lpstr>Existing System</vt:lpstr>
      <vt:lpstr>Proposed System Achitecture</vt:lpstr>
      <vt:lpstr>Components </vt:lpstr>
      <vt:lpstr>Arduino Uno</vt:lpstr>
      <vt:lpstr>Ultrasonaic-Sensor-HC-SR04</vt:lpstr>
      <vt:lpstr>ESP8266 Wi-Fi Module</vt:lpstr>
      <vt:lpstr>Disadvantages of the existing system</vt:lpstr>
      <vt:lpstr>Advantages of the proposed system </vt:lpstr>
      <vt:lpstr>PowerPoint Presentation</vt:lpstr>
    </vt:vector>
  </TitlesOfParts>
  <Company>SIT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STES’S  Sinhgad College of Engineering,Pune  Dept. of Information Technology</dc:title>
  <dc:creator>SIBAR</dc:creator>
  <cp:lastModifiedBy>Sairaj Nanaware</cp:lastModifiedBy>
  <cp:revision>28</cp:revision>
  <dcterms:created xsi:type="dcterms:W3CDTF">2011-10-15T05:30:00Z</dcterms:created>
  <dcterms:modified xsi:type="dcterms:W3CDTF">2017-09-19T16:50:46Z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1033-10.2.0.5908</vt:lpwstr>
  </property>
</Properties>
</file>