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6.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hyperlink" Target="https://www.sciencedirect.com/science/article/pii/S1387181121005618" TargetMode="External"/><Relationship Id="rId2" Type="http://schemas.openxmlformats.org/officeDocument/2006/relationships/hyperlink" Target="https://www.sciencedirect.com/science/article/pii/S2468519420301713" TargetMode="External"/><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83488" y="1655088"/>
            <a:ext cx="4919424" cy="4919424"/>
          </a:xfrm>
          <a:prstGeom prst="rect">
            <a:avLst/>
          </a:prstGeom>
        </p:spPr>
      </p:pic>
      <p:sp>
        <p:nvSpPr>
          <p:cNvPr id="3" name="Text 0"/>
          <p:cNvSpPr/>
          <p:nvPr/>
        </p:nvSpPr>
        <p:spPr>
          <a:xfrm>
            <a:off x="6280190" y="1828443"/>
            <a:ext cx="7556421" cy="1700927"/>
          </a:xfrm>
          <a:prstGeom prst="rect">
            <a:avLst/>
          </a:prstGeom>
          <a:noFill/>
          <a:ln/>
        </p:spPr>
        <p:txBody>
          <a:bodyPr wrap="square" lIns="0" tIns="0" rIns="0" bIns="0" rtlCol="0" anchor="t"/>
          <a:lstStyle/>
          <a:p>
            <a:pPr algn="l" indent="0" marL="0">
              <a:lnSpc>
                <a:spcPts val="4450"/>
              </a:lnSpc>
              <a:buNone/>
            </a:pPr>
            <a:r>
              <a:rPr lang="en-US" sz="3550" b="1" spc="-107" kern="0" dirty="0">
                <a:solidFill>
                  <a:srgbClr val="FFFFFF"/>
                </a:solidFill>
                <a:latin typeface="Inter Bold" pitchFamily="34" charset="0"/>
                <a:ea typeface="Inter Bold" pitchFamily="34" charset="-122"/>
                <a:cs typeface="Inter Bold" pitchFamily="34" charset="-120"/>
              </a:rPr>
              <a:t>Study of Molybdenum-carbide based material for electro-catalytic application </a:t>
            </a:r>
            <a:endParaRPr lang="en-US" sz="3550" dirty="0"/>
          </a:p>
        </p:txBody>
      </p:sp>
      <p:sp>
        <p:nvSpPr>
          <p:cNvPr id="4" name="Text 1"/>
          <p:cNvSpPr/>
          <p:nvPr/>
        </p:nvSpPr>
        <p:spPr>
          <a:xfrm>
            <a:off x="6280190" y="3784521"/>
            <a:ext cx="7556421" cy="362903"/>
          </a:xfrm>
          <a:prstGeom prst="rect">
            <a:avLst/>
          </a:prstGeom>
          <a:noFill/>
          <a:ln/>
        </p:spPr>
        <p:txBody>
          <a:bodyPr wrap="none" lIns="0" tIns="0" rIns="0" bIns="0" rtlCol="0" anchor="t"/>
          <a:lstStyle/>
          <a:p>
            <a:pPr indent="0" marL="0">
              <a:lnSpc>
                <a:spcPts val="2850"/>
              </a:lnSpc>
              <a:buNone/>
            </a:pPr>
            <a:endParaRPr lang="en-US" sz="1750" dirty="0"/>
          </a:p>
        </p:txBody>
      </p:sp>
      <p:sp>
        <p:nvSpPr>
          <p:cNvPr id="5" name="Text 2"/>
          <p:cNvSpPr/>
          <p:nvPr/>
        </p:nvSpPr>
        <p:spPr>
          <a:xfrm>
            <a:off x="7763589" y="4487585"/>
            <a:ext cx="4589502" cy="354330"/>
          </a:xfrm>
          <a:prstGeom prst="rect">
            <a:avLst/>
          </a:prstGeom>
          <a:noFill/>
          <a:ln/>
        </p:spPr>
        <p:txBody>
          <a:bodyPr wrap="none" lIns="0" tIns="0" rIns="0" bIns="0" rtlCol="0" anchor="t"/>
          <a:lstStyle/>
          <a:p>
            <a:pPr algn="ctr" indent="0" marL="0">
              <a:lnSpc>
                <a:spcPts val="2750"/>
              </a:lnSpc>
              <a:buNone/>
            </a:pPr>
            <a:r>
              <a:rPr lang="en-US" sz="2200" b="1" spc="-67" kern="0" dirty="0">
                <a:solidFill>
                  <a:srgbClr val="FFFFFF"/>
                </a:solidFill>
                <a:latin typeface="Inter Bold" pitchFamily="34" charset="0"/>
                <a:ea typeface="Inter Bold" pitchFamily="34" charset="-122"/>
                <a:cs typeface="Inter Bold" pitchFamily="34" charset="-120"/>
              </a:rPr>
              <a:t>by Sairaj Raman Kumar Chowdhary</a:t>
            </a:r>
            <a:endParaRPr lang="en-US" sz="2200" dirty="0"/>
          </a:p>
        </p:txBody>
      </p:sp>
      <p:sp>
        <p:nvSpPr>
          <p:cNvPr id="6" name="Text 3"/>
          <p:cNvSpPr/>
          <p:nvPr/>
        </p:nvSpPr>
        <p:spPr>
          <a:xfrm>
            <a:off x="6280190" y="5182076"/>
            <a:ext cx="7556421" cy="453509"/>
          </a:xfrm>
          <a:prstGeom prst="rect">
            <a:avLst/>
          </a:prstGeom>
          <a:noFill/>
          <a:ln/>
        </p:spPr>
        <p:txBody>
          <a:bodyPr wrap="none" lIns="0" tIns="0" rIns="0" bIns="0" rtlCol="0" anchor="t"/>
          <a:lstStyle/>
          <a:p>
            <a:pPr algn="ctr" indent="0" marL="0">
              <a:lnSpc>
                <a:spcPts val="3550"/>
              </a:lnSpc>
              <a:buNone/>
            </a:pPr>
            <a:r>
              <a:rPr lang="en-US" sz="2200" spc="-36" kern="0" dirty="0">
                <a:solidFill>
                  <a:srgbClr val="FFFFFF"/>
                </a:solidFill>
                <a:latin typeface="Inter" pitchFamily="34" charset="0"/>
                <a:ea typeface="Inter" pitchFamily="34" charset="-122"/>
                <a:cs typeface="Inter" pitchFamily="34" charset="-120"/>
              </a:rPr>
              <a:t>under the supervision of: </a:t>
            </a:r>
            <a:endParaRPr lang="en-US" sz="2200" dirty="0"/>
          </a:p>
        </p:txBody>
      </p:sp>
      <p:sp>
        <p:nvSpPr>
          <p:cNvPr id="7" name="Text 4"/>
          <p:cNvSpPr/>
          <p:nvPr/>
        </p:nvSpPr>
        <p:spPr>
          <a:xfrm>
            <a:off x="8161020" y="5975747"/>
            <a:ext cx="3794641" cy="425291"/>
          </a:xfrm>
          <a:prstGeom prst="rect">
            <a:avLst/>
          </a:prstGeom>
          <a:noFill/>
          <a:ln/>
        </p:spPr>
        <p:txBody>
          <a:bodyPr wrap="none" lIns="0" tIns="0" rIns="0" bIns="0" rtlCol="0" anchor="t"/>
          <a:lstStyle/>
          <a:p>
            <a:pPr algn="ctr" indent="0" marL="0">
              <a:lnSpc>
                <a:spcPts val="3300"/>
              </a:lnSpc>
              <a:buNone/>
            </a:pPr>
            <a:r>
              <a:rPr lang="en-US" sz="2650" b="1" spc="-80" kern="0" dirty="0">
                <a:solidFill>
                  <a:srgbClr val="FFFFFF"/>
                </a:solidFill>
                <a:latin typeface="Inter Bold" pitchFamily="34" charset="0"/>
                <a:ea typeface="Inter Bold" pitchFamily="34" charset="-122"/>
                <a:cs typeface="Inter Bold" pitchFamily="34" charset="-120"/>
              </a:rPr>
              <a:t>Prof. Shantanu K Behera</a:t>
            </a:r>
            <a:endParaRPr lang="en-US" sz="26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345775" y="820103"/>
            <a:ext cx="7938849" cy="619363"/>
          </a:xfrm>
          <a:prstGeom prst="rect">
            <a:avLst/>
          </a:prstGeom>
          <a:noFill/>
          <a:ln/>
        </p:spPr>
        <p:txBody>
          <a:bodyPr wrap="none" lIns="0" tIns="0" rIns="0" bIns="0" rtlCol="0" anchor="t"/>
          <a:lstStyle/>
          <a:p>
            <a:pPr algn="ctr" indent="0" marL="0">
              <a:lnSpc>
                <a:spcPts val="4850"/>
              </a:lnSpc>
              <a:buNone/>
            </a:pPr>
            <a:r>
              <a:rPr lang="en-US" sz="3900" b="1" spc="-117" kern="0" dirty="0">
                <a:solidFill>
                  <a:srgbClr val="FFFFFF"/>
                </a:solidFill>
                <a:latin typeface="Inter Bold" pitchFamily="34" charset="0"/>
                <a:ea typeface="Inter Bold" pitchFamily="34" charset="-122"/>
                <a:cs typeface="Inter Bold" pitchFamily="34" charset="-120"/>
              </a:rPr>
              <a:t>Polymer Derived Ceramics(PDC's) </a:t>
            </a:r>
            <a:endParaRPr lang="en-US" sz="3900" dirty="0"/>
          </a:p>
        </p:txBody>
      </p:sp>
      <p:sp>
        <p:nvSpPr>
          <p:cNvPr id="3" name="Text 1"/>
          <p:cNvSpPr/>
          <p:nvPr/>
        </p:nvSpPr>
        <p:spPr>
          <a:xfrm>
            <a:off x="693658" y="1835825"/>
            <a:ext cx="13243084" cy="1189077"/>
          </a:xfrm>
          <a:prstGeom prst="rect">
            <a:avLst/>
          </a:prstGeom>
          <a:noFill/>
          <a:ln/>
        </p:spPr>
        <p:txBody>
          <a:bodyPr wrap="square" lIns="0" tIns="0" rIns="0" bIns="0" rtlCol="0" anchor="t"/>
          <a:lstStyle/>
          <a:p>
            <a:pPr algn="l" marL="342900" indent="-342900">
              <a:lnSpc>
                <a:spcPts val="2450"/>
              </a:lnSpc>
              <a:buSzPct val="100000"/>
              <a:buChar char="•"/>
            </a:pPr>
            <a:r>
              <a:rPr lang="en-US" sz="1550" b="1" spc="-31" kern="0" dirty="0">
                <a:solidFill>
                  <a:srgbClr val="E5E0DF"/>
                </a:solidFill>
                <a:latin typeface="Inter" pitchFamily="34" charset="0"/>
                <a:ea typeface="Inter" pitchFamily="34" charset="-122"/>
                <a:cs typeface="Inter" pitchFamily="34" charset="-120"/>
              </a:rPr>
              <a:t>PDC's are unique class of materials that are synthesised from pre-ceramic polymers(PCPs).These polymers are typically OrganoSilicon compounds, often containing elements like Silicon, Carbon, Nitrogen in their structure. </a:t>
            </a:r>
            <a:endParaRPr lang="en-US" sz="1550" dirty="0"/>
          </a:p>
        </p:txBody>
      </p:sp>
      <p:sp>
        <p:nvSpPr>
          <p:cNvPr id="4" name="Text 2"/>
          <p:cNvSpPr/>
          <p:nvPr/>
        </p:nvSpPr>
        <p:spPr>
          <a:xfrm>
            <a:off x="693658" y="3094196"/>
            <a:ext cx="13243084" cy="792718"/>
          </a:xfrm>
          <a:prstGeom prst="rect">
            <a:avLst/>
          </a:prstGeom>
          <a:noFill/>
          <a:ln/>
        </p:spPr>
        <p:txBody>
          <a:bodyPr wrap="square" lIns="0" tIns="0" rIns="0" bIns="0" rtlCol="0" anchor="t"/>
          <a:lstStyle/>
          <a:p>
            <a:pPr algn="l" marL="342900" indent="-342900">
              <a:lnSpc>
                <a:spcPts val="2450"/>
              </a:lnSpc>
              <a:buSzPct val="100000"/>
              <a:buChar char="•"/>
            </a:pPr>
            <a:r>
              <a:rPr lang="en-US" sz="1550" b="1" spc="-31" kern="0" dirty="0">
                <a:solidFill>
                  <a:srgbClr val="E5E0DF"/>
                </a:solidFill>
                <a:latin typeface="Inter" pitchFamily="34" charset="0"/>
                <a:ea typeface="Inter" pitchFamily="34" charset="-122"/>
                <a:cs typeface="Inter" pitchFamily="34" charset="-120"/>
              </a:rPr>
              <a:t>The process of creating polymer-derived ceramics involves carefully designed synthesis routes where the pre-ceramic polymers undergo controlled heating in an inert atmosphere or vacuum. </a:t>
            </a:r>
            <a:endParaRPr lang="en-US" sz="1550" dirty="0"/>
          </a:p>
        </p:txBody>
      </p:sp>
      <p:sp>
        <p:nvSpPr>
          <p:cNvPr id="5" name="Text 3"/>
          <p:cNvSpPr/>
          <p:nvPr/>
        </p:nvSpPr>
        <p:spPr>
          <a:xfrm>
            <a:off x="693658" y="3956209"/>
            <a:ext cx="13243084" cy="1189077"/>
          </a:xfrm>
          <a:prstGeom prst="rect">
            <a:avLst/>
          </a:prstGeom>
          <a:noFill/>
          <a:ln/>
        </p:spPr>
        <p:txBody>
          <a:bodyPr wrap="square" lIns="0" tIns="0" rIns="0" bIns="0" rtlCol="0" anchor="t"/>
          <a:lstStyle/>
          <a:p>
            <a:pPr algn="l" marL="342900" indent="-342900">
              <a:lnSpc>
                <a:spcPts val="2450"/>
              </a:lnSpc>
              <a:buSzPct val="100000"/>
              <a:buChar char="•"/>
            </a:pPr>
            <a:r>
              <a:rPr lang="en-US" sz="1550" b="1" spc="-31" kern="0" dirty="0">
                <a:solidFill>
                  <a:srgbClr val="E5E0DF"/>
                </a:solidFill>
                <a:latin typeface="Inter" pitchFamily="34" charset="0"/>
                <a:ea typeface="Inter" pitchFamily="34" charset="-122"/>
                <a:cs typeface="Inter" pitchFamily="34" charset="-120"/>
              </a:rPr>
              <a:t>Polysilazanes(a preceramic precursor) are characterized by silicon (Si) and nitrogen (N) atoms in their structure. The Si–N bonds of polysilazanes offer the excellent thermal and chemical stability, high durability, and increased corrosion resistance in polymeric and ceramized states.</a:t>
            </a:r>
            <a:endParaRPr lang="en-US" sz="1550" dirty="0"/>
          </a:p>
        </p:txBody>
      </p:sp>
      <p:sp>
        <p:nvSpPr>
          <p:cNvPr id="6" name="Text 4"/>
          <p:cNvSpPr/>
          <p:nvPr/>
        </p:nvSpPr>
        <p:spPr>
          <a:xfrm>
            <a:off x="693658" y="5214580"/>
            <a:ext cx="13243084" cy="792718"/>
          </a:xfrm>
          <a:prstGeom prst="rect">
            <a:avLst/>
          </a:prstGeom>
          <a:noFill/>
          <a:ln/>
        </p:spPr>
        <p:txBody>
          <a:bodyPr wrap="square" lIns="0" tIns="0" rIns="0" bIns="0" rtlCol="0" anchor="t"/>
          <a:lstStyle/>
          <a:p>
            <a:pPr algn="l" marL="342900" indent="-342900">
              <a:lnSpc>
                <a:spcPts val="2450"/>
              </a:lnSpc>
              <a:buSzPct val="100000"/>
              <a:buChar char="•"/>
            </a:pPr>
            <a:r>
              <a:rPr lang="en-US" sz="1550" b="1" spc="-31" kern="0" dirty="0">
                <a:solidFill>
                  <a:srgbClr val="E5E0DF"/>
                </a:solidFill>
                <a:latin typeface="Inter" pitchFamily="34" charset="0"/>
                <a:ea typeface="Inter" pitchFamily="34" charset="-122"/>
                <a:cs typeface="Inter" pitchFamily="34" charset="-120"/>
              </a:rPr>
              <a:t>Polysilazanes are often used as precursors to prepare high-temperature resistant SiCN coatings and fibres, which are very stable ceramic compounds at high temperatures.</a:t>
            </a:r>
            <a:endParaRPr lang="en-US" sz="1550" dirty="0"/>
          </a:p>
        </p:txBody>
      </p:sp>
      <p:sp>
        <p:nvSpPr>
          <p:cNvPr id="7" name="Text 5"/>
          <p:cNvSpPr/>
          <p:nvPr/>
        </p:nvSpPr>
        <p:spPr>
          <a:xfrm>
            <a:off x="693658" y="6076593"/>
            <a:ext cx="13243084" cy="792718"/>
          </a:xfrm>
          <a:prstGeom prst="rect">
            <a:avLst/>
          </a:prstGeom>
          <a:noFill/>
          <a:ln/>
        </p:spPr>
        <p:txBody>
          <a:bodyPr wrap="square" lIns="0" tIns="0" rIns="0" bIns="0" rtlCol="0" anchor="t"/>
          <a:lstStyle/>
          <a:p>
            <a:pPr algn="l" marL="342900" indent="-342900">
              <a:lnSpc>
                <a:spcPts val="2450"/>
              </a:lnSpc>
              <a:buSzPct val="100000"/>
              <a:buChar char="•"/>
            </a:pPr>
            <a:r>
              <a:rPr lang="en-US" sz="1550" b="1" spc="-31" kern="0" dirty="0">
                <a:solidFill>
                  <a:srgbClr val="E5E0DF"/>
                </a:solidFill>
                <a:latin typeface="Inter" pitchFamily="34" charset="0"/>
                <a:ea typeface="Inter" pitchFamily="34" charset="-122"/>
                <a:cs typeface="Inter" pitchFamily="34" charset="-120"/>
              </a:rPr>
              <a:t>The use of PDC-based materials as supports for catalytic reactions offers advantages to the reaction media like higher specific surface area, porosity, improved mechanical strength, and thermal stability.</a:t>
            </a:r>
            <a:endParaRPr lang="en-US" sz="1550" dirty="0"/>
          </a:p>
        </p:txBody>
      </p:sp>
      <p:sp>
        <p:nvSpPr>
          <p:cNvPr id="8" name="Text 6"/>
          <p:cNvSpPr/>
          <p:nvPr/>
        </p:nvSpPr>
        <p:spPr>
          <a:xfrm>
            <a:off x="693658" y="7092196"/>
            <a:ext cx="13243084" cy="317183"/>
          </a:xfrm>
          <a:prstGeom prst="rect">
            <a:avLst/>
          </a:prstGeom>
          <a:noFill/>
          <a:ln/>
        </p:spPr>
        <p:txBody>
          <a:bodyPr wrap="none" lIns="0" tIns="0" rIns="0" bIns="0" rtlCol="0" anchor="t"/>
          <a:lstStyle/>
          <a:p>
            <a:pPr indent="0" marL="0">
              <a:lnSpc>
                <a:spcPts val="2450"/>
              </a:lnSpc>
              <a:buNone/>
            </a:pP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886087" y="311825"/>
            <a:ext cx="4858107" cy="354330"/>
          </a:xfrm>
          <a:prstGeom prst="rect">
            <a:avLst/>
          </a:prstGeom>
          <a:noFill/>
          <a:ln/>
        </p:spPr>
        <p:txBody>
          <a:bodyPr wrap="none" lIns="0" tIns="0" rIns="0" bIns="0" rtlCol="0" anchor="t"/>
          <a:lstStyle/>
          <a:p>
            <a:pPr algn="ctr" indent="0" marL="0">
              <a:lnSpc>
                <a:spcPts val="2750"/>
              </a:lnSpc>
              <a:buNone/>
            </a:pPr>
            <a:r>
              <a:rPr lang="en-US" sz="2200" b="1" spc="-67" kern="0" dirty="0">
                <a:solidFill>
                  <a:srgbClr val="FFFFFF"/>
                </a:solidFill>
                <a:latin typeface="Inter Bold" pitchFamily="34" charset="0"/>
                <a:ea typeface="Inter Bold" pitchFamily="34" charset="-122"/>
                <a:cs typeface="Inter Bold" pitchFamily="34" charset="-120"/>
              </a:rPr>
              <a:t>POLYMER DERIVED CERAMIC ROUTE</a:t>
            </a:r>
            <a:endParaRPr lang="en-US" sz="2200" dirty="0"/>
          </a:p>
        </p:txBody>
      </p:sp>
      <p:pic>
        <p:nvPicPr>
          <p:cNvPr id="3" name="Image 0" descr="preencoded.png">    </p:cNvPr>
          <p:cNvPicPr>
            <a:picLocks noChangeAspect="1"/>
          </p:cNvPicPr>
          <p:nvPr/>
        </p:nvPicPr>
        <p:blipFill>
          <a:blip r:embed="rId1"/>
          <a:stretch>
            <a:fillRect/>
          </a:stretch>
        </p:blipFill>
        <p:spPr>
          <a:xfrm>
            <a:off x="4848463" y="892969"/>
            <a:ext cx="4933474" cy="98147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2154079" y="628888"/>
            <a:ext cx="10322243" cy="330756"/>
          </a:xfrm>
          <a:prstGeom prst="rect">
            <a:avLst/>
          </a:prstGeom>
          <a:noFill/>
          <a:ln/>
        </p:spPr>
        <p:txBody>
          <a:bodyPr wrap="none" lIns="0" tIns="0" rIns="0" bIns="0" rtlCol="0" anchor="t"/>
          <a:lstStyle/>
          <a:p>
            <a:pPr algn="ctr" indent="0" marL="0">
              <a:lnSpc>
                <a:spcPts val="2600"/>
              </a:lnSpc>
              <a:buNone/>
            </a:pPr>
            <a:r>
              <a:rPr lang="en-US" sz="2050" b="1" spc="-63" kern="0" dirty="0">
                <a:solidFill>
                  <a:srgbClr val="FFFFFF"/>
                </a:solidFill>
                <a:latin typeface="Inter Bold" pitchFamily="34" charset="0"/>
                <a:ea typeface="Inter Bold" pitchFamily="34" charset="-122"/>
                <a:cs typeface="Inter Bold" pitchFamily="34" charset="-120"/>
              </a:rPr>
              <a:t>Molybdenum carbide-based materials for Hydrogen Evolution and Oxygen Evolution.</a:t>
            </a:r>
            <a:endParaRPr lang="en-US" sz="2050" dirty="0"/>
          </a:p>
        </p:txBody>
      </p:sp>
      <p:sp>
        <p:nvSpPr>
          <p:cNvPr id="3" name="Text 1"/>
          <p:cNvSpPr/>
          <p:nvPr/>
        </p:nvSpPr>
        <p:spPr>
          <a:xfrm>
            <a:off x="463034" y="1224201"/>
            <a:ext cx="13704332" cy="529114"/>
          </a:xfrm>
          <a:prstGeom prst="rect">
            <a:avLst/>
          </a:prstGeom>
          <a:noFill/>
          <a:ln/>
        </p:spPr>
        <p:txBody>
          <a:bodyPr wrap="square" lIns="0" tIns="0" rIns="0" bIns="0" rtlCol="0" anchor="t"/>
          <a:lstStyle/>
          <a:p>
            <a:pPr algn="l" marL="342900" indent="-342900">
              <a:lnSpc>
                <a:spcPts val="1650"/>
              </a:lnSpc>
              <a:buSzPct val="100000"/>
              <a:buChar char="•"/>
            </a:pPr>
            <a:r>
              <a:rPr lang="en-US" sz="1000" b="1" spc="-21" kern="0" dirty="0">
                <a:solidFill>
                  <a:srgbClr val="E5E0DF"/>
                </a:solidFill>
                <a:latin typeface="Inter" pitchFamily="34" charset="0"/>
                <a:ea typeface="Inter" pitchFamily="34" charset="-122"/>
                <a:cs typeface="Inter" pitchFamily="34" charset="-120"/>
              </a:rPr>
              <a:t>The core electrochemical reactions including hydrogen evolution reaction (HER), oxygen evolution reaction (OER) in these devices determine the energy conversion efficiency</a:t>
            </a:r>
            <a:endParaRPr lang="en-US" sz="1000" dirty="0"/>
          </a:p>
        </p:txBody>
      </p:sp>
      <p:sp>
        <p:nvSpPr>
          <p:cNvPr id="4" name="Text 2"/>
          <p:cNvSpPr/>
          <p:nvPr/>
        </p:nvSpPr>
        <p:spPr>
          <a:xfrm>
            <a:off x="463034" y="1799511"/>
            <a:ext cx="13704332" cy="264557"/>
          </a:xfrm>
          <a:prstGeom prst="rect">
            <a:avLst/>
          </a:prstGeom>
          <a:noFill/>
          <a:ln/>
        </p:spPr>
        <p:txBody>
          <a:bodyPr wrap="none" lIns="0" tIns="0" rIns="0" bIns="0" rtlCol="0" anchor="t"/>
          <a:lstStyle/>
          <a:p>
            <a:pPr algn="l" marL="342900" indent="-342900">
              <a:lnSpc>
                <a:spcPts val="1650"/>
              </a:lnSpc>
              <a:buSzPct val="100000"/>
              <a:buChar char="•"/>
            </a:pPr>
            <a:r>
              <a:rPr lang="en-US" sz="1000" b="1" spc="-21" kern="0" dirty="0">
                <a:solidFill>
                  <a:srgbClr val="E5E0DF"/>
                </a:solidFill>
                <a:latin typeface="Inter" pitchFamily="34" charset="0"/>
                <a:ea typeface="Inter" pitchFamily="34" charset="-122"/>
                <a:cs typeface="Inter" pitchFamily="34" charset="-120"/>
              </a:rPr>
              <a:t>Molybdenum carbide stands out due to the Pt-like d-band electronic structure, and great progresses have been made in the field of energy conversion and storage.</a:t>
            </a:r>
            <a:endParaRPr lang="en-US" sz="1000" dirty="0"/>
          </a:p>
        </p:txBody>
      </p:sp>
      <p:sp>
        <p:nvSpPr>
          <p:cNvPr id="5" name="Text 3"/>
          <p:cNvSpPr/>
          <p:nvPr/>
        </p:nvSpPr>
        <p:spPr>
          <a:xfrm>
            <a:off x="463034" y="2110264"/>
            <a:ext cx="13704332" cy="529114"/>
          </a:xfrm>
          <a:prstGeom prst="rect">
            <a:avLst/>
          </a:prstGeom>
          <a:noFill/>
          <a:ln/>
        </p:spPr>
        <p:txBody>
          <a:bodyPr wrap="square" lIns="0" tIns="0" rIns="0" bIns="0" rtlCol="0" anchor="t"/>
          <a:lstStyle/>
          <a:p>
            <a:pPr algn="l" marL="342900" indent="-342900">
              <a:lnSpc>
                <a:spcPts val="1650"/>
              </a:lnSpc>
              <a:buSzPct val="100000"/>
              <a:buChar char="•"/>
            </a:pPr>
            <a:r>
              <a:rPr lang="en-US" sz="1000" b="1" spc="-21" kern="0" dirty="0">
                <a:solidFill>
                  <a:srgbClr val="E5E0DF"/>
                </a:solidFill>
                <a:latin typeface="Inter" pitchFamily="34" charset="0"/>
                <a:ea typeface="Inter" pitchFamily="34" charset="-122"/>
                <a:cs typeface="Inter" pitchFamily="34" charset="-120"/>
              </a:rPr>
              <a:t>The unique electronic structure and high conductivity of molybdenum carbide make it not only capable of serving as a support for other active centres, but also capable of adjusting the electronic structure of other components to synergistically enhance the oxygen evolution reaction(OER).</a:t>
            </a:r>
            <a:endParaRPr lang="en-US" sz="1000" dirty="0"/>
          </a:p>
        </p:txBody>
      </p:sp>
      <p:sp>
        <p:nvSpPr>
          <p:cNvPr id="6" name="Text 4"/>
          <p:cNvSpPr/>
          <p:nvPr/>
        </p:nvSpPr>
        <p:spPr>
          <a:xfrm>
            <a:off x="463034" y="2685574"/>
            <a:ext cx="13704332" cy="529114"/>
          </a:xfrm>
          <a:prstGeom prst="rect">
            <a:avLst/>
          </a:prstGeom>
          <a:noFill/>
          <a:ln/>
        </p:spPr>
        <p:txBody>
          <a:bodyPr wrap="square" lIns="0" tIns="0" rIns="0" bIns="0" rtlCol="0" anchor="t"/>
          <a:lstStyle/>
          <a:p>
            <a:pPr algn="l" marL="342900" indent="-342900">
              <a:lnSpc>
                <a:spcPts val="1650"/>
              </a:lnSpc>
              <a:buSzPct val="100000"/>
              <a:buChar char="•"/>
            </a:pPr>
            <a:r>
              <a:rPr lang="en-US" sz="1000" b="1" spc="-21" kern="0" dirty="0">
                <a:solidFill>
                  <a:srgbClr val="E5E0DF"/>
                </a:solidFill>
                <a:latin typeface="Inter" pitchFamily="34" charset="0"/>
                <a:ea typeface="Inter" pitchFamily="34" charset="-122"/>
                <a:cs typeface="Inter" pitchFamily="34" charset="-120"/>
              </a:rPr>
              <a:t>The traditional synthesis methods of molybdenum carbide usually require high temperatures and complex processes, and the prepared molybdenum carbide has a large particle size and poor conductivity.</a:t>
            </a:r>
            <a:endParaRPr lang="en-US" sz="1000" dirty="0"/>
          </a:p>
        </p:txBody>
      </p:sp>
      <p:pic>
        <p:nvPicPr>
          <p:cNvPr id="7" name="Image 0" descr="preencoded.png">    </p:cNvPr>
          <p:cNvPicPr>
            <a:picLocks noChangeAspect="1"/>
          </p:cNvPicPr>
          <p:nvPr/>
        </p:nvPicPr>
        <p:blipFill>
          <a:blip r:embed="rId1"/>
          <a:stretch>
            <a:fillRect/>
          </a:stretch>
        </p:blipFill>
        <p:spPr>
          <a:xfrm>
            <a:off x="4044077" y="3363516"/>
            <a:ext cx="6542246" cy="2898100"/>
          </a:xfrm>
          <a:prstGeom prst="rect">
            <a:avLst/>
          </a:prstGeom>
        </p:spPr>
      </p:pic>
      <p:sp>
        <p:nvSpPr>
          <p:cNvPr id="8" name="Text 5"/>
          <p:cNvSpPr/>
          <p:nvPr/>
        </p:nvSpPr>
        <p:spPr>
          <a:xfrm>
            <a:off x="5947648" y="6459974"/>
            <a:ext cx="2734985" cy="248007"/>
          </a:xfrm>
          <a:prstGeom prst="rect">
            <a:avLst/>
          </a:prstGeom>
          <a:noFill/>
          <a:ln/>
        </p:spPr>
        <p:txBody>
          <a:bodyPr wrap="none" lIns="0" tIns="0" rIns="0" bIns="0" rtlCol="0" anchor="t"/>
          <a:lstStyle/>
          <a:p>
            <a:pPr algn="ctr" indent="0" marL="0">
              <a:lnSpc>
                <a:spcPts val="1950"/>
              </a:lnSpc>
              <a:buNone/>
            </a:pPr>
            <a:r>
              <a:rPr lang="en-US" sz="1550" b="1" spc="-47" kern="0" dirty="0">
                <a:solidFill>
                  <a:srgbClr val="FFFFFF"/>
                </a:solidFill>
                <a:latin typeface="Inter Bold" pitchFamily="34" charset="0"/>
                <a:ea typeface="Inter Bold" pitchFamily="34" charset="-122"/>
                <a:cs typeface="Inter Bold" pitchFamily="34" charset="-120"/>
              </a:rPr>
              <a:t>OER: 2H2O → O2 + 4e− + 4H+</a:t>
            </a:r>
            <a:endParaRPr lang="en-US" sz="1550" dirty="0"/>
          </a:p>
        </p:txBody>
      </p:sp>
      <p:sp>
        <p:nvSpPr>
          <p:cNvPr id="9" name="Text 6"/>
          <p:cNvSpPr/>
          <p:nvPr/>
        </p:nvSpPr>
        <p:spPr>
          <a:xfrm>
            <a:off x="6261735" y="6906339"/>
            <a:ext cx="2106930" cy="248007"/>
          </a:xfrm>
          <a:prstGeom prst="rect">
            <a:avLst/>
          </a:prstGeom>
          <a:noFill/>
          <a:ln/>
        </p:spPr>
        <p:txBody>
          <a:bodyPr wrap="none" lIns="0" tIns="0" rIns="0" bIns="0" rtlCol="0" anchor="t"/>
          <a:lstStyle/>
          <a:p>
            <a:pPr algn="ctr" indent="0" marL="0">
              <a:lnSpc>
                <a:spcPts val="1950"/>
              </a:lnSpc>
              <a:buNone/>
            </a:pPr>
            <a:r>
              <a:rPr lang="en-US" sz="1550" b="1" spc="-47" kern="0" dirty="0">
                <a:solidFill>
                  <a:srgbClr val="FFFFFF"/>
                </a:solidFill>
                <a:latin typeface="Inter Bold" pitchFamily="34" charset="0"/>
                <a:ea typeface="Inter Bold" pitchFamily="34" charset="-122"/>
                <a:cs typeface="Inter Bold" pitchFamily="34" charset="-120"/>
              </a:rPr>
              <a:t>HER: 4H+ → 4e− + 2H2</a:t>
            </a:r>
            <a:endParaRPr lang="en-US" sz="1550" dirty="0"/>
          </a:p>
        </p:txBody>
      </p:sp>
      <p:sp>
        <p:nvSpPr>
          <p:cNvPr id="10" name="Text 7"/>
          <p:cNvSpPr/>
          <p:nvPr/>
        </p:nvSpPr>
        <p:spPr>
          <a:xfrm>
            <a:off x="6117193" y="7352705"/>
            <a:ext cx="2396014" cy="248007"/>
          </a:xfrm>
          <a:prstGeom prst="rect">
            <a:avLst/>
          </a:prstGeom>
          <a:noFill/>
          <a:ln/>
        </p:spPr>
        <p:txBody>
          <a:bodyPr wrap="none" lIns="0" tIns="0" rIns="0" bIns="0" rtlCol="0" anchor="t"/>
          <a:lstStyle/>
          <a:p>
            <a:pPr algn="ctr" indent="0" marL="0">
              <a:lnSpc>
                <a:spcPts val="1950"/>
              </a:lnSpc>
              <a:buNone/>
            </a:pPr>
            <a:r>
              <a:rPr lang="en-US" sz="1550" b="1" spc="-47" kern="0" dirty="0">
                <a:solidFill>
                  <a:srgbClr val="FFFFFF"/>
                </a:solidFill>
                <a:latin typeface="Inter Bold" pitchFamily="34" charset="0"/>
                <a:ea typeface="Inter Bold" pitchFamily="34" charset="-122"/>
                <a:cs typeface="Inter Bold" pitchFamily="34" charset="-120"/>
              </a:rPr>
              <a:t>Overall: 2H2O → O2 + 2H2</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258961" y="1640919"/>
            <a:ext cx="4968359" cy="4947761"/>
          </a:xfrm>
          <a:prstGeom prst="rect">
            <a:avLst/>
          </a:prstGeom>
        </p:spPr>
      </p:pic>
      <p:sp>
        <p:nvSpPr>
          <p:cNvPr id="4" name="Text 0"/>
          <p:cNvSpPr/>
          <p:nvPr/>
        </p:nvSpPr>
        <p:spPr>
          <a:xfrm>
            <a:off x="6211729" y="734020"/>
            <a:ext cx="7693343" cy="1295400"/>
          </a:xfrm>
          <a:prstGeom prst="rect">
            <a:avLst/>
          </a:prstGeom>
          <a:noFill/>
          <a:ln/>
        </p:spPr>
        <p:txBody>
          <a:bodyPr wrap="square" lIns="0" tIns="0" rIns="0" bIns="0" rtlCol="0" anchor="t"/>
          <a:lstStyle/>
          <a:p>
            <a:pPr indent="0" marL="0">
              <a:lnSpc>
                <a:spcPts val="5050"/>
              </a:lnSpc>
              <a:buNone/>
            </a:pPr>
            <a:r>
              <a:rPr lang="en-US" sz="4050" b="1" spc="-122" kern="0" dirty="0">
                <a:solidFill>
                  <a:srgbClr val="FFFFFF"/>
                </a:solidFill>
                <a:latin typeface="Inter Bold" pitchFamily="34" charset="0"/>
                <a:ea typeface="Inter Bold" pitchFamily="34" charset="-122"/>
                <a:cs typeface="Inter Bold" pitchFamily="34" charset="-120"/>
              </a:rPr>
              <a:t>SiCO and SiCN Polymer derived Ceramics:</a:t>
            </a:r>
            <a:endParaRPr lang="en-US" sz="4050" dirty="0"/>
          </a:p>
        </p:txBody>
      </p:sp>
      <p:sp>
        <p:nvSpPr>
          <p:cNvPr id="5" name="Text 1"/>
          <p:cNvSpPr/>
          <p:nvPr/>
        </p:nvSpPr>
        <p:spPr>
          <a:xfrm>
            <a:off x="6211729" y="2340293"/>
            <a:ext cx="7693343" cy="663178"/>
          </a:xfrm>
          <a:prstGeom prst="rect">
            <a:avLst/>
          </a:prstGeom>
          <a:noFill/>
          <a:ln/>
        </p:spPr>
        <p:txBody>
          <a:bodyPr wrap="square" lIns="0" tIns="0" rIns="0" bIns="0" rtlCol="0" anchor="t"/>
          <a:lstStyle/>
          <a:p>
            <a:pPr algn="l" marL="342900" indent="-342900">
              <a:lnSpc>
                <a:spcPts val="2600"/>
              </a:lnSpc>
              <a:buSzPct val="100000"/>
              <a:buFont typeface="+mj-lt"/>
              <a:buAutoNum type="arabicPeriod" startAt="1"/>
            </a:pPr>
            <a:r>
              <a:rPr lang="en-US" sz="1600" b="1" spc="-33" kern="0" dirty="0">
                <a:solidFill>
                  <a:srgbClr val="E5E0DF"/>
                </a:solidFill>
                <a:latin typeface="Inter" pitchFamily="34" charset="0"/>
                <a:ea typeface="Inter" pitchFamily="34" charset="-122"/>
                <a:cs typeface="Inter" pitchFamily="34" charset="-120"/>
              </a:rPr>
              <a:t>Composition</a:t>
            </a:r>
            <a:pPr algn="l" indent="0" marL="0">
              <a:lnSpc>
                <a:spcPts val="2600"/>
              </a:lnSpc>
              <a:buNone/>
            </a:pPr>
            <a:r>
              <a:rPr lang="en-US" sz="1600" spc="-33" kern="0" dirty="0">
                <a:solidFill>
                  <a:srgbClr val="E5E0DF"/>
                </a:solidFill>
                <a:latin typeface="Inter" pitchFamily="34" charset="0"/>
                <a:ea typeface="Inter" pitchFamily="34" charset="-122"/>
                <a:cs typeface="Inter" pitchFamily="34" charset="-120"/>
              </a:rPr>
              <a:t>: SiCN contains nitrogen in addition to silicon and carbon, while SiOC includes oxygen along with silicon and carbon.</a:t>
            </a:r>
            <a:endParaRPr lang="en-US" sz="1600" dirty="0"/>
          </a:p>
        </p:txBody>
      </p:sp>
      <p:sp>
        <p:nvSpPr>
          <p:cNvPr id="6" name="Text 2"/>
          <p:cNvSpPr/>
          <p:nvPr/>
        </p:nvSpPr>
        <p:spPr>
          <a:xfrm>
            <a:off x="6211729" y="3075980"/>
            <a:ext cx="7693343" cy="994767"/>
          </a:xfrm>
          <a:prstGeom prst="rect">
            <a:avLst/>
          </a:prstGeom>
          <a:noFill/>
          <a:ln/>
        </p:spPr>
        <p:txBody>
          <a:bodyPr wrap="square" lIns="0" tIns="0" rIns="0" bIns="0" rtlCol="0" anchor="t"/>
          <a:lstStyle/>
          <a:p>
            <a:pPr algn="l" marL="342900" indent="-342900">
              <a:lnSpc>
                <a:spcPts val="2600"/>
              </a:lnSpc>
              <a:buSzPct val="100000"/>
              <a:buFont typeface="+mj-lt"/>
              <a:buAutoNum type="arabicPeriod" startAt="2"/>
            </a:pPr>
            <a:r>
              <a:rPr lang="en-US" sz="1600" b="1" spc="-33" kern="0" dirty="0">
                <a:solidFill>
                  <a:srgbClr val="E5E0DF"/>
                </a:solidFill>
                <a:latin typeface="Inter" pitchFamily="34" charset="0"/>
                <a:ea typeface="Inter" pitchFamily="34" charset="-122"/>
                <a:cs typeface="Inter" pitchFamily="34" charset="-120"/>
              </a:rPr>
              <a:t>Properties</a:t>
            </a:r>
            <a:pPr algn="l" indent="0" marL="0">
              <a:lnSpc>
                <a:spcPts val="2600"/>
              </a:lnSpc>
              <a:buNone/>
            </a:pPr>
            <a:r>
              <a:rPr lang="en-US" sz="1600" spc="-33" kern="0" dirty="0">
                <a:solidFill>
                  <a:srgbClr val="E5E0DF"/>
                </a:solidFill>
                <a:latin typeface="Inter" pitchFamily="34" charset="0"/>
                <a:ea typeface="Inter" pitchFamily="34" charset="-122"/>
                <a:cs typeface="Inter" pitchFamily="34" charset="-120"/>
              </a:rPr>
              <a:t>: SiCN typically exhibits higher thermal stability and better mechanical properties compared to SiOC, which may offer enhanced chemical resistance and lower density.</a:t>
            </a:r>
            <a:endParaRPr lang="en-US" sz="1600" dirty="0"/>
          </a:p>
        </p:txBody>
      </p:sp>
      <p:sp>
        <p:nvSpPr>
          <p:cNvPr id="7" name="Text 3"/>
          <p:cNvSpPr/>
          <p:nvPr/>
        </p:nvSpPr>
        <p:spPr>
          <a:xfrm>
            <a:off x="6211729" y="4143256"/>
            <a:ext cx="7693343" cy="994767"/>
          </a:xfrm>
          <a:prstGeom prst="rect">
            <a:avLst/>
          </a:prstGeom>
          <a:noFill/>
          <a:ln/>
        </p:spPr>
        <p:txBody>
          <a:bodyPr wrap="square" lIns="0" tIns="0" rIns="0" bIns="0" rtlCol="0" anchor="t"/>
          <a:lstStyle/>
          <a:p>
            <a:pPr algn="l" marL="342900" indent="-342900">
              <a:lnSpc>
                <a:spcPts val="2600"/>
              </a:lnSpc>
              <a:buSzPct val="100000"/>
              <a:buFont typeface="+mj-lt"/>
              <a:buAutoNum type="arabicPeriod" startAt="3"/>
            </a:pPr>
            <a:r>
              <a:rPr lang="en-US" sz="1600" b="1" spc="-33" kern="0" dirty="0">
                <a:solidFill>
                  <a:srgbClr val="E5E0DF"/>
                </a:solidFill>
                <a:latin typeface="Inter" pitchFamily="34" charset="0"/>
                <a:ea typeface="Inter" pitchFamily="34" charset="-122"/>
                <a:cs typeface="Inter" pitchFamily="34" charset="-120"/>
              </a:rPr>
              <a:t>Applications</a:t>
            </a:r>
            <a:pPr algn="l" indent="0" marL="0">
              <a:lnSpc>
                <a:spcPts val="2600"/>
              </a:lnSpc>
              <a:buNone/>
            </a:pPr>
            <a:r>
              <a:rPr lang="en-US" sz="1600" spc="-33" kern="0" dirty="0">
                <a:solidFill>
                  <a:srgbClr val="E5E0DF"/>
                </a:solidFill>
                <a:latin typeface="Inter" pitchFamily="34" charset="0"/>
                <a:ea typeface="Inter" pitchFamily="34" charset="-122"/>
                <a:cs typeface="Inter" pitchFamily="34" charset="-120"/>
              </a:rPr>
              <a:t>: SiCN is often used in high-temperature applications and as a protective coating, whereas SiOC is favoured for its photocatalytic properties and as a support material in catalytic processes.</a:t>
            </a:r>
            <a:endParaRPr lang="en-US" sz="1600" dirty="0"/>
          </a:p>
        </p:txBody>
      </p:sp>
      <p:sp>
        <p:nvSpPr>
          <p:cNvPr id="8" name="Text 4"/>
          <p:cNvSpPr/>
          <p:nvPr/>
        </p:nvSpPr>
        <p:spPr>
          <a:xfrm>
            <a:off x="6211729" y="5210532"/>
            <a:ext cx="7693343" cy="1326356"/>
          </a:xfrm>
          <a:prstGeom prst="rect">
            <a:avLst/>
          </a:prstGeom>
          <a:noFill/>
          <a:ln/>
        </p:spPr>
        <p:txBody>
          <a:bodyPr wrap="square" lIns="0" tIns="0" rIns="0" bIns="0" rtlCol="0" anchor="t"/>
          <a:lstStyle/>
          <a:p>
            <a:pPr algn="l" marL="342900" indent="-342900">
              <a:lnSpc>
                <a:spcPts val="2600"/>
              </a:lnSpc>
              <a:buSzPct val="100000"/>
              <a:buFont typeface="+mj-lt"/>
              <a:buAutoNum type="arabicPeriod" startAt="4"/>
            </a:pPr>
            <a:r>
              <a:rPr lang="en-US" sz="1600" spc="-33" kern="0" dirty="0">
                <a:solidFill>
                  <a:srgbClr val="E5E0DF"/>
                </a:solidFill>
                <a:latin typeface="Inter" pitchFamily="34" charset="0"/>
                <a:ea typeface="Inter" pitchFamily="34" charset="-122"/>
                <a:cs typeface="Inter" pitchFamily="34" charset="-120"/>
              </a:rPr>
              <a:t>Advanced Si-based ceramics such as silicon oxicarbide (SiOC), silicon carbonitride (SiCN) have properties with a wide range of industrial applications such as oil and gas production, aluminum manufacturing, chemical industry, and assembling of solar cells</a:t>
            </a:r>
            <a:endParaRPr lang="en-US" sz="1600" dirty="0"/>
          </a:p>
        </p:txBody>
      </p:sp>
      <p:sp>
        <p:nvSpPr>
          <p:cNvPr id="9" name="Text 5"/>
          <p:cNvSpPr/>
          <p:nvPr/>
        </p:nvSpPr>
        <p:spPr>
          <a:xfrm>
            <a:off x="6211729" y="6847761"/>
            <a:ext cx="5181243" cy="647700"/>
          </a:xfrm>
          <a:prstGeom prst="rect">
            <a:avLst/>
          </a:prstGeom>
          <a:noFill/>
          <a:ln/>
        </p:spPr>
        <p:txBody>
          <a:bodyPr wrap="none" lIns="0" tIns="0" rIns="0" bIns="0" rtlCol="0" anchor="t"/>
          <a:lstStyle/>
          <a:p>
            <a:pPr indent="0" marL="0">
              <a:lnSpc>
                <a:spcPts val="5050"/>
              </a:lnSpc>
              <a:buNone/>
            </a:pPr>
            <a:r>
              <a:rPr lang="en-US" sz="4050" b="1" spc="-122" kern="0" dirty="0">
                <a:solidFill>
                  <a:srgbClr val="FFFFFF"/>
                </a:solidFill>
                <a:latin typeface="Inter Bold" pitchFamily="34" charset="0"/>
                <a:ea typeface="Inter Bold" pitchFamily="34" charset="-122"/>
                <a:cs typeface="Inter Bold" pitchFamily="34" charset="-120"/>
              </a:rPr>
              <a:t> </a:t>
            </a:r>
            <a:endParaRPr lang="en-US" sz="4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143369" y="437793"/>
            <a:ext cx="8343662" cy="497086"/>
          </a:xfrm>
          <a:prstGeom prst="rect">
            <a:avLst/>
          </a:prstGeom>
          <a:noFill/>
          <a:ln/>
        </p:spPr>
        <p:txBody>
          <a:bodyPr wrap="none" lIns="0" tIns="0" rIns="0" bIns="0" rtlCol="0" anchor="t"/>
          <a:lstStyle/>
          <a:p>
            <a:pPr algn="ctr" indent="0" marL="0">
              <a:lnSpc>
                <a:spcPts val="3900"/>
              </a:lnSpc>
              <a:buNone/>
            </a:pPr>
            <a:r>
              <a:rPr lang="en-US" sz="3100" b="1" spc="-94" kern="0" dirty="0">
                <a:solidFill>
                  <a:srgbClr val="FFFFFF"/>
                </a:solidFill>
                <a:latin typeface="Inter Bold" pitchFamily="34" charset="0"/>
                <a:ea typeface="Inter Bold" pitchFamily="34" charset="-122"/>
                <a:cs typeface="Inter Bold" pitchFamily="34" charset="-120"/>
              </a:rPr>
              <a:t>XRD patterns of various molybdenum carbide</a:t>
            </a:r>
            <a:endParaRPr lang="en-US" sz="3100" dirty="0"/>
          </a:p>
        </p:txBody>
      </p:sp>
      <p:pic>
        <p:nvPicPr>
          <p:cNvPr id="3" name="Image 0" descr="preencoded.png">    </p:cNvPr>
          <p:cNvPicPr>
            <a:picLocks noChangeAspect="1"/>
          </p:cNvPicPr>
          <p:nvPr/>
        </p:nvPicPr>
        <p:blipFill>
          <a:blip r:embed="rId1"/>
          <a:stretch>
            <a:fillRect/>
          </a:stretch>
        </p:blipFill>
        <p:spPr>
          <a:xfrm>
            <a:off x="3850838" y="1253014"/>
            <a:ext cx="6928604" cy="5671899"/>
          </a:xfrm>
          <a:prstGeom prst="rect">
            <a:avLst/>
          </a:prstGeom>
        </p:spPr>
      </p:pic>
      <p:sp>
        <p:nvSpPr>
          <p:cNvPr id="4" name="Text 1"/>
          <p:cNvSpPr/>
          <p:nvPr/>
        </p:nvSpPr>
        <p:spPr>
          <a:xfrm>
            <a:off x="556736" y="7103864"/>
            <a:ext cx="13516928" cy="254437"/>
          </a:xfrm>
          <a:prstGeom prst="rect">
            <a:avLst/>
          </a:prstGeom>
          <a:noFill/>
          <a:ln/>
        </p:spPr>
        <p:txBody>
          <a:bodyPr wrap="none" lIns="0" tIns="0" rIns="0" bIns="0" rtlCol="0" anchor="t"/>
          <a:lstStyle/>
          <a:p>
            <a:pPr indent="0" marL="0">
              <a:lnSpc>
                <a:spcPts val="2000"/>
              </a:lnSpc>
              <a:buNone/>
            </a:pPr>
            <a:r>
              <a:rPr lang="en-US" sz="1250" spc="-25" kern="0" dirty="0">
                <a:solidFill>
                  <a:srgbClr val="E5E0DF"/>
                </a:solidFill>
                <a:latin typeface="Inter" pitchFamily="34" charset="0"/>
                <a:ea typeface="Inter" pitchFamily="34" charset="-122"/>
                <a:cs typeface="Inter" pitchFamily="34" charset="-120"/>
              </a:rPr>
              <a:t>              </a:t>
            </a:r>
            <a:endParaRPr lang="en-US" sz="1250" dirty="0"/>
          </a:p>
        </p:txBody>
      </p:sp>
      <p:sp>
        <p:nvSpPr>
          <p:cNvPr id="5" name="Text 2"/>
          <p:cNvSpPr/>
          <p:nvPr/>
        </p:nvSpPr>
        <p:spPr>
          <a:xfrm>
            <a:off x="556736" y="7537252"/>
            <a:ext cx="13516928" cy="254437"/>
          </a:xfrm>
          <a:prstGeom prst="rect">
            <a:avLst/>
          </a:prstGeom>
          <a:noFill/>
          <a:ln/>
        </p:spPr>
        <p:txBody>
          <a:bodyPr wrap="none" lIns="0" tIns="0" rIns="0" bIns="0" rtlCol="0" anchor="t"/>
          <a:lstStyle/>
          <a:p>
            <a:pPr indent="0" marL="0">
              <a:lnSpc>
                <a:spcPts val="2000"/>
              </a:lnSpc>
              <a:buNone/>
            </a:pPr>
            <a:r>
              <a:rPr lang="en-US" sz="1250" b="1" spc="-25" kern="0" dirty="0">
                <a:solidFill>
                  <a:srgbClr val="E5E0DF"/>
                </a:solidFill>
                <a:latin typeface="Inter" pitchFamily="34" charset="0"/>
                <a:ea typeface="Inter" pitchFamily="34" charset="-122"/>
                <a:cs typeface="Inter" pitchFamily="34" charset="-120"/>
              </a:rPr>
              <a:t>HER performance was measured in 0.1 M perchloric acid (HClO4), and the results showed a HER catalytic activity of α-MoC1-X &lt; η-MoC ≪ γ-MoC&lt; β-Mo2C</a:t>
            </a:r>
            <a:endParaRPr lang="en-US" sz="1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242209" y="506492"/>
            <a:ext cx="2145983" cy="268129"/>
          </a:xfrm>
          <a:prstGeom prst="rect">
            <a:avLst/>
          </a:prstGeom>
          <a:noFill/>
          <a:ln/>
        </p:spPr>
        <p:txBody>
          <a:bodyPr wrap="none" lIns="0" tIns="0" rIns="0" bIns="0" rtlCol="0" anchor="t"/>
          <a:lstStyle/>
          <a:p>
            <a:pPr algn="ctr" indent="0" marL="0">
              <a:lnSpc>
                <a:spcPts val="2100"/>
              </a:lnSpc>
              <a:buNone/>
            </a:pPr>
            <a:r>
              <a:rPr lang="en-US" sz="1650" b="1" spc="-51" kern="0" dirty="0">
                <a:solidFill>
                  <a:srgbClr val="FFFFFF"/>
                </a:solidFill>
                <a:latin typeface="Inter Bold" pitchFamily="34" charset="0"/>
                <a:ea typeface="Inter Bold" pitchFamily="34" charset="-122"/>
                <a:cs typeface="Inter Bold" pitchFamily="34" charset="-120"/>
              </a:rPr>
              <a:t>Raman Spectroscopy</a:t>
            </a:r>
            <a:endParaRPr lang="en-US" sz="1650" dirty="0"/>
          </a:p>
        </p:txBody>
      </p:sp>
      <p:pic>
        <p:nvPicPr>
          <p:cNvPr id="3" name="Image 0" descr="preencoded.png">    </p:cNvPr>
          <p:cNvPicPr>
            <a:picLocks noChangeAspect="1"/>
          </p:cNvPicPr>
          <p:nvPr/>
        </p:nvPicPr>
        <p:blipFill>
          <a:blip r:embed="rId1"/>
          <a:stretch>
            <a:fillRect/>
          </a:stretch>
        </p:blipFill>
        <p:spPr>
          <a:xfrm>
            <a:off x="500658" y="1060728"/>
            <a:ext cx="6740247" cy="5777270"/>
          </a:xfrm>
          <a:prstGeom prst="rect">
            <a:avLst/>
          </a:prstGeom>
        </p:spPr>
      </p:pic>
      <p:sp>
        <p:nvSpPr>
          <p:cNvPr id="4" name="Text 1"/>
          <p:cNvSpPr/>
          <p:nvPr/>
        </p:nvSpPr>
        <p:spPr>
          <a:xfrm>
            <a:off x="500658" y="7052548"/>
            <a:ext cx="13629084" cy="670441"/>
          </a:xfrm>
          <a:prstGeom prst="rect">
            <a:avLst/>
          </a:prstGeom>
          <a:noFill/>
          <a:ln/>
        </p:spPr>
        <p:txBody>
          <a:bodyPr wrap="square" lIns="0" tIns="0" rIns="0" bIns="0" rtlCol="0" anchor="t"/>
          <a:lstStyle/>
          <a:p>
            <a:pPr indent="0" marL="0">
              <a:lnSpc>
                <a:spcPts val="1750"/>
              </a:lnSpc>
              <a:buNone/>
            </a:pPr>
            <a:r>
              <a:rPr lang="en-US" sz="1400" b="1" spc="-42" kern="0" dirty="0">
                <a:solidFill>
                  <a:srgbClr val="FFFFFF"/>
                </a:solidFill>
                <a:latin typeface="Inter Bold" pitchFamily="34" charset="0"/>
                <a:ea typeface="Inter Bold" pitchFamily="34" charset="-122"/>
                <a:cs typeface="Inter Bold" pitchFamily="34" charset="-120"/>
              </a:rPr>
              <a:t>The three characteristic peaks positioned at 663, 820, and 992/cm can be attributed to the Mo2C phase which was observed in XRD results.The D band corresponds to the vibration of sp3-hybridized carbon atoms and G band refers to the sp2 hybridized carbon type structure. The ratio of the intensity of the D and G band was calculated to be ~0.93 and ~0.85 for Mo2C and MoC indicates the higher crystallinity of graphitic carbon within MoC than Mo2C.</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626281"/>
            <a:ext cx="13042821" cy="1275874"/>
          </a:xfrm>
          <a:prstGeom prst="rect">
            <a:avLst/>
          </a:prstGeom>
          <a:noFill/>
          <a:ln/>
        </p:spPr>
        <p:txBody>
          <a:bodyPr wrap="square" lIns="0" tIns="0" rIns="0" bIns="0" rtlCol="0" anchor="t"/>
          <a:lstStyle/>
          <a:p>
            <a:pPr indent="0" marL="0">
              <a:lnSpc>
                <a:spcPts val="3300"/>
              </a:lnSpc>
              <a:buNone/>
            </a:pPr>
            <a:r>
              <a:rPr lang="en-US" sz="2650" b="1" spc="-80" kern="0" dirty="0">
                <a:solidFill>
                  <a:srgbClr val="FFFFFF"/>
                </a:solidFill>
                <a:latin typeface="Inter Bold" pitchFamily="34" charset="0"/>
                <a:ea typeface="Inter Bold" pitchFamily="34" charset="-122"/>
                <a:cs typeface="Inter Bold" pitchFamily="34" charset="-120"/>
              </a:rPr>
              <a:t>Future work:  Cross-linking of Polymer precursor  and Pyrolyze it. And its structural, microstructural and electrochemical behaviour of resulting nanocomposite need to be investigated. </a:t>
            </a:r>
            <a:endParaRPr lang="en-US" sz="2650" dirty="0"/>
          </a:p>
        </p:txBody>
      </p:sp>
      <p:sp>
        <p:nvSpPr>
          <p:cNvPr id="3" name="Text 1"/>
          <p:cNvSpPr/>
          <p:nvPr/>
        </p:nvSpPr>
        <p:spPr>
          <a:xfrm>
            <a:off x="793790" y="4128968"/>
            <a:ext cx="11447383" cy="425291"/>
          </a:xfrm>
          <a:prstGeom prst="rect">
            <a:avLst/>
          </a:prstGeom>
          <a:noFill/>
          <a:ln/>
        </p:spPr>
        <p:txBody>
          <a:bodyPr wrap="none" lIns="0" tIns="0" rIns="0" bIns="0" rtlCol="0" anchor="t"/>
          <a:lstStyle/>
          <a:p>
            <a:pPr indent="0" marL="0">
              <a:lnSpc>
                <a:spcPts val="3300"/>
              </a:lnSpc>
              <a:buNone/>
            </a:pPr>
            <a:r>
              <a:rPr lang="en-US" sz="2650" b="1" spc="-80" kern="0" dirty="0">
                <a:solidFill>
                  <a:srgbClr val="FFFFFF"/>
                </a:solidFill>
                <a:latin typeface="Inter Bold" pitchFamily="34" charset="0"/>
                <a:ea typeface="Inter Bold" pitchFamily="34" charset="-122"/>
                <a:cs typeface="Inter Bold" pitchFamily="34" charset="-120"/>
              </a:rPr>
              <a:t>To make an electrode with active material to use it as a working electrode.</a:t>
            </a:r>
            <a:endParaRPr lang="en-US" sz="2650" dirty="0"/>
          </a:p>
        </p:txBody>
      </p:sp>
      <p:sp>
        <p:nvSpPr>
          <p:cNvPr id="4" name="Text 2"/>
          <p:cNvSpPr/>
          <p:nvPr/>
        </p:nvSpPr>
        <p:spPr>
          <a:xfrm>
            <a:off x="793790" y="4894421"/>
            <a:ext cx="5670590" cy="708779"/>
          </a:xfrm>
          <a:prstGeom prst="rect">
            <a:avLst/>
          </a:prstGeom>
          <a:noFill/>
          <a:ln/>
        </p:spPr>
        <p:txBody>
          <a:bodyPr wrap="none" lIns="0" tIns="0" rIns="0" bIns="0" rtlCol="0" anchor="t"/>
          <a:lstStyle/>
          <a:p>
            <a:pPr indent="0" marL="0">
              <a:lnSpc>
                <a:spcPts val="5550"/>
              </a:lnSpc>
              <a:buNone/>
            </a:pPr>
            <a:endParaRPr lang="en-US" sz="4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734032"/>
            <a:ext cx="5670590" cy="708779"/>
          </a:xfrm>
          <a:prstGeom prst="rect">
            <a:avLst/>
          </a:prstGeom>
          <a:noFill/>
          <a:ln/>
        </p:spPr>
        <p:txBody>
          <a:bodyPr wrap="none" lIns="0" tIns="0" rIns="0" bIns="0" rtlCol="0" anchor="t"/>
          <a:lstStyle/>
          <a:p>
            <a:pPr indent="0" marL="0">
              <a:lnSpc>
                <a:spcPts val="5550"/>
              </a:lnSpc>
              <a:buNone/>
            </a:pPr>
            <a:r>
              <a:rPr lang="en-US" sz="4450" b="1" spc="-134" kern="0" dirty="0">
                <a:solidFill>
                  <a:srgbClr val="FFFFFF"/>
                </a:solidFill>
                <a:latin typeface="Inter Bold" pitchFamily="34" charset="0"/>
                <a:ea typeface="Inter Bold" pitchFamily="34" charset="-122"/>
                <a:cs typeface="Inter Bold" pitchFamily="34" charset="-120"/>
              </a:rPr>
              <a:t>References:</a:t>
            </a:r>
            <a:endParaRPr lang="en-US" sz="4450" dirty="0"/>
          </a:p>
        </p:txBody>
      </p:sp>
      <p:sp>
        <p:nvSpPr>
          <p:cNvPr id="3" name="Text 1"/>
          <p:cNvSpPr/>
          <p:nvPr/>
        </p:nvSpPr>
        <p:spPr>
          <a:xfrm>
            <a:off x="793790" y="3896439"/>
            <a:ext cx="13042821" cy="362903"/>
          </a:xfrm>
          <a:prstGeom prst="rect">
            <a:avLst/>
          </a:prstGeom>
          <a:noFill/>
          <a:ln/>
        </p:spPr>
        <p:txBody>
          <a:bodyPr wrap="none" lIns="0" tIns="0" rIns="0" bIns="0" rtlCol="0" anchor="t"/>
          <a:lstStyle/>
          <a:p>
            <a:pPr indent="0" marL="0">
              <a:lnSpc>
                <a:spcPts val="2850"/>
              </a:lnSpc>
              <a:buNone/>
            </a:pPr>
            <a:r>
              <a:rPr lang="en-US" sz="1750" u="sng" spc="-36" kern="0" dirty="0">
                <a:solidFill>
                  <a:srgbClr val="7B66FF"/>
                </a:solidFill>
                <a:latin typeface="Inter" pitchFamily="34" charset="0"/>
                <a:ea typeface="Inter" pitchFamily="34" charset="-122"/>
                <a:cs typeface="Inter"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https://www.sciencedirect.com/science/article/pii/S1387181121005618</a:t>
            </a:r>
            <a:endParaRPr lang="en-US" sz="1750" dirty="0"/>
          </a:p>
        </p:txBody>
      </p:sp>
      <p:sp>
        <p:nvSpPr>
          <p:cNvPr id="4" name="Text 2"/>
          <p:cNvSpPr/>
          <p:nvPr/>
        </p:nvSpPr>
        <p:spPr>
          <a:xfrm>
            <a:off x="793790" y="4514493"/>
            <a:ext cx="13042821" cy="362903"/>
          </a:xfrm>
          <a:prstGeom prst="rect">
            <a:avLst/>
          </a:prstGeom>
          <a:noFill/>
          <a:ln/>
        </p:spPr>
        <p:txBody>
          <a:bodyPr wrap="none" lIns="0" tIns="0" rIns="0" bIns="0" rtlCol="0" anchor="t"/>
          <a:lstStyle/>
          <a:p>
            <a:pPr indent="0" marL="0">
              <a:lnSpc>
                <a:spcPts val="2850"/>
              </a:lnSpc>
              <a:buNone/>
            </a:pPr>
            <a:r>
              <a:rPr lang="en-US" sz="1750" u="sng" spc="-36" kern="0" dirty="0">
                <a:solidFill>
                  <a:srgbClr val="7B66FF"/>
                </a:solidFill>
                <a:latin typeface="Inter" pitchFamily="34" charset="0"/>
                <a:ea typeface="Inter" pitchFamily="34" charset="-122"/>
                <a:cs typeface="Inter"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https://www.sciencedirect.com/science/article/pii/S2468519420301713</a:t>
            </a:r>
            <a:endParaRPr lang="en-US" sz="1750" dirty="0"/>
          </a:p>
        </p:txBody>
      </p:sp>
      <p:sp>
        <p:nvSpPr>
          <p:cNvPr id="5" name="Text 3"/>
          <p:cNvSpPr/>
          <p:nvPr/>
        </p:nvSpPr>
        <p:spPr>
          <a:xfrm>
            <a:off x="793790" y="5132546"/>
            <a:ext cx="13042821" cy="362903"/>
          </a:xfrm>
          <a:prstGeom prst="rect">
            <a:avLst/>
          </a:prstGeom>
          <a:noFill/>
          <a:ln/>
        </p:spPr>
        <p:txBody>
          <a:bodyPr wrap="none" lIns="0" tIns="0" rIns="0" bIns="0" rtlCol="0" anchor="t"/>
          <a:lstStyle/>
          <a:p>
            <a:pPr indent="0" marL="0">
              <a:lnSpc>
                <a:spcPts val="285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2024-12-02T13:55:04Z</dcterms:created>
  <dcterms:modified xsi:type="dcterms:W3CDTF">2024-12-02T13:55:04Z</dcterms:modified>
</cp:coreProperties>
</file>