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5405B5-BF71-A1E0-6634-3D119CD3D0E1}" name="Sairaj Udayshankar" initials="SU" userId="S::sairaj.udayshankar@dcmail.ca::194cd783-871a-419e-b6c1-a6906a17ab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E61A-A5BE-EEE2-FBD6-F424BBB5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065E-7ABA-B2EA-7496-9A1458334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BBE0-F53A-A59F-199F-328B286A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4597-6E2D-D832-11E9-4A709103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0E6A-766C-3AF8-B90C-443D2AF8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80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DA04-07FE-A65A-F852-98029E85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EBF4-B37F-53ED-4EE8-6D47FDC7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F49C-5FE1-CE73-7EBE-9468663D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9ECA4-499F-3CC7-CDD4-27DCBF09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3AFE-04E9-665C-B32E-34AD5B93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1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C5BDD-93BB-576D-98C3-B273A1FDF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65768-174B-7CF0-14A1-8C84EB698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D06C-B934-5231-D78A-2C1A3022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C6B1-74A9-291D-9BE3-4987A59D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BD87-B80C-3ADB-3C78-CD13372D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70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6BD6-CC64-A13A-2C87-FB71E244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4CD9-F3E6-D7F1-E3AD-80E3257A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D11B-2DCB-3B43-9D36-ACF56BF3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3DA6-DC0B-2F77-5614-EEB4CADE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5897-A9F9-4163-450D-DEFF5D67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6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6DBA-DAE6-CFDB-4BFA-94DF56FD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9E1A1-C314-9922-09F2-D3B89C17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6855-6A93-7BC3-6493-CEEC84F4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A780-01BD-3C4E-AAF5-F691F20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BF0B-8B24-DB42-9475-6E2EF39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25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8F5D-BAA7-921A-5610-6274DFD4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F6E8-3DF3-3B4F-2C20-613727E97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5DFC4-E86D-F507-3E67-2620D622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2973-ED25-415F-2020-8085DC79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19B9-1BA3-2E73-ECF0-C0AD2BD9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0B970-5B06-D16C-2C6A-805D9AF7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0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5D31-38F1-DA53-3BA8-7C57B4D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8959-57E8-CA8F-BB83-80D95CAF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EA009-4F1F-9F71-5CEF-3B04A8CA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DCB23-E137-5BF9-8E33-410AFCC58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4CA5-3944-4D2F-B660-2F0F5A919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97CBE-7EA5-D392-83EC-376968D3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519E5-FEFE-DDB7-0161-E6D25C66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4C3F1-3C07-53F1-0002-7F8CB6BF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69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12A2-984C-1C25-B287-F27C9AD1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3EE33-F946-64BE-873A-D7D64AF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580A0-CE4F-CEA7-EDBA-50391783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95DA2-9E09-ECA2-7E35-89AA7AD6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2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5B570-1116-A904-6EC6-F9201019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CCB93-490A-6BC1-F0AB-9805D2B4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6115E-49EA-B340-2469-F8D8C9B3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21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9B2A-88A8-9434-6ADB-B286EAEF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8563-D722-618E-AE5A-3C187020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6F17E-9DA9-4A26-A8EA-82A7565B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B4214-03B1-D7AD-1C42-33913550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2AB4-47AE-2BC6-2494-EFC35BEC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FC99-7728-DF68-353F-C0C515F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58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371A-8995-68DA-F3ED-3DD3242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5F068-5DC1-5EF6-24BD-594ED8021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B8AB-E14F-EF88-F8B4-F11E6D76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432C-6950-F29D-9F2D-C58A3C87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6095-5383-5F92-BA45-90F393AE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D94C1-FECE-21EE-2576-2621AC8B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80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1B98F-1923-23A8-01A8-478678DA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1DC2-7C92-EBE1-095D-23A77F553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3E90-5359-8C69-3B1D-3ACB88A06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7E1C-6ACE-4CF3-9D29-D36D6472B6C7}" type="datetimeFigureOut">
              <a:rPr lang="en-CA" smtClean="0"/>
              <a:t>2023-07-18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09D7-3C10-3326-1140-160C564F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6263-E19A-951D-0E20-E5C98B05E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5DB9-BC0C-4155-864A-863EBD2D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5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216E7-51F4-5892-0582-5718F77D6698}"/>
              </a:ext>
            </a:extLst>
          </p:cNvPr>
          <p:cNvCxnSpPr/>
          <p:nvPr/>
        </p:nvCxnSpPr>
        <p:spPr>
          <a:xfrm>
            <a:off x="0" y="6299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36776-7D0B-E2F4-09E8-6399991392A9}"/>
              </a:ext>
            </a:extLst>
          </p:cNvPr>
          <p:cNvSpPr/>
          <p:nvPr/>
        </p:nvSpPr>
        <p:spPr>
          <a:xfrm>
            <a:off x="3134360" y="101600"/>
            <a:ext cx="5923280" cy="396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7D291-0533-D3C7-ECB0-8DEC35A7C48D}"/>
              </a:ext>
            </a:extLst>
          </p:cNvPr>
          <p:cNvSpPr txBox="1"/>
          <p:nvPr/>
        </p:nvSpPr>
        <p:spPr>
          <a:xfrm>
            <a:off x="2042160" y="86826"/>
            <a:ext cx="109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84EF8-E8C6-B61E-1A76-FFC1E807612B}"/>
              </a:ext>
            </a:extLst>
          </p:cNvPr>
          <p:cNvCxnSpPr>
            <a:cxnSpLocks/>
          </p:cNvCxnSpPr>
          <p:nvPr/>
        </p:nvCxnSpPr>
        <p:spPr>
          <a:xfrm>
            <a:off x="905764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27C7BF-B962-DCE5-C5F9-486A6C058258}"/>
              </a:ext>
            </a:extLst>
          </p:cNvPr>
          <p:cNvCxnSpPr>
            <a:cxnSpLocks/>
          </p:cNvCxnSpPr>
          <p:nvPr/>
        </p:nvCxnSpPr>
        <p:spPr>
          <a:xfrm>
            <a:off x="212852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EC5C90-C2B2-7F07-0D0F-EBB0462F7BA4}"/>
              </a:ext>
            </a:extLst>
          </p:cNvPr>
          <p:cNvSpPr txBox="1"/>
          <p:nvPr/>
        </p:nvSpPr>
        <p:spPr>
          <a:xfrm>
            <a:off x="256540" y="629920"/>
            <a:ext cx="150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75A1BD-B6FE-8A49-5713-9BC5C2D5DB05}"/>
              </a:ext>
            </a:extLst>
          </p:cNvPr>
          <p:cNvSpPr/>
          <p:nvPr/>
        </p:nvSpPr>
        <p:spPr>
          <a:xfrm rot="10800000">
            <a:off x="115909" y="76072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3B8C2-CCA2-709E-7B01-70495E3E8C0B}"/>
              </a:ext>
            </a:extLst>
          </p:cNvPr>
          <p:cNvSpPr txBox="1"/>
          <p:nvPr/>
        </p:nvSpPr>
        <p:spPr>
          <a:xfrm>
            <a:off x="9636129" y="629920"/>
            <a:ext cx="1827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8351D-7C1F-07B9-5E29-DB634C3042B8}"/>
              </a:ext>
            </a:extLst>
          </p:cNvPr>
          <p:cNvSpPr txBox="1"/>
          <p:nvPr/>
        </p:nvSpPr>
        <p:spPr>
          <a:xfrm>
            <a:off x="327660" y="3281680"/>
            <a:ext cx="1501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Prospective Customers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8630725-6482-B20D-3A18-36CD87E0E9FF}"/>
              </a:ext>
            </a:extLst>
          </p:cNvPr>
          <p:cNvSpPr/>
          <p:nvPr/>
        </p:nvSpPr>
        <p:spPr>
          <a:xfrm rot="10800000">
            <a:off x="187029" y="341248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47011-DC34-09C5-759A-77F101DC44B3}"/>
              </a:ext>
            </a:extLst>
          </p:cNvPr>
          <p:cNvSpPr txBox="1"/>
          <p:nvPr/>
        </p:nvSpPr>
        <p:spPr>
          <a:xfrm>
            <a:off x="256540" y="1106974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2BA38-A9C5-100C-F3B5-22AEFAF9ACCC}"/>
              </a:ext>
            </a:extLst>
          </p:cNvPr>
          <p:cNvSpPr txBox="1"/>
          <p:nvPr/>
        </p:nvSpPr>
        <p:spPr>
          <a:xfrm>
            <a:off x="256539" y="156723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FEFEF-0977-B527-FA31-31CDB1F25DF1}"/>
              </a:ext>
            </a:extLst>
          </p:cNvPr>
          <p:cNvSpPr txBox="1"/>
          <p:nvPr/>
        </p:nvSpPr>
        <p:spPr>
          <a:xfrm>
            <a:off x="256540" y="2031534"/>
            <a:ext cx="1572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chemeClr val="bg1"/>
                </a:solidFill>
              </a:rPr>
              <a:t>Customer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B8C60-D52C-99C7-183E-C379614A2BDA}"/>
              </a:ext>
            </a:extLst>
          </p:cNvPr>
          <p:cNvSpPr txBox="1"/>
          <p:nvPr/>
        </p:nvSpPr>
        <p:spPr>
          <a:xfrm>
            <a:off x="256539" y="249179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A7597-CCBD-5A9F-1C20-7A0D753D6D5F}"/>
              </a:ext>
            </a:extLst>
          </p:cNvPr>
          <p:cNvSpPr/>
          <p:nvPr/>
        </p:nvSpPr>
        <p:spPr>
          <a:xfrm>
            <a:off x="187029" y="2031534"/>
            <a:ext cx="1723047" cy="43088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F041C-AA6C-CAEF-DC22-5C96C293B696}"/>
              </a:ext>
            </a:extLst>
          </p:cNvPr>
          <p:cNvSpPr txBox="1"/>
          <p:nvPr/>
        </p:nvSpPr>
        <p:spPr>
          <a:xfrm>
            <a:off x="4574541" y="644648"/>
            <a:ext cx="2037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</a:rPr>
              <a:t>Customer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D1A78-659E-2383-B471-95F686AF2100}"/>
              </a:ext>
            </a:extLst>
          </p:cNvPr>
          <p:cNvSpPr txBox="1"/>
          <p:nvPr/>
        </p:nvSpPr>
        <p:spPr>
          <a:xfrm>
            <a:off x="332424" y="4051121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BBD86D-7992-4E65-CC9B-870FB9BAA31E}"/>
              </a:ext>
            </a:extLst>
          </p:cNvPr>
          <p:cNvSpPr txBox="1"/>
          <p:nvPr/>
        </p:nvSpPr>
        <p:spPr>
          <a:xfrm>
            <a:off x="332423" y="451138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3AFA4B-1050-F9F7-C142-804D71FEB2A4}"/>
              </a:ext>
            </a:extLst>
          </p:cNvPr>
          <p:cNvSpPr txBox="1"/>
          <p:nvPr/>
        </p:nvSpPr>
        <p:spPr>
          <a:xfrm>
            <a:off x="332423" y="495842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3DE973-7C59-99B5-9125-CCB39515AF1F}"/>
              </a:ext>
            </a:extLst>
          </p:cNvPr>
          <p:cNvSpPr/>
          <p:nvPr/>
        </p:nvSpPr>
        <p:spPr>
          <a:xfrm>
            <a:off x="2458720" y="1320800"/>
            <a:ext cx="6228076" cy="1676382"/>
          </a:xfrm>
          <a:prstGeom prst="roundRect">
            <a:avLst>
              <a:gd name="adj" fmla="val 100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9E521-9125-059D-5AFE-DDCEBDAD38E7}"/>
              </a:ext>
            </a:extLst>
          </p:cNvPr>
          <p:cNvSpPr txBox="1"/>
          <p:nvPr/>
        </p:nvSpPr>
        <p:spPr>
          <a:xfrm>
            <a:off x="2794000" y="1366986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Details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277202-7F01-90A4-7CFC-F1B62975CE7E}"/>
              </a:ext>
            </a:extLst>
          </p:cNvPr>
          <p:cNvSpPr/>
          <p:nvPr/>
        </p:nvSpPr>
        <p:spPr>
          <a:xfrm rot="10800000">
            <a:off x="2614000" y="1476901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98B69-906D-B41A-E045-2F001CC666B6}"/>
              </a:ext>
            </a:extLst>
          </p:cNvPr>
          <p:cNvSpPr txBox="1"/>
          <p:nvPr/>
        </p:nvSpPr>
        <p:spPr>
          <a:xfrm>
            <a:off x="2834638" y="1723143"/>
            <a:ext cx="1739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Name: Customer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5D7FD7-7D69-5AAF-9C77-872C676DE04D}"/>
              </a:ext>
            </a:extLst>
          </p:cNvPr>
          <p:cNvSpPr txBox="1"/>
          <p:nvPr/>
        </p:nvSpPr>
        <p:spPr>
          <a:xfrm>
            <a:off x="2834638" y="2036997"/>
            <a:ext cx="26619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Organization: Gamers Paradise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31AADB-31A7-A967-0132-98E32231F33C}"/>
              </a:ext>
            </a:extLst>
          </p:cNvPr>
          <p:cNvSpPr txBox="1"/>
          <p:nvPr/>
        </p:nvSpPr>
        <p:spPr>
          <a:xfrm>
            <a:off x="2834638" y="2320733"/>
            <a:ext cx="3007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Customer Since: June 2020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4423CE6-C6AF-0562-3A0C-6C03BABAF6F5}"/>
              </a:ext>
            </a:extLst>
          </p:cNvPr>
          <p:cNvSpPr/>
          <p:nvPr/>
        </p:nvSpPr>
        <p:spPr>
          <a:xfrm>
            <a:off x="2458720" y="3311036"/>
            <a:ext cx="6228076" cy="3445364"/>
          </a:xfrm>
          <a:prstGeom prst="roundRect">
            <a:avLst>
              <a:gd name="adj" fmla="val 45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3E4F8-CEDD-0642-1A03-81603A99F2FE}"/>
              </a:ext>
            </a:extLst>
          </p:cNvPr>
          <p:cNvSpPr txBox="1"/>
          <p:nvPr/>
        </p:nvSpPr>
        <p:spPr>
          <a:xfrm>
            <a:off x="2794000" y="3489302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0E28DCF-D47D-CB6B-D1FB-F8362B3A2C0B}"/>
              </a:ext>
            </a:extLst>
          </p:cNvPr>
          <p:cNvSpPr/>
          <p:nvPr/>
        </p:nvSpPr>
        <p:spPr>
          <a:xfrm rot="10800000">
            <a:off x="2614000" y="3599217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D28D66D-E414-1A81-47FF-A46A6A412051}"/>
              </a:ext>
            </a:extLst>
          </p:cNvPr>
          <p:cNvSpPr/>
          <p:nvPr/>
        </p:nvSpPr>
        <p:spPr>
          <a:xfrm>
            <a:off x="2613999" y="3946315"/>
            <a:ext cx="5865145" cy="11642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058590-F0B8-94AD-0B70-D24CCFF8E1DB}"/>
              </a:ext>
            </a:extLst>
          </p:cNvPr>
          <p:cNvSpPr txBox="1"/>
          <p:nvPr/>
        </p:nvSpPr>
        <p:spPr>
          <a:xfrm>
            <a:off x="7194549" y="3946314"/>
            <a:ext cx="1280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14 June 2023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A4C6E-F666-00A4-804F-993C3DDDF91C}"/>
              </a:ext>
            </a:extLst>
          </p:cNvPr>
          <p:cNvSpPr txBox="1"/>
          <p:nvPr/>
        </p:nvSpPr>
        <p:spPr>
          <a:xfrm>
            <a:off x="2695110" y="3946889"/>
            <a:ext cx="34008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Minutes of Meeting 1 with Customer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536039-D17D-9A45-B7FB-05EE89EBE643}"/>
              </a:ext>
            </a:extLst>
          </p:cNvPr>
          <p:cNvSpPr txBox="1"/>
          <p:nvPr/>
        </p:nvSpPr>
        <p:spPr>
          <a:xfrm>
            <a:off x="2745910" y="4231369"/>
            <a:ext cx="54633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1">
                    <a:lumMod val="50000"/>
                  </a:schemeClr>
                </a:solidFill>
              </a:rPr>
              <a:t>The blue bell indicates that there is a notification that has been setup on this note. Once it is clicked, it will open the panel as shown in the next slide where you can choose to modify it.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A880B1-B12C-72E6-3398-23B2DD5FEB51}"/>
              </a:ext>
            </a:extLst>
          </p:cNvPr>
          <p:cNvSpPr/>
          <p:nvPr/>
        </p:nvSpPr>
        <p:spPr>
          <a:xfrm>
            <a:off x="2613999" y="5282727"/>
            <a:ext cx="5865145" cy="10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305503-4B86-FEDF-1F39-BB4F2F06F88E}"/>
              </a:ext>
            </a:extLst>
          </p:cNvPr>
          <p:cNvSpPr txBox="1"/>
          <p:nvPr/>
        </p:nvSpPr>
        <p:spPr>
          <a:xfrm>
            <a:off x="7194549" y="5282727"/>
            <a:ext cx="1280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20 June 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CAAA66-9D8D-DCEF-8233-E880F74C9943}"/>
              </a:ext>
            </a:extLst>
          </p:cNvPr>
          <p:cNvSpPr txBox="1"/>
          <p:nvPr/>
        </p:nvSpPr>
        <p:spPr>
          <a:xfrm>
            <a:off x="2695110" y="5283302"/>
            <a:ext cx="3146890" cy="33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Catch-up with Customer 3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16880-4640-A745-84F4-5E13D7B154AC}"/>
              </a:ext>
            </a:extLst>
          </p:cNvPr>
          <p:cNvSpPr txBox="1"/>
          <p:nvPr/>
        </p:nvSpPr>
        <p:spPr>
          <a:xfrm>
            <a:off x="2745910" y="5567782"/>
            <a:ext cx="5463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1">
                    <a:lumMod val="50000"/>
                  </a:schemeClr>
                </a:solidFill>
              </a:rPr>
              <a:t>The pencil button can be used to edit the note. The edit option will let you edit the text as well as add/modify a reminder to the note.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8A01A-6405-9D94-1EAC-2C813B83538A}"/>
              </a:ext>
            </a:extLst>
          </p:cNvPr>
          <p:cNvSpPr txBox="1"/>
          <p:nvPr/>
        </p:nvSpPr>
        <p:spPr>
          <a:xfrm>
            <a:off x="2834638" y="2630063"/>
            <a:ext cx="3007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Area of Interest: Level Design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F52A9C-031C-089F-E2EC-5A31C5B5018A}"/>
              </a:ext>
            </a:extLst>
          </p:cNvPr>
          <p:cNvSpPr/>
          <p:nvPr/>
        </p:nvSpPr>
        <p:spPr>
          <a:xfrm>
            <a:off x="9212593" y="121969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3264D7-68B9-1C6A-A10A-19FA78AE8CB4}"/>
              </a:ext>
            </a:extLst>
          </p:cNvPr>
          <p:cNvSpPr txBox="1"/>
          <p:nvPr/>
        </p:nvSpPr>
        <p:spPr>
          <a:xfrm>
            <a:off x="9357362" y="129230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1-month reminder for Customer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77D478-BA94-FCF6-C40A-5F5AE76447ED}"/>
              </a:ext>
            </a:extLst>
          </p:cNvPr>
          <p:cNvSpPr txBox="1"/>
          <p:nvPr/>
        </p:nvSpPr>
        <p:spPr>
          <a:xfrm>
            <a:off x="9357362" y="180917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June 2023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853F5C-9E1D-53E1-1148-E151F1B9EB8C}"/>
              </a:ext>
            </a:extLst>
          </p:cNvPr>
          <p:cNvSpPr/>
          <p:nvPr/>
        </p:nvSpPr>
        <p:spPr>
          <a:xfrm>
            <a:off x="9212593" y="244547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2736C7-8709-8010-7990-956A92767FB6}"/>
              </a:ext>
            </a:extLst>
          </p:cNvPr>
          <p:cNvSpPr txBox="1"/>
          <p:nvPr/>
        </p:nvSpPr>
        <p:spPr>
          <a:xfrm>
            <a:off x="9357362" y="251808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3-month reminder for Customer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21BCA0-83DA-724C-8E37-0F2CE3569C50}"/>
              </a:ext>
            </a:extLst>
          </p:cNvPr>
          <p:cNvSpPr txBox="1"/>
          <p:nvPr/>
        </p:nvSpPr>
        <p:spPr>
          <a:xfrm>
            <a:off x="9357362" y="303495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April 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D0CACC-A441-14B1-A0F6-CB065B50F16A}"/>
              </a:ext>
            </a:extLst>
          </p:cNvPr>
          <p:cNvSpPr/>
          <p:nvPr/>
        </p:nvSpPr>
        <p:spPr>
          <a:xfrm>
            <a:off x="4724881" y="6365620"/>
            <a:ext cx="1643379" cy="30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3E6936-935A-82CD-7C34-F65E94259DAB}"/>
              </a:ext>
            </a:extLst>
          </p:cNvPr>
          <p:cNvSpPr txBox="1"/>
          <p:nvPr/>
        </p:nvSpPr>
        <p:spPr>
          <a:xfrm>
            <a:off x="5013960" y="6335704"/>
            <a:ext cx="115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Add Note</a:t>
            </a:r>
          </a:p>
        </p:txBody>
      </p:sp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9D9CD89E-5CEB-EF9B-6860-0E1AEE76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29" y="4761"/>
            <a:ext cx="559119" cy="55911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A5029F1-8ACE-81AE-21BD-1B7DCA63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828" y="14921"/>
            <a:ext cx="559119" cy="559119"/>
          </a:xfrm>
          <a:prstGeom prst="rect">
            <a:avLst/>
          </a:prstGeom>
        </p:spPr>
      </p:pic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412383C8-6489-87EA-81C6-F67B3566E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531" y="57027"/>
            <a:ext cx="245588" cy="245588"/>
          </a:xfrm>
          <a:prstGeom prst="rect">
            <a:avLst/>
          </a:prstGeom>
        </p:spPr>
      </p:pic>
      <p:pic>
        <p:nvPicPr>
          <p:cNvPr id="4" name="Graphic 3" descr="Ringer with solid fill">
            <a:extLst>
              <a:ext uri="{FF2B5EF4-FFF2-40B4-BE49-F238E27FC236}">
                <a16:creationId xmlns:a16="http://schemas.microsoft.com/office/drawing/2014/main" id="{569565A7-109C-3C34-75DB-64A9F6885F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0652" y="3974350"/>
            <a:ext cx="295129" cy="295129"/>
          </a:xfrm>
          <a:prstGeom prst="rect">
            <a:avLst/>
          </a:prstGeom>
        </p:spPr>
      </p:pic>
      <p:pic>
        <p:nvPicPr>
          <p:cNvPr id="12" name="Graphic 11" descr="Pencil with solid fill">
            <a:extLst>
              <a:ext uri="{FF2B5EF4-FFF2-40B4-BE49-F238E27FC236}">
                <a16:creationId xmlns:a16="http://schemas.microsoft.com/office/drawing/2014/main" id="{21F370C4-025E-FB99-8EEB-969815DB6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4528" y="3993246"/>
            <a:ext cx="235404" cy="235404"/>
          </a:xfrm>
          <a:prstGeom prst="rect">
            <a:avLst/>
          </a:prstGeom>
        </p:spPr>
      </p:pic>
      <p:pic>
        <p:nvPicPr>
          <p:cNvPr id="13" name="Graphic 12" descr="Pencil with solid fill">
            <a:extLst>
              <a:ext uri="{FF2B5EF4-FFF2-40B4-BE49-F238E27FC236}">
                <a16:creationId xmlns:a16="http://schemas.microsoft.com/office/drawing/2014/main" id="{51EED3FB-4894-0455-E8E7-DB2CF71AC6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4528" y="5301796"/>
            <a:ext cx="235404" cy="235404"/>
          </a:xfrm>
          <a:prstGeom prst="rect">
            <a:avLst/>
          </a:prstGeom>
        </p:spPr>
      </p:pic>
      <p:pic>
        <p:nvPicPr>
          <p:cNvPr id="56" name="Graphic 55" descr="Pencil with solid fill">
            <a:extLst>
              <a:ext uri="{FF2B5EF4-FFF2-40B4-BE49-F238E27FC236}">
                <a16:creationId xmlns:a16="http://schemas.microsoft.com/office/drawing/2014/main" id="{43E5E46B-1B85-0C5E-72DD-896F1ED483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0209" y="1405716"/>
            <a:ext cx="251186" cy="2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216E7-51F4-5892-0582-5718F77D6698}"/>
              </a:ext>
            </a:extLst>
          </p:cNvPr>
          <p:cNvCxnSpPr/>
          <p:nvPr/>
        </p:nvCxnSpPr>
        <p:spPr>
          <a:xfrm>
            <a:off x="0" y="6299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36776-7D0B-E2F4-09E8-6399991392A9}"/>
              </a:ext>
            </a:extLst>
          </p:cNvPr>
          <p:cNvSpPr/>
          <p:nvPr/>
        </p:nvSpPr>
        <p:spPr>
          <a:xfrm>
            <a:off x="3134360" y="101600"/>
            <a:ext cx="5923280" cy="396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7D291-0533-D3C7-ECB0-8DEC35A7C48D}"/>
              </a:ext>
            </a:extLst>
          </p:cNvPr>
          <p:cNvSpPr txBox="1"/>
          <p:nvPr/>
        </p:nvSpPr>
        <p:spPr>
          <a:xfrm>
            <a:off x="2042160" y="86826"/>
            <a:ext cx="109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84EF8-E8C6-B61E-1A76-FFC1E807612B}"/>
              </a:ext>
            </a:extLst>
          </p:cNvPr>
          <p:cNvCxnSpPr>
            <a:cxnSpLocks/>
          </p:cNvCxnSpPr>
          <p:nvPr/>
        </p:nvCxnSpPr>
        <p:spPr>
          <a:xfrm>
            <a:off x="905764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27C7BF-B962-DCE5-C5F9-486A6C058258}"/>
              </a:ext>
            </a:extLst>
          </p:cNvPr>
          <p:cNvCxnSpPr>
            <a:cxnSpLocks/>
          </p:cNvCxnSpPr>
          <p:nvPr/>
        </p:nvCxnSpPr>
        <p:spPr>
          <a:xfrm>
            <a:off x="212852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EC5C90-C2B2-7F07-0D0F-EBB0462F7BA4}"/>
              </a:ext>
            </a:extLst>
          </p:cNvPr>
          <p:cNvSpPr txBox="1"/>
          <p:nvPr/>
        </p:nvSpPr>
        <p:spPr>
          <a:xfrm>
            <a:off x="256540" y="629920"/>
            <a:ext cx="150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75A1BD-B6FE-8A49-5713-9BC5C2D5DB05}"/>
              </a:ext>
            </a:extLst>
          </p:cNvPr>
          <p:cNvSpPr/>
          <p:nvPr/>
        </p:nvSpPr>
        <p:spPr>
          <a:xfrm rot="10800000">
            <a:off x="115909" y="76072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3B8C2-CCA2-709E-7B01-70495E3E8C0B}"/>
              </a:ext>
            </a:extLst>
          </p:cNvPr>
          <p:cNvSpPr txBox="1"/>
          <p:nvPr/>
        </p:nvSpPr>
        <p:spPr>
          <a:xfrm>
            <a:off x="9636129" y="629920"/>
            <a:ext cx="1827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8351D-7C1F-07B9-5E29-DB634C3042B8}"/>
              </a:ext>
            </a:extLst>
          </p:cNvPr>
          <p:cNvSpPr txBox="1"/>
          <p:nvPr/>
        </p:nvSpPr>
        <p:spPr>
          <a:xfrm>
            <a:off x="327660" y="3281680"/>
            <a:ext cx="1501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Prospective Customers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8630725-6482-B20D-3A18-36CD87E0E9FF}"/>
              </a:ext>
            </a:extLst>
          </p:cNvPr>
          <p:cNvSpPr/>
          <p:nvPr/>
        </p:nvSpPr>
        <p:spPr>
          <a:xfrm rot="10800000">
            <a:off x="187029" y="341248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47011-DC34-09C5-759A-77F101DC44B3}"/>
              </a:ext>
            </a:extLst>
          </p:cNvPr>
          <p:cNvSpPr txBox="1"/>
          <p:nvPr/>
        </p:nvSpPr>
        <p:spPr>
          <a:xfrm>
            <a:off x="256540" y="1106974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2BA38-A9C5-100C-F3B5-22AEFAF9ACCC}"/>
              </a:ext>
            </a:extLst>
          </p:cNvPr>
          <p:cNvSpPr txBox="1"/>
          <p:nvPr/>
        </p:nvSpPr>
        <p:spPr>
          <a:xfrm>
            <a:off x="256539" y="156723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FEFEF-0977-B527-FA31-31CDB1F25DF1}"/>
              </a:ext>
            </a:extLst>
          </p:cNvPr>
          <p:cNvSpPr txBox="1"/>
          <p:nvPr/>
        </p:nvSpPr>
        <p:spPr>
          <a:xfrm>
            <a:off x="256540" y="2031534"/>
            <a:ext cx="1572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chemeClr val="bg1"/>
                </a:solidFill>
              </a:rPr>
              <a:t>Customer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B8C60-D52C-99C7-183E-C379614A2BDA}"/>
              </a:ext>
            </a:extLst>
          </p:cNvPr>
          <p:cNvSpPr txBox="1"/>
          <p:nvPr/>
        </p:nvSpPr>
        <p:spPr>
          <a:xfrm>
            <a:off x="256539" y="249179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A7597-CCBD-5A9F-1C20-7A0D753D6D5F}"/>
              </a:ext>
            </a:extLst>
          </p:cNvPr>
          <p:cNvSpPr/>
          <p:nvPr/>
        </p:nvSpPr>
        <p:spPr>
          <a:xfrm>
            <a:off x="187029" y="2031534"/>
            <a:ext cx="1723047" cy="43088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F041C-AA6C-CAEF-DC22-5C96C293B696}"/>
              </a:ext>
            </a:extLst>
          </p:cNvPr>
          <p:cNvSpPr txBox="1"/>
          <p:nvPr/>
        </p:nvSpPr>
        <p:spPr>
          <a:xfrm>
            <a:off x="4574541" y="644648"/>
            <a:ext cx="2037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</a:rPr>
              <a:t>Customer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D1A78-659E-2383-B471-95F686AF2100}"/>
              </a:ext>
            </a:extLst>
          </p:cNvPr>
          <p:cNvSpPr txBox="1"/>
          <p:nvPr/>
        </p:nvSpPr>
        <p:spPr>
          <a:xfrm>
            <a:off x="332424" y="4051121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BBD86D-7992-4E65-CC9B-870FB9BAA31E}"/>
              </a:ext>
            </a:extLst>
          </p:cNvPr>
          <p:cNvSpPr txBox="1"/>
          <p:nvPr/>
        </p:nvSpPr>
        <p:spPr>
          <a:xfrm>
            <a:off x="332423" y="451138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3AFA4B-1050-F9F7-C142-804D71FEB2A4}"/>
              </a:ext>
            </a:extLst>
          </p:cNvPr>
          <p:cNvSpPr txBox="1"/>
          <p:nvPr/>
        </p:nvSpPr>
        <p:spPr>
          <a:xfrm>
            <a:off x="332423" y="495842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3DE973-7C59-99B5-9125-CCB39515AF1F}"/>
              </a:ext>
            </a:extLst>
          </p:cNvPr>
          <p:cNvSpPr/>
          <p:nvPr/>
        </p:nvSpPr>
        <p:spPr>
          <a:xfrm>
            <a:off x="2458720" y="1320800"/>
            <a:ext cx="6228076" cy="488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9E521-9125-059D-5AFE-DDCEBDAD38E7}"/>
              </a:ext>
            </a:extLst>
          </p:cNvPr>
          <p:cNvSpPr txBox="1"/>
          <p:nvPr/>
        </p:nvSpPr>
        <p:spPr>
          <a:xfrm>
            <a:off x="2794000" y="1366986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Details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277202-7F01-90A4-7CFC-F1B62975CE7E}"/>
              </a:ext>
            </a:extLst>
          </p:cNvPr>
          <p:cNvSpPr/>
          <p:nvPr/>
        </p:nvSpPr>
        <p:spPr>
          <a:xfrm rot="5400000">
            <a:off x="2614000" y="1476901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4423CE6-C6AF-0562-3A0C-6C03BABAF6F5}"/>
              </a:ext>
            </a:extLst>
          </p:cNvPr>
          <p:cNvSpPr/>
          <p:nvPr/>
        </p:nvSpPr>
        <p:spPr>
          <a:xfrm>
            <a:off x="2458720" y="6077220"/>
            <a:ext cx="6228076" cy="428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3E4F8-CEDD-0642-1A03-81603A99F2FE}"/>
              </a:ext>
            </a:extLst>
          </p:cNvPr>
          <p:cNvSpPr txBox="1"/>
          <p:nvPr/>
        </p:nvSpPr>
        <p:spPr>
          <a:xfrm>
            <a:off x="2794000" y="607722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0E28DCF-D47D-CB6B-D1FB-F8362B3A2C0B}"/>
              </a:ext>
            </a:extLst>
          </p:cNvPr>
          <p:cNvSpPr/>
          <p:nvPr/>
        </p:nvSpPr>
        <p:spPr>
          <a:xfrm rot="5400000">
            <a:off x="2614000" y="6187135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F52A9C-031C-089F-E2EC-5A31C5B5018A}"/>
              </a:ext>
            </a:extLst>
          </p:cNvPr>
          <p:cNvSpPr/>
          <p:nvPr/>
        </p:nvSpPr>
        <p:spPr>
          <a:xfrm>
            <a:off x="9212593" y="121969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3264D7-68B9-1C6A-A10A-19FA78AE8CB4}"/>
              </a:ext>
            </a:extLst>
          </p:cNvPr>
          <p:cNvSpPr txBox="1"/>
          <p:nvPr/>
        </p:nvSpPr>
        <p:spPr>
          <a:xfrm>
            <a:off x="9357362" y="129230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1-month reminder for Customer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77D478-BA94-FCF6-C40A-5F5AE76447ED}"/>
              </a:ext>
            </a:extLst>
          </p:cNvPr>
          <p:cNvSpPr txBox="1"/>
          <p:nvPr/>
        </p:nvSpPr>
        <p:spPr>
          <a:xfrm>
            <a:off x="9357362" y="180917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June 2023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853F5C-9E1D-53E1-1148-E151F1B9EB8C}"/>
              </a:ext>
            </a:extLst>
          </p:cNvPr>
          <p:cNvSpPr/>
          <p:nvPr/>
        </p:nvSpPr>
        <p:spPr>
          <a:xfrm>
            <a:off x="9212593" y="244547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2736C7-8709-8010-7990-956A92767FB6}"/>
              </a:ext>
            </a:extLst>
          </p:cNvPr>
          <p:cNvSpPr txBox="1"/>
          <p:nvPr/>
        </p:nvSpPr>
        <p:spPr>
          <a:xfrm>
            <a:off x="9357362" y="251808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3-month reminder for Customer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21BCA0-83DA-724C-8E37-0F2CE3569C50}"/>
              </a:ext>
            </a:extLst>
          </p:cNvPr>
          <p:cNvSpPr txBox="1"/>
          <p:nvPr/>
        </p:nvSpPr>
        <p:spPr>
          <a:xfrm>
            <a:off x="9357362" y="303495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April 2023</a:t>
            </a:r>
          </a:p>
        </p:txBody>
      </p:sp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9D9CD89E-5CEB-EF9B-6860-0E1AEE76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29" y="4761"/>
            <a:ext cx="559119" cy="55911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A5029F1-8ACE-81AE-21BD-1B7DCA63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828" y="14921"/>
            <a:ext cx="559119" cy="559119"/>
          </a:xfrm>
          <a:prstGeom prst="rect">
            <a:avLst/>
          </a:prstGeom>
        </p:spPr>
      </p:pic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412383C8-6489-87EA-81C6-F67B3566E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531" y="57027"/>
            <a:ext cx="245588" cy="2455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B62C51-FEE3-74A8-05F9-4B9376495548}"/>
              </a:ext>
            </a:extLst>
          </p:cNvPr>
          <p:cNvSpPr/>
          <p:nvPr/>
        </p:nvSpPr>
        <p:spPr>
          <a:xfrm>
            <a:off x="2458720" y="1965272"/>
            <a:ext cx="6228076" cy="3959678"/>
          </a:xfrm>
          <a:prstGeom prst="roundRect">
            <a:avLst>
              <a:gd name="adj" fmla="val 3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EFB7C-0F5F-39CA-4780-893EB0F1071F}"/>
              </a:ext>
            </a:extLst>
          </p:cNvPr>
          <p:cNvSpPr txBox="1"/>
          <p:nvPr/>
        </p:nvSpPr>
        <p:spPr>
          <a:xfrm>
            <a:off x="2794000" y="2065706"/>
            <a:ext cx="255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Previous Engagements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7AD4BF3-B992-BAE5-12FD-D569A774AA42}"/>
              </a:ext>
            </a:extLst>
          </p:cNvPr>
          <p:cNvSpPr/>
          <p:nvPr/>
        </p:nvSpPr>
        <p:spPr>
          <a:xfrm rot="10800000">
            <a:off x="2614000" y="2175621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93EBA3E0-ED1F-0F83-0360-50AB201E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93190"/>
              </p:ext>
            </p:extLst>
          </p:nvPr>
        </p:nvGraphicFramePr>
        <p:xfrm>
          <a:off x="2804161" y="2649219"/>
          <a:ext cx="5583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76998731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181657748"/>
                    </a:ext>
                  </a:extLst>
                </a:gridCol>
                <a:gridCol w="1529713">
                  <a:extLst>
                    <a:ext uri="{9D8B030D-6E8A-4147-A177-3AD203B41FA5}">
                      <a16:colId xmlns:a16="http://schemas.microsoft.com/office/drawing/2014/main" val="360956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Engagement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Period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Hours / Week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6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The Ultimate Race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12 weeks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5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Mission Million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8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The Human Life Experience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 weeks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6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To Win a Marathon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68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408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DA7CEAF-DBFD-B72E-4C36-83C9729EE81F}"/>
              </a:ext>
            </a:extLst>
          </p:cNvPr>
          <p:cNvSpPr/>
          <p:nvPr/>
        </p:nvSpPr>
        <p:spPr>
          <a:xfrm>
            <a:off x="2779687" y="4655688"/>
            <a:ext cx="5608026" cy="11659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AA730F-F2AC-4935-671B-9F85CEDB1608}"/>
              </a:ext>
            </a:extLst>
          </p:cNvPr>
          <p:cNvSpPr txBox="1"/>
          <p:nvPr/>
        </p:nvSpPr>
        <p:spPr>
          <a:xfrm>
            <a:off x="2914296" y="4686822"/>
            <a:ext cx="4585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The Ultimate Race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2C1950-3C0E-8D64-474F-5E6EC8573383}"/>
              </a:ext>
            </a:extLst>
          </p:cNvPr>
          <p:cNvSpPr txBox="1"/>
          <p:nvPr/>
        </p:nvSpPr>
        <p:spPr>
          <a:xfrm>
            <a:off x="2914296" y="4911490"/>
            <a:ext cx="216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1">
                    <a:lumMod val="50000"/>
                  </a:schemeClr>
                </a:solidFill>
              </a:rPr>
              <a:t>Start Date: 11 April 2021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9DF3BC-0DAD-5237-B99A-7D458B77F4FC}"/>
              </a:ext>
            </a:extLst>
          </p:cNvPr>
          <p:cNvSpPr txBox="1"/>
          <p:nvPr/>
        </p:nvSpPr>
        <p:spPr>
          <a:xfrm>
            <a:off x="5912500" y="4914722"/>
            <a:ext cx="216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1">
                    <a:lumMod val="50000"/>
                  </a:schemeClr>
                </a:solidFill>
              </a:rPr>
              <a:t>End Date: 04 July 2021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A9D1D2-5B63-B6F6-2534-FC4DD25D760A}"/>
              </a:ext>
            </a:extLst>
          </p:cNvPr>
          <p:cNvSpPr txBox="1"/>
          <p:nvPr/>
        </p:nvSpPr>
        <p:spPr>
          <a:xfrm>
            <a:off x="2914296" y="5162236"/>
            <a:ext cx="2429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1">
                    <a:lumMod val="50000"/>
                  </a:schemeClr>
                </a:solidFill>
              </a:rPr>
              <a:t>Area of Work: 3D Modeling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840D1-FD28-CA3A-D5DC-FFFB1D424557}"/>
              </a:ext>
            </a:extLst>
          </p:cNvPr>
          <p:cNvSpPr txBox="1"/>
          <p:nvPr/>
        </p:nvSpPr>
        <p:spPr>
          <a:xfrm>
            <a:off x="2914296" y="5413056"/>
            <a:ext cx="54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1">
                    <a:lumMod val="50000"/>
                  </a:schemeClr>
                </a:solidFill>
              </a:rPr>
              <a:t>Remarks: Customer 3 enjoyed working with the MRC Studio.</a:t>
            </a:r>
          </a:p>
        </p:txBody>
      </p:sp>
      <p:pic>
        <p:nvPicPr>
          <p:cNvPr id="63" name="Graphic 62" descr="Pencil with solid fill">
            <a:extLst>
              <a:ext uri="{FF2B5EF4-FFF2-40B4-BE49-F238E27FC236}">
                <a16:creationId xmlns:a16="http://schemas.microsoft.com/office/drawing/2014/main" id="{8C038D03-333A-5A83-9505-25446C037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2089" y="2064150"/>
            <a:ext cx="251186" cy="2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6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216E7-51F4-5892-0582-5718F77D6698}"/>
              </a:ext>
            </a:extLst>
          </p:cNvPr>
          <p:cNvCxnSpPr/>
          <p:nvPr/>
        </p:nvCxnSpPr>
        <p:spPr>
          <a:xfrm>
            <a:off x="0" y="6299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36776-7D0B-E2F4-09E8-6399991392A9}"/>
              </a:ext>
            </a:extLst>
          </p:cNvPr>
          <p:cNvSpPr/>
          <p:nvPr/>
        </p:nvSpPr>
        <p:spPr>
          <a:xfrm>
            <a:off x="3134360" y="101600"/>
            <a:ext cx="5923280" cy="396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7D291-0533-D3C7-ECB0-8DEC35A7C48D}"/>
              </a:ext>
            </a:extLst>
          </p:cNvPr>
          <p:cNvSpPr txBox="1"/>
          <p:nvPr/>
        </p:nvSpPr>
        <p:spPr>
          <a:xfrm>
            <a:off x="2042160" y="86826"/>
            <a:ext cx="109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84EF8-E8C6-B61E-1A76-FFC1E807612B}"/>
              </a:ext>
            </a:extLst>
          </p:cNvPr>
          <p:cNvCxnSpPr>
            <a:cxnSpLocks/>
          </p:cNvCxnSpPr>
          <p:nvPr/>
        </p:nvCxnSpPr>
        <p:spPr>
          <a:xfrm>
            <a:off x="905764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27C7BF-B962-DCE5-C5F9-486A6C058258}"/>
              </a:ext>
            </a:extLst>
          </p:cNvPr>
          <p:cNvCxnSpPr>
            <a:cxnSpLocks/>
          </p:cNvCxnSpPr>
          <p:nvPr/>
        </p:nvCxnSpPr>
        <p:spPr>
          <a:xfrm>
            <a:off x="212852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EC5C90-C2B2-7F07-0D0F-EBB0462F7BA4}"/>
              </a:ext>
            </a:extLst>
          </p:cNvPr>
          <p:cNvSpPr txBox="1"/>
          <p:nvPr/>
        </p:nvSpPr>
        <p:spPr>
          <a:xfrm>
            <a:off x="256540" y="629920"/>
            <a:ext cx="150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75A1BD-B6FE-8A49-5713-9BC5C2D5DB05}"/>
              </a:ext>
            </a:extLst>
          </p:cNvPr>
          <p:cNvSpPr/>
          <p:nvPr/>
        </p:nvSpPr>
        <p:spPr>
          <a:xfrm rot="10800000">
            <a:off x="115909" y="76072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3B8C2-CCA2-709E-7B01-70495E3E8C0B}"/>
              </a:ext>
            </a:extLst>
          </p:cNvPr>
          <p:cNvSpPr txBox="1"/>
          <p:nvPr/>
        </p:nvSpPr>
        <p:spPr>
          <a:xfrm>
            <a:off x="9636129" y="629920"/>
            <a:ext cx="1827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8351D-7C1F-07B9-5E29-DB634C3042B8}"/>
              </a:ext>
            </a:extLst>
          </p:cNvPr>
          <p:cNvSpPr txBox="1"/>
          <p:nvPr/>
        </p:nvSpPr>
        <p:spPr>
          <a:xfrm>
            <a:off x="327660" y="3281680"/>
            <a:ext cx="1501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Prospective Customers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8630725-6482-B20D-3A18-36CD87E0E9FF}"/>
              </a:ext>
            </a:extLst>
          </p:cNvPr>
          <p:cNvSpPr/>
          <p:nvPr/>
        </p:nvSpPr>
        <p:spPr>
          <a:xfrm rot="10800000">
            <a:off x="187029" y="341248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47011-DC34-09C5-759A-77F101DC44B3}"/>
              </a:ext>
            </a:extLst>
          </p:cNvPr>
          <p:cNvSpPr txBox="1"/>
          <p:nvPr/>
        </p:nvSpPr>
        <p:spPr>
          <a:xfrm>
            <a:off x="256540" y="1106974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2BA38-A9C5-100C-F3B5-22AEFAF9ACCC}"/>
              </a:ext>
            </a:extLst>
          </p:cNvPr>
          <p:cNvSpPr txBox="1"/>
          <p:nvPr/>
        </p:nvSpPr>
        <p:spPr>
          <a:xfrm>
            <a:off x="256539" y="156723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FEFEF-0977-B527-FA31-31CDB1F25DF1}"/>
              </a:ext>
            </a:extLst>
          </p:cNvPr>
          <p:cNvSpPr txBox="1"/>
          <p:nvPr/>
        </p:nvSpPr>
        <p:spPr>
          <a:xfrm>
            <a:off x="256540" y="2031534"/>
            <a:ext cx="157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Customer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B8C60-D52C-99C7-183E-C379614A2BDA}"/>
              </a:ext>
            </a:extLst>
          </p:cNvPr>
          <p:cNvSpPr txBox="1"/>
          <p:nvPr/>
        </p:nvSpPr>
        <p:spPr>
          <a:xfrm>
            <a:off x="256539" y="249179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F041C-AA6C-CAEF-DC22-5C96C293B696}"/>
              </a:ext>
            </a:extLst>
          </p:cNvPr>
          <p:cNvSpPr txBox="1"/>
          <p:nvPr/>
        </p:nvSpPr>
        <p:spPr>
          <a:xfrm>
            <a:off x="4511039" y="675097"/>
            <a:ext cx="2661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</a:rPr>
              <a:t>New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D1A78-659E-2383-B471-95F686AF2100}"/>
              </a:ext>
            </a:extLst>
          </p:cNvPr>
          <p:cNvSpPr txBox="1"/>
          <p:nvPr/>
        </p:nvSpPr>
        <p:spPr>
          <a:xfrm>
            <a:off x="332424" y="4051121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BBD86D-7992-4E65-CC9B-870FB9BAA31E}"/>
              </a:ext>
            </a:extLst>
          </p:cNvPr>
          <p:cNvSpPr txBox="1"/>
          <p:nvPr/>
        </p:nvSpPr>
        <p:spPr>
          <a:xfrm>
            <a:off x="332423" y="451138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3AFA4B-1050-F9F7-C142-804D71FEB2A4}"/>
              </a:ext>
            </a:extLst>
          </p:cNvPr>
          <p:cNvSpPr txBox="1"/>
          <p:nvPr/>
        </p:nvSpPr>
        <p:spPr>
          <a:xfrm>
            <a:off x="332423" y="495842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3DE973-7C59-99B5-9125-CCB39515AF1F}"/>
              </a:ext>
            </a:extLst>
          </p:cNvPr>
          <p:cNvSpPr/>
          <p:nvPr/>
        </p:nvSpPr>
        <p:spPr>
          <a:xfrm>
            <a:off x="2458720" y="1320800"/>
            <a:ext cx="6228076" cy="1676382"/>
          </a:xfrm>
          <a:prstGeom prst="roundRect">
            <a:avLst>
              <a:gd name="adj" fmla="val 118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9E521-9125-059D-5AFE-DDCEBDAD38E7}"/>
              </a:ext>
            </a:extLst>
          </p:cNvPr>
          <p:cNvSpPr txBox="1"/>
          <p:nvPr/>
        </p:nvSpPr>
        <p:spPr>
          <a:xfrm>
            <a:off x="2821469" y="1370582"/>
            <a:ext cx="173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Add Details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98B69-906D-B41A-E045-2F001CC666B6}"/>
              </a:ext>
            </a:extLst>
          </p:cNvPr>
          <p:cNvSpPr txBox="1"/>
          <p:nvPr/>
        </p:nvSpPr>
        <p:spPr>
          <a:xfrm>
            <a:off x="2834638" y="1723143"/>
            <a:ext cx="807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Name: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5D7FD7-7D69-5AAF-9C77-872C676DE04D}"/>
              </a:ext>
            </a:extLst>
          </p:cNvPr>
          <p:cNvSpPr txBox="1"/>
          <p:nvPr/>
        </p:nvSpPr>
        <p:spPr>
          <a:xfrm>
            <a:off x="2834638" y="2057318"/>
            <a:ext cx="132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Organization: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4423CE6-C6AF-0562-3A0C-6C03BABAF6F5}"/>
              </a:ext>
            </a:extLst>
          </p:cNvPr>
          <p:cNvSpPr/>
          <p:nvPr/>
        </p:nvSpPr>
        <p:spPr>
          <a:xfrm>
            <a:off x="2458720" y="3311036"/>
            <a:ext cx="6228076" cy="3242164"/>
          </a:xfrm>
          <a:prstGeom prst="roundRect">
            <a:avLst>
              <a:gd name="adj" fmla="val 69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3E4F8-CEDD-0642-1A03-81603A99F2FE}"/>
              </a:ext>
            </a:extLst>
          </p:cNvPr>
          <p:cNvSpPr txBox="1"/>
          <p:nvPr/>
        </p:nvSpPr>
        <p:spPr>
          <a:xfrm>
            <a:off x="2794000" y="3489302"/>
            <a:ext cx="151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Add Notes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D28D66D-E414-1A81-47FF-A46A6A412051}"/>
              </a:ext>
            </a:extLst>
          </p:cNvPr>
          <p:cNvSpPr/>
          <p:nvPr/>
        </p:nvSpPr>
        <p:spPr>
          <a:xfrm>
            <a:off x="2613999" y="4515653"/>
            <a:ext cx="5865145" cy="1485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058590-F0B8-94AD-0B70-D24CCFF8E1DB}"/>
              </a:ext>
            </a:extLst>
          </p:cNvPr>
          <p:cNvSpPr txBox="1"/>
          <p:nvPr/>
        </p:nvSpPr>
        <p:spPr>
          <a:xfrm>
            <a:off x="7194549" y="4515652"/>
            <a:ext cx="1280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Add a 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A4C6E-F666-00A4-804F-993C3DDDF91C}"/>
              </a:ext>
            </a:extLst>
          </p:cNvPr>
          <p:cNvSpPr txBox="1"/>
          <p:nvPr/>
        </p:nvSpPr>
        <p:spPr>
          <a:xfrm>
            <a:off x="2695110" y="4516227"/>
            <a:ext cx="34008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Add a 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8A01A-6405-9D94-1EAC-2C813B83538A}"/>
              </a:ext>
            </a:extLst>
          </p:cNvPr>
          <p:cNvSpPr txBox="1"/>
          <p:nvPr/>
        </p:nvSpPr>
        <p:spPr>
          <a:xfrm>
            <a:off x="2840983" y="2375828"/>
            <a:ext cx="1469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Area of Interest: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F52A9C-031C-089F-E2EC-5A31C5B5018A}"/>
              </a:ext>
            </a:extLst>
          </p:cNvPr>
          <p:cNvSpPr/>
          <p:nvPr/>
        </p:nvSpPr>
        <p:spPr>
          <a:xfrm>
            <a:off x="9212593" y="121969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3264D7-68B9-1C6A-A10A-19FA78AE8CB4}"/>
              </a:ext>
            </a:extLst>
          </p:cNvPr>
          <p:cNvSpPr txBox="1"/>
          <p:nvPr/>
        </p:nvSpPr>
        <p:spPr>
          <a:xfrm>
            <a:off x="9357362" y="129230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1-month reminder for Customer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77D478-BA94-FCF6-C40A-5F5AE76447ED}"/>
              </a:ext>
            </a:extLst>
          </p:cNvPr>
          <p:cNvSpPr txBox="1"/>
          <p:nvPr/>
        </p:nvSpPr>
        <p:spPr>
          <a:xfrm>
            <a:off x="9357362" y="180917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June 2023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853F5C-9E1D-53E1-1148-E151F1B9EB8C}"/>
              </a:ext>
            </a:extLst>
          </p:cNvPr>
          <p:cNvSpPr/>
          <p:nvPr/>
        </p:nvSpPr>
        <p:spPr>
          <a:xfrm>
            <a:off x="9212593" y="244547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2736C7-8709-8010-7990-956A92767FB6}"/>
              </a:ext>
            </a:extLst>
          </p:cNvPr>
          <p:cNvSpPr txBox="1"/>
          <p:nvPr/>
        </p:nvSpPr>
        <p:spPr>
          <a:xfrm>
            <a:off x="9357362" y="251808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3-month reminder for Customer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21BCA0-83DA-724C-8E37-0F2CE3569C50}"/>
              </a:ext>
            </a:extLst>
          </p:cNvPr>
          <p:cNvSpPr txBox="1"/>
          <p:nvPr/>
        </p:nvSpPr>
        <p:spPr>
          <a:xfrm>
            <a:off x="9357362" y="303495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April 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D0CACC-A441-14B1-A0F6-CB065B50F16A}"/>
              </a:ext>
            </a:extLst>
          </p:cNvPr>
          <p:cNvSpPr/>
          <p:nvPr/>
        </p:nvSpPr>
        <p:spPr>
          <a:xfrm>
            <a:off x="4700263" y="6060715"/>
            <a:ext cx="1643379" cy="30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3E6936-935A-82CD-7C34-F65E94259DAB}"/>
              </a:ext>
            </a:extLst>
          </p:cNvPr>
          <p:cNvSpPr txBox="1"/>
          <p:nvPr/>
        </p:nvSpPr>
        <p:spPr>
          <a:xfrm>
            <a:off x="4989342" y="6030799"/>
            <a:ext cx="115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Add Note</a:t>
            </a:r>
          </a:p>
        </p:txBody>
      </p:sp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9D9CD89E-5CEB-EF9B-6860-0E1AEE76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29" y="4761"/>
            <a:ext cx="559119" cy="55911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A5029F1-8ACE-81AE-21BD-1B7DCA63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828" y="14921"/>
            <a:ext cx="559119" cy="559119"/>
          </a:xfrm>
          <a:prstGeom prst="rect">
            <a:avLst/>
          </a:prstGeom>
        </p:spPr>
      </p:pic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412383C8-6489-87EA-81C6-F67B3566E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531" y="57027"/>
            <a:ext cx="245588" cy="2455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5CE896-62AB-DF2C-5FE0-CB4CD81C3A94}"/>
              </a:ext>
            </a:extLst>
          </p:cNvPr>
          <p:cNvSpPr/>
          <p:nvPr/>
        </p:nvSpPr>
        <p:spPr>
          <a:xfrm>
            <a:off x="4310392" y="1752604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E2F00-8779-A738-C6E1-E3119A31B06B}"/>
              </a:ext>
            </a:extLst>
          </p:cNvPr>
          <p:cNvSpPr/>
          <p:nvPr/>
        </p:nvSpPr>
        <p:spPr>
          <a:xfrm>
            <a:off x="4310392" y="2090513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8BF589-5EA7-CDD5-625D-74D8B38FAA94}"/>
              </a:ext>
            </a:extLst>
          </p:cNvPr>
          <p:cNvSpPr/>
          <p:nvPr/>
        </p:nvSpPr>
        <p:spPr>
          <a:xfrm>
            <a:off x="4310392" y="2414509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28800-2BB3-776B-AB71-358554C110D9}"/>
              </a:ext>
            </a:extLst>
          </p:cNvPr>
          <p:cNvSpPr txBox="1"/>
          <p:nvPr/>
        </p:nvSpPr>
        <p:spPr>
          <a:xfrm>
            <a:off x="2787074" y="4911731"/>
            <a:ext cx="5463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1">
                    <a:lumMod val="50000"/>
                  </a:schemeClr>
                </a:solidFill>
              </a:rPr>
              <a:t>The selected reminder button would be shown in a white background and the button would have a shadow effect. The bell is black here because it is a button that opens the panel. When the panel is not open, it will appear in white.</a:t>
            </a:r>
          </a:p>
        </p:txBody>
      </p:sp>
      <p:pic>
        <p:nvPicPr>
          <p:cNvPr id="31" name="Graphic 30" descr="Ringer with solid fill">
            <a:extLst>
              <a:ext uri="{FF2B5EF4-FFF2-40B4-BE49-F238E27FC236}">
                <a16:creationId xmlns:a16="http://schemas.microsoft.com/office/drawing/2014/main" id="{92284F5B-573D-0430-0A9C-03355269C0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81610" y="3429000"/>
            <a:ext cx="457199" cy="457199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7F7227C-98BE-7C67-82CC-0C378E5CE7CD}"/>
              </a:ext>
            </a:extLst>
          </p:cNvPr>
          <p:cNvSpPr/>
          <p:nvPr/>
        </p:nvSpPr>
        <p:spPr>
          <a:xfrm>
            <a:off x="2615045" y="3921224"/>
            <a:ext cx="5865145" cy="484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B7FD47-94F6-FE6F-4E82-AB17BC8C63BA}"/>
              </a:ext>
            </a:extLst>
          </p:cNvPr>
          <p:cNvSpPr txBox="1"/>
          <p:nvPr/>
        </p:nvSpPr>
        <p:spPr>
          <a:xfrm>
            <a:off x="2695110" y="4004200"/>
            <a:ext cx="144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Remind me 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F769400-3791-8CC1-C76B-5099EA86B304}"/>
              </a:ext>
            </a:extLst>
          </p:cNvPr>
          <p:cNvSpPr/>
          <p:nvPr/>
        </p:nvSpPr>
        <p:spPr>
          <a:xfrm>
            <a:off x="4155440" y="4051121"/>
            <a:ext cx="944880" cy="2666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5A7E07-9B4D-9292-BBC6-7BCD70289A2A}"/>
              </a:ext>
            </a:extLst>
          </p:cNvPr>
          <p:cNvSpPr txBox="1"/>
          <p:nvPr/>
        </p:nvSpPr>
        <p:spPr>
          <a:xfrm>
            <a:off x="4291435" y="4045170"/>
            <a:ext cx="7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bg1"/>
                </a:solidFill>
              </a:rPr>
              <a:t>1 month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FE328A-2AEB-B296-62AC-5AB228A84324}"/>
              </a:ext>
            </a:extLst>
          </p:cNvPr>
          <p:cNvSpPr/>
          <p:nvPr/>
        </p:nvSpPr>
        <p:spPr>
          <a:xfrm>
            <a:off x="5171440" y="4051121"/>
            <a:ext cx="944880" cy="2666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8E267-EC8F-98D3-5A5C-04BFF569A4F9}"/>
              </a:ext>
            </a:extLst>
          </p:cNvPr>
          <p:cNvSpPr txBox="1"/>
          <p:nvPr/>
        </p:nvSpPr>
        <p:spPr>
          <a:xfrm>
            <a:off x="5256634" y="4045170"/>
            <a:ext cx="839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bg1"/>
                </a:solidFill>
              </a:rPr>
              <a:t>3 months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88BF6C5-FAAA-605C-5207-0431A3DD886D}"/>
              </a:ext>
            </a:extLst>
          </p:cNvPr>
          <p:cNvSpPr/>
          <p:nvPr/>
        </p:nvSpPr>
        <p:spPr>
          <a:xfrm>
            <a:off x="6207759" y="4056317"/>
            <a:ext cx="944880" cy="26662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5DE53D-5274-962E-2405-57859A0BA102}"/>
              </a:ext>
            </a:extLst>
          </p:cNvPr>
          <p:cNvSpPr txBox="1"/>
          <p:nvPr/>
        </p:nvSpPr>
        <p:spPr>
          <a:xfrm>
            <a:off x="6292953" y="4050366"/>
            <a:ext cx="839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5">
                    <a:lumMod val="75000"/>
                  </a:schemeClr>
                </a:solidFill>
              </a:rPr>
              <a:t>6 months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476A4E-C385-B9D9-8EFA-940C9E75FFEA}"/>
              </a:ext>
            </a:extLst>
          </p:cNvPr>
          <p:cNvSpPr/>
          <p:nvPr/>
        </p:nvSpPr>
        <p:spPr>
          <a:xfrm>
            <a:off x="7223768" y="4056552"/>
            <a:ext cx="944880" cy="2666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81231E-9DC8-22E1-1737-0A992EECCFBF}"/>
              </a:ext>
            </a:extLst>
          </p:cNvPr>
          <p:cNvSpPr txBox="1"/>
          <p:nvPr/>
        </p:nvSpPr>
        <p:spPr>
          <a:xfrm>
            <a:off x="7423647" y="4048656"/>
            <a:ext cx="59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bg1"/>
                </a:solidFill>
              </a:rPr>
              <a:t>1 year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A1C38AD-CDD7-4E6E-25DA-0A8B46AF2B47}"/>
              </a:ext>
            </a:extLst>
          </p:cNvPr>
          <p:cNvSpPr/>
          <p:nvPr/>
        </p:nvSpPr>
        <p:spPr>
          <a:xfrm rot="10800000">
            <a:off x="2614000" y="3599217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7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216E7-51F4-5892-0582-5718F77D6698}"/>
              </a:ext>
            </a:extLst>
          </p:cNvPr>
          <p:cNvCxnSpPr/>
          <p:nvPr/>
        </p:nvCxnSpPr>
        <p:spPr>
          <a:xfrm>
            <a:off x="0" y="6299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36776-7D0B-E2F4-09E8-6399991392A9}"/>
              </a:ext>
            </a:extLst>
          </p:cNvPr>
          <p:cNvSpPr/>
          <p:nvPr/>
        </p:nvSpPr>
        <p:spPr>
          <a:xfrm>
            <a:off x="3134360" y="101600"/>
            <a:ext cx="5923280" cy="396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7D291-0533-D3C7-ECB0-8DEC35A7C48D}"/>
              </a:ext>
            </a:extLst>
          </p:cNvPr>
          <p:cNvSpPr txBox="1"/>
          <p:nvPr/>
        </p:nvSpPr>
        <p:spPr>
          <a:xfrm>
            <a:off x="2042160" y="86826"/>
            <a:ext cx="109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84EF8-E8C6-B61E-1A76-FFC1E807612B}"/>
              </a:ext>
            </a:extLst>
          </p:cNvPr>
          <p:cNvCxnSpPr>
            <a:cxnSpLocks/>
          </p:cNvCxnSpPr>
          <p:nvPr/>
        </p:nvCxnSpPr>
        <p:spPr>
          <a:xfrm>
            <a:off x="905764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27C7BF-B962-DCE5-C5F9-486A6C058258}"/>
              </a:ext>
            </a:extLst>
          </p:cNvPr>
          <p:cNvCxnSpPr>
            <a:cxnSpLocks/>
          </p:cNvCxnSpPr>
          <p:nvPr/>
        </p:nvCxnSpPr>
        <p:spPr>
          <a:xfrm>
            <a:off x="2128520" y="629920"/>
            <a:ext cx="0" cy="62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EC5C90-C2B2-7F07-0D0F-EBB0462F7BA4}"/>
              </a:ext>
            </a:extLst>
          </p:cNvPr>
          <p:cNvSpPr txBox="1"/>
          <p:nvPr/>
        </p:nvSpPr>
        <p:spPr>
          <a:xfrm>
            <a:off x="256540" y="629920"/>
            <a:ext cx="150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75A1BD-B6FE-8A49-5713-9BC5C2D5DB05}"/>
              </a:ext>
            </a:extLst>
          </p:cNvPr>
          <p:cNvSpPr/>
          <p:nvPr/>
        </p:nvSpPr>
        <p:spPr>
          <a:xfrm rot="10800000">
            <a:off x="115909" y="76072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3B8C2-CCA2-709E-7B01-70495E3E8C0B}"/>
              </a:ext>
            </a:extLst>
          </p:cNvPr>
          <p:cNvSpPr txBox="1"/>
          <p:nvPr/>
        </p:nvSpPr>
        <p:spPr>
          <a:xfrm>
            <a:off x="9636129" y="629920"/>
            <a:ext cx="1827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8351D-7C1F-07B9-5E29-DB634C3042B8}"/>
              </a:ext>
            </a:extLst>
          </p:cNvPr>
          <p:cNvSpPr txBox="1"/>
          <p:nvPr/>
        </p:nvSpPr>
        <p:spPr>
          <a:xfrm>
            <a:off x="327660" y="3281680"/>
            <a:ext cx="1501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Prospective Customers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8630725-6482-B20D-3A18-36CD87E0E9FF}"/>
              </a:ext>
            </a:extLst>
          </p:cNvPr>
          <p:cNvSpPr/>
          <p:nvPr/>
        </p:nvSpPr>
        <p:spPr>
          <a:xfrm rot="10800000">
            <a:off x="187029" y="3412489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47011-DC34-09C5-759A-77F101DC44B3}"/>
              </a:ext>
            </a:extLst>
          </p:cNvPr>
          <p:cNvSpPr txBox="1"/>
          <p:nvPr/>
        </p:nvSpPr>
        <p:spPr>
          <a:xfrm>
            <a:off x="256540" y="1106974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2BA38-A9C5-100C-F3B5-22AEFAF9ACCC}"/>
              </a:ext>
            </a:extLst>
          </p:cNvPr>
          <p:cNvSpPr txBox="1"/>
          <p:nvPr/>
        </p:nvSpPr>
        <p:spPr>
          <a:xfrm>
            <a:off x="256539" y="156723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FEFEF-0977-B527-FA31-31CDB1F25DF1}"/>
              </a:ext>
            </a:extLst>
          </p:cNvPr>
          <p:cNvSpPr txBox="1"/>
          <p:nvPr/>
        </p:nvSpPr>
        <p:spPr>
          <a:xfrm>
            <a:off x="256540" y="2031534"/>
            <a:ext cx="157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B8C60-D52C-99C7-183E-C379614A2BDA}"/>
              </a:ext>
            </a:extLst>
          </p:cNvPr>
          <p:cNvSpPr txBox="1"/>
          <p:nvPr/>
        </p:nvSpPr>
        <p:spPr>
          <a:xfrm>
            <a:off x="256539" y="2491793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F041C-AA6C-CAEF-DC22-5C96C293B696}"/>
              </a:ext>
            </a:extLst>
          </p:cNvPr>
          <p:cNvSpPr txBox="1"/>
          <p:nvPr/>
        </p:nvSpPr>
        <p:spPr>
          <a:xfrm>
            <a:off x="4511039" y="675097"/>
            <a:ext cx="2661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</a:rPr>
              <a:t>New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D1A78-659E-2383-B471-95F686AF2100}"/>
              </a:ext>
            </a:extLst>
          </p:cNvPr>
          <p:cNvSpPr txBox="1"/>
          <p:nvPr/>
        </p:nvSpPr>
        <p:spPr>
          <a:xfrm>
            <a:off x="332424" y="4051121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BBD86D-7992-4E65-CC9B-870FB9BAA31E}"/>
              </a:ext>
            </a:extLst>
          </p:cNvPr>
          <p:cNvSpPr txBox="1"/>
          <p:nvPr/>
        </p:nvSpPr>
        <p:spPr>
          <a:xfrm>
            <a:off x="332423" y="451138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3AFA4B-1050-F9F7-C142-804D71FEB2A4}"/>
              </a:ext>
            </a:extLst>
          </p:cNvPr>
          <p:cNvSpPr txBox="1"/>
          <p:nvPr/>
        </p:nvSpPr>
        <p:spPr>
          <a:xfrm>
            <a:off x="332423" y="4958420"/>
            <a:ext cx="150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Customer 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3DE973-7C59-99B5-9125-CCB39515AF1F}"/>
              </a:ext>
            </a:extLst>
          </p:cNvPr>
          <p:cNvSpPr/>
          <p:nvPr/>
        </p:nvSpPr>
        <p:spPr>
          <a:xfrm>
            <a:off x="2458720" y="1320800"/>
            <a:ext cx="6228076" cy="1676382"/>
          </a:xfrm>
          <a:prstGeom prst="roundRect">
            <a:avLst>
              <a:gd name="adj" fmla="val 118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9E521-9125-059D-5AFE-DDCEBDAD38E7}"/>
              </a:ext>
            </a:extLst>
          </p:cNvPr>
          <p:cNvSpPr txBox="1"/>
          <p:nvPr/>
        </p:nvSpPr>
        <p:spPr>
          <a:xfrm>
            <a:off x="2824488" y="1363481"/>
            <a:ext cx="173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Add Details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98B69-906D-B41A-E045-2F001CC666B6}"/>
              </a:ext>
            </a:extLst>
          </p:cNvPr>
          <p:cNvSpPr txBox="1"/>
          <p:nvPr/>
        </p:nvSpPr>
        <p:spPr>
          <a:xfrm>
            <a:off x="2834638" y="1723143"/>
            <a:ext cx="807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Name: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5D7FD7-7D69-5AAF-9C77-872C676DE04D}"/>
              </a:ext>
            </a:extLst>
          </p:cNvPr>
          <p:cNvSpPr txBox="1"/>
          <p:nvPr/>
        </p:nvSpPr>
        <p:spPr>
          <a:xfrm>
            <a:off x="2834638" y="2057318"/>
            <a:ext cx="132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Organization: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4423CE6-C6AF-0562-3A0C-6C03BABAF6F5}"/>
              </a:ext>
            </a:extLst>
          </p:cNvPr>
          <p:cNvSpPr/>
          <p:nvPr/>
        </p:nvSpPr>
        <p:spPr>
          <a:xfrm>
            <a:off x="2458720" y="3181703"/>
            <a:ext cx="6228076" cy="443549"/>
          </a:xfrm>
          <a:prstGeom prst="roundRect">
            <a:avLst>
              <a:gd name="adj" fmla="val 203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3E4F8-CEDD-0642-1A03-81603A99F2FE}"/>
              </a:ext>
            </a:extLst>
          </p:cNvPr>
          <p:cNvSpPr txBox="1"/>
          <p:nvPr/>
        </p:nvSpPr>
        <p:spPr>
          <a:xfrm>
            <a:off x="2794000" y="3214982"/>
            <a:ext cx="151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Add Notes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8A01A-6405-9D94-1EAC-2C813B83538A}"/>
              </a:ext>
            </a:extLst>
          </p:cNvPr>
          <p:cNvSpPr txBox="1"/>
          <p:nvPr/>
        </p:nvSpPr>
        <p:spPr>
          <a:xfrm>
            <a:off x="2840983" y="2375828"/>
            <a:ext cx="1469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Area of Interest: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F52A9C-031C-089F-E2EC-5A31C5B5018A}"/>
              </a:ext>
            </a:extLst>
          </p:cNvPr>
          <p:cNvSpPr/>
          <p:nvPr/>
        </p:nvSpPr>
        <p:spPr>
          <a:xfrm>
            <a:off x="9212593" y="121969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3264D7-68B9-1C6A-A10A-19FA78AE8CB4}"/>
              </a:ext>
            </a:extLst>
          </p:cNvPr>
          <p:cNvSpPr txBox="1"/>
          <p:nvPr/>
        </p:nvSpPr>
        <p:spPr>
          <a:xfrm>
            <a:off x="9357362" y="129230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1-month reminder for Customer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77D478-BA94-FCF6-C40A-5F5AE76447ED}"/>
              </a:ext>
            </a:extLst>
          </p:cNvPr>
          <p:cNvSpPr txBox="1"/>
          <p:nvPr/>
        </p:nvSpPr>
        <p:spPr>
          <a:xfrm>
            <a:off x="9357362" y="180917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June 2023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853F5C-9E1D-53E1-1148-E151F1B9EB8C}"/>
              </a:ext>
            </a:extLst>
          </p:cNvPr>
          <p:cNvSpPr/>
          <p:nvPr/>
        </p:nvSpPr>
        <p:spPr>
          <a:xfrm>
            <a:off x="9212593" y="2445476"/>
            <a:ext cx="2792374" cy="1015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2736C7-8709-8010-7990-956A92767FB6}"/>
              </a:ext>
            </a:extLst>
          </p:cNvPr>
          <p:cNvSpPr txBox="1"/>
          <p:nvPr/>
        </p:nvSpPr>
        <p:spPr>
          <a:xfrm>
            <a:off x="9357362" y="2518088"/>
            <a:ext cx="2283286" cy="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3-month reminder for Customer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21BCA0-83DA-724C-8E37-0F2CE3569C50}"/>
              </a:ext>
            </a:extLst>
          </p:cNvPr>
          <p:cNvSpPr txBox="1"/>
          <p:nvPr/>
        </p:nvSpPr>
        <p:spPr>
          <a:xfrm>
            <a:off x="9357362" y="3034953"/>
            <a:ext cx="2489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1">
                    <a:lumMod val="50000"/>
                  </a:schemeClr>
                </a:solidFill>
              </a:rPr>
              <a:t>Last Update on 14 April 2023</a:t>
            </a:r>
          </a:p>
        </p:txBody>
      </p:sp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9D9CD89E-5CEB-EF9B-6860-0E1AEE76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29" y="4761"/>
            <a:ext cx="559119" cy="55911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A5029F1-8ACE-81AE-21BD-1B7DCA63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828" y="14921"/>
            <a:ext cx="559119" cy="559119"/>
          </a:xfrm>
          <a:prstGeom prst="rect">
            <a:avLst/>
          </a:prstGeom>
        </p:spPr>
      </p:pic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412383C8-6489-87EA-81C6-F67B3566E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531" y="57027"/>
            <a:ext cx="245588" cy="2455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5CE896-62AB-DF2C-5FE0-CB4CD81C3A94}"/>
              </a:ext>
            </a:extLst>
          </p:cNvPr>
          <p:cNvSpPr/>
          <p:nvPr/>
        </p:nvSpPr>
        <p:spPr>
          <a:xfrm>
            <a:off x="4310392" y="1733309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E2F00-8779-A738-C6E1-E3119A31B06B}"/>
              </a:ext>
            </a:extLst>
          </p:cNvPr>
          <p:cNvSpPr/>
          <p:nvPr/>
        </p:nvSpPr>
        <p:spPr>
          <a:xfrm>
            <a:off x="4312285" y="2086818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8BF589-5EA7-CDD5-625D-74D8B38FAA94}"/>
              </a:ext>
            </a:extLst>
          </p:cNvPr>
          <p:cNvSpPr/>
          <p:nvPr/>
        </p:nvSpPr>
        <p:spPr>
          <a:xfrm>
            <a:off x="4310392" y="2414509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3C1A570-DABF-5E69-3A03-33FA02386AAD}"/>
              </a:ext>
            </a:extLst>
          </p:cNvPr>
          <p:cNvSpPr/>
          <p:nvPr/>
        </p:nvSpPr>
        <p:spPr>
          <a:xfrm rot="5400000">
            <a:off x="2614000" y="3324897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3FB594-B156-C935-1E8F-C39168E7E06A}"/>
              </a:ext>
            </a:extLst>
          </p:cNvPr>
          <p:cNvSpPr/>
          <p:nvPr/>
        </p:nvSpPr>
        <p:spPr>
          <a:xfrm>
            <a:off x="2458720" y="3860818"/>
            <a:ext cx="6228076" cy="2895582"/>
          </a:xfrm>
          <a:prstGeom prst="roundRect">
            <a:avLst>
              <a:gd name="adj" fmla="val 48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3BA346-5DAE-C08C-F883-EA6300FDE85D}"/>
              </a:ext>
            </a:extLst>
          </p:cNvPr>
          <p:cNvSpPr txBox="1"/>
          <p:nvPr/>
        </p:nvSpPr>
        <p:spPr>
          <a:xfrm>
            <a:off x="2829568" y="3902476"/>
            <a:ext cx="311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Add Previous Engagements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5B2C3E-0F1A-35F7-49F7-5A083713DA33}"/>
              </a:ext>
            </a:extLst>
          </p:cNvPr>
          <p:cNvSpPr txBox="1"/>
          <p:nvPr/>
        </p:nvSpPr>
        <p:spPr>
          <a:xfrm>
            <a:off x="2834638" y="4263161"/>
            <a:ext cx="807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Name: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38E2AC-9E86-4C58-DDAC-F1F49780F2E1}"/>
              </a:ext>
            </a:extLst>
          </p:cNvPr>
          <p:cNvSpPr txBox="1"/>
          <p:nvPr/>
        </p:nvSpPr>
        <p:spPr>
          <a:xfrm>
            <a:off x="2834638" y="4678616"/>
            <a:ext cx="132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Start Date: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EDD03B-2A1E-F183-D4B9-E9BF01FA6D87}"/>
              </a:ext>
            </a:extLst>
          </p:cNvPr>
          <p:cNvSpPr txBox="1"/>
          <p:nvPr/>
        </p:nvSpPr>
        <p:spPr>
          <a:xfrm>
            <a:off x="2840983" y="5108886"/>
            <a:ext cx="1469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Area of Work: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6162CE8-4C43-D826-F133-F1B456DDB6A0}"/>
              </a:ext>
            </a:extLst>
          </p:cNvPr>
          <p:cNvSpPr/>
          <p:nvPr/>
        </p:nvSpPr>
        <p:spPr>
          <a:xfrm>
            <a:off x="4330485" y="4292661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ED2508A-0B2F-0373-A5D8-CD724F1C92B0}"/>
              </a:ext>
            </a:extLst>
          </p:cNvPr>
          <p:cNvSpPr/>
          <p:nvPr/>
        </p:nvSpPr>
        <p:spPr>
          <a:xfrm>
            <a:off x="4330485" y="4731981"/>
            <a:ext cx="1080000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98E5AC-B41B-C769-5CB9-38D9C815C638}"/>
              </a:ext>
            </a:extLst>
          </p:cNvPr>
          <p:cNvSpPr/>
          <p:nvPr/>
        </p:nvSpPr>
        <p:spPr>
          <a:xfrm>
            <a:off x="4310392" y="5147567"/>
            <a:ext cx="2296154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8E4BD7-C382-6182-FBC8-A3425EBA300B}"/>
              </a:ext>
            </a:extLst>
          </p:cNvPr>
          <p:cNvSpPr txBox="1"/>
          <p:nvPr/>
        </p:nvSpPr>
        <p:spPr>
          <a:xfrm>
            <a:off x="5891851" y="4690576"/>
            <a:ext cx="132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End Date: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D625E6D-D6B1-3D6A-D846-5431BE0BAD8A}"/>
              </a:ext>
            </a:extLst>
          </p:cNvPr>
          <p:cNvSpPr/>
          <p:nvPr/>
        </p:nvSpPr>
        <p:spPr>
          <a:xfrm>
            <a:off x="7130740" y="4711786"/>
            <a:ext cx="1080000" cy="264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C0E9C9-2C2B-60E4-A4DC-34AD21741A77}"/>
              </a:ext>
            </a:extLst>
          </p:cNvPr>
          <p:cNvSpPr txBox="1"/>
          <p:nvPr/>
        </p:nvSpPr>
        <p:spPr>
          <a:xfrm>
            <a:off x="2861303" y="5505126"/>
            <a:ext cx="1469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Remarks: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9850E58-9A3D-41CD-F9B6-1B9B33624B34}"/>
              </a:ext>
            </a:extLst>
          </p:cNvPr>
          <p:cNvSpPr/>
          <p:nvPr/>
        </p:nvSpPr>
        <p:spPr>
          <a:xfrm>
            <a:off x="4330485" y="5554817"/>
            <a:ext cx="3880256" cy="1039873"/>
          </a:xfrm>
          <a:prstGeom prst="roundRect">
            <a:avLst>
              <a:gd name="adj" fmla="val 592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08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461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Sairaj Udayshankar</dc:creator>
  <cp:lastModifiedBy>Sairaj Udayshankar</cp:lastModifiedBy>
  <cp:revision>73</cp:revision>
  <dcterms:created xsi:type="dcterms:W3CDTF">2023-07-17T13:07:52Z</dcterms:created>
  <dcterms:modified xsi:type="dcterms:W3CDTF">2023-07-18T15:41:52Z</dcterms:modified>
</cp:coreProperties>
</file>