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Poppins" charset="1" panose="00000500000000000000"/>
      <p:regular r:id="rId14"/>
    </p:embeddedFont>
    <p:embeddedFont>
      <p:font typeface="Roboto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embeddings/oleObject4.bin" Type="http://schemas.openxmlformats.org/officeDocument/2006/relationships/oleObject"/><Relationship Id="rId11" Target="../media/image6.png" Type="http://schemas.openxmlformats.org/officeDocument/2006/relationships/image"/><Relationship Id="rId12" Target="../embeddings/oleObject5.bin" Type="http://schemas.openxmlformats.org/officeDocument/2006/relationships/oleObject"/><Relationship Id="rId13" Target="../media/image7.png" Type="http://schemas.openxmlformats.org/officeDocument/2006/relationships/image"/><Relationship Id="rId14" Target="../embeddings/oleObject6.bin" Type="http://schemas.openxmlformats.org/officeDocument/2006/relationships/oleObject"/><Relationship Id="rId15" Target="../media/image8.png" Type="http://schemas.openxmlformats.org/officeDocument/2006/relationships/image"/><Relationship Id="rId16" Target="../embeddings/oleObject7.bin" Type="http://schemas.openxmlformats.org/officeDocument/2006/relationships/oleObject"/><Relationship Id="rId17" Target="../media/image9.png" Type="http://schemas.openxmlformats.org/officeDocument/2006/relationships/image"/><Relationship Id="rId18" Target="https://www.canva.com/design/DAGxDtAAhac/CJ7WMbISpge-E--vMhiQwQ/edit?utm_content=DAGxDtAAhac&amp;utm_campaign=designshare&amp;utm_medium=link2&amp;utm_source=sharebutton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embeddings/oleObject1.bin" Type="http://schemas.openxmlformats.org/officeDocument/2006/relationships/oleObject"/><Relationship Id="rId5" Target="../media/image3.png" Type="http://schemas.openxmlformats.org/officeDocument/2006/relationships/image"/><Relationship Id="rId6" Target="../embeddings/oleObject2.bin" Type="http://schemas.openxmlformats.org/officeDocument/2006/relationships/oleObject"/><Relationship Id="rId7" Target="../media/image4.png" Type="http://schemas.openxmlformats.org/officeDocument/2006/relationships/image"/><Relationship Id="rId8" Target="../embeddings/oleObject3.bin" Type="http://schemas.openxmlformats.org/officeDocument/2006/relationships/oleObject"/><Relationship Id="rId9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148" r="0" b="-914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7675" y="0"/>
            <a:ext cx="805519" cy="2673350"/>
            <a:chOff x="0" y="0"/>
            <a:chExt cx="212153" cy="7040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153" cy="704092"/>
            </a:xfrm>
            <a:custGeom>
              <a:avLst/>
              <a:gdLst/>
              <a:ahLst/>
              <a:cxnLst/>
              <a:rect r="r" b="b" t="t" l="l"/>
              <a:pathLst>
                <a:path h="704092" w="212153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17675" y="7613650"/>
            <a:ext cx="805519" cy="2673350"/>
            <a:chOff x="0" y="0"/>
            <a:chExt cx="212153" cy="7040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2153" cy="704092"/>
            </a:xfrm>
            <a:custGeom>
              <a:avLst/>
              <a:gdLst/>
              <a:ahLst/>
              <a:cxnLst/>
              <a:rect r="r" b="b" t="t" l="l"/>
              <a:pathLst>
                <a:path h="704092" w="212153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300200" y="3190875"/>
            <a:ext cx="2546350" cy="7410450"/>
            <a:chOff x="0" y="0"/>
            <a:chExt cx="670644" cy="19517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0644" cy="1951724"/>
            </a:xfrm>
            <a:custGeom>
              <a:avLst/>
              <a:gdLst/>
              <a:ahLst/>
              <a:cxnLst/>
              <a:rect r="r" b="b" t="t" l="l"/>
              <a:pathLst>
                <a:path h="1951724" w="670644">
                  <a:moveTo>
                    <a:pt x="155060" y="0"/>
                  </a:moveTo>
                  <a:lnTo>
                    <a:pt x="515583" y="0"/>
                  </a:lnTo>
                  <a:cubicBezTo>
                    <a:pt x="601221" y="0"/>
                    <a:pt x="670644" y="69423"/>
                    <a:pt x="670644" y="155060"/>
                  </a:cubicBezTo>
                  <a:lnTo>
                    <a:pt x="670644" y="1796663"/>
                  </a:lnTo>
                  <a:cubicBezTo>
                    <a:pt x="670644" y="1882301"/>
                    <a:pt x="601221" y="1951724"/>
                    <a:pt x="515583" y="1951724"/>
                  </a:cubicBezTo>
                  <a:lnTo>
                    <a:pt x="155060" y="1951724"/>
                  </a:lnTo>
                  <a:cubicBezTo>
                    <a:pt x="113936" y="1951724"/>
                    <a:pt x="74496" y="1935387"/>
                    <a:pt x="45416" y="1906307"/>
                  </a:cubicBezTo>
                  <a:cubicBezTo>
                    <a:pt x="16337" y="1877228"/>
                    <a:pt x="0" y="1837788"/>
                    <a:pt x="0" y="1796663"/>
                  </a:cubicBezTo>
                  <a:lnTo>
                    <a:pt x="0" y="155060"/>
                  </a:lnTo>
                  <a:cubicBezTo>
                    <a:pt x="0" y="69423"/>
                    <a:pt x="69423" y="0"/>
                    <a:pt x="155060" y="0"/>
                  </a:cubicBez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670644" cy="1999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Object 12" id="12"/>
          <p:cNvGraphicFramePr/>
          <p:nvPr/>
        </p:nvGraphicFramePr>
        <p:xfrm>
          <a:off x="0" y="0"/>
          <a:ext cx="2514600" cy="419100"/>
        </p:xfrm>
        <a:graphic>
          <a:graphicData uri="http://schemas.openxmlformats.org/presentationml/2006/ole">
            <p:oleObj imgW="3009900" imgH="9144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3" id="13"/>
          <p:cNvGraphicFramePr/>
          <p:nvPr/>
        </p:nvGraphicFramePr>
        <p:xfrm>
          <a:off x="0" y="0"/>
          <a:ext cx="2514600" cy="419100"/>
        </p:xfrm>
        <a:graphic>
          <a:graphicData uri="http://schemas.openxmlformats.org/presentationml/2006/ole">
            <p:oleObj imgW="3009900" imgH="9144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4" id="14"/>
          <p:cNvGraphicFramePr/>
          <p:nvPr/>
        </p:nvGraphicFramePr>
        <p:xfrm>
          <a:off x="0" y="0"/>
          <a:ext cx="2514600" cy="419100"/>
        </p:xfrm>
        <a:graphic>
          <a:graphicData uri="http://schemas.openxmlformats.org/presentationml/2006/ole">
            <p:oleObj imgW="3009900" imgH="914400" r:id="rId8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5" id="15"/>
          <p:cNvGraphicFramePr/>
          <p:nvPr/>
        </p:nvGraphicFramePr>
        <p:xfrm>
          <a:off x="0" y="0"/>
          <a:ext cx="2514600" cy="419100"/>
        </p:xfrm>
        <a:graphic>
          <a:graphicData uri="http://schemas.openxmlformats.org/presentationml/2006/ole">
            <p:oleObj imgW="3009900" imgH="914400" r:id="rId10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6" id="16"/>
          <p:cNvGraphicFramePr/>
          <p:nvPr/>
        </p:nvGraphicFramePr>
        <p:xfrm>
          <a:off x="0" y="0"/>
          <a:ext cx="2514600" cy="419100"/>
        </p:xfrm>
        <a:graphic>
          <a:graphicData uri="http://schemas.openxmlformats.org/presentationml/2006/ole">
            <p:oleObj imgW="3009900" imgH="914400" r:id="rId12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7" id="17"/>
          <p:cNvGraphicFramePr/>
          <p:nvPr/>
        </p:nvGraphicFramePr>
        <p:xfrm>
          <a:off x="0" y="0"/>
          <a:ext cx="2514600" cy="419100"/>
        </p:xfrm>
        <a:graphic>
          <a:graphicData uri="http://schemas.openxmlformats.org/presentationml/2006/ole">
            <p:oleObj imgW="3009900" imgH="914400" r:id="rId1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8" id="18"/>
          <p:cNvGraphicFramePr/>
          <p:nvPr/>
        </p:nvGraphicFramePr>
        <p:xfrm>
          <a:off x="0" y="0"/>
          <a:ext cx="2514600" cy="419100"/>
        </p:xfrm>
        <a:graphic>
          <a:graphicData uri="http://schemas.openxmlformats.org/presentationml/2006/ole">
            <p:oleObj imgW="3009900" imgH="914400" r:id="rId1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19" id="19"/>
          <p:cNvSpPr/>
          <p:nvPr/>
        </p:nvSpPr>
        <p:spPr>
          <a:xfrm flipH="false" flipV="false" rot="0">
            <a:off x="-612070" y="1028700"/>
            <a:ext cx="7451315" cy="5591715"/>
          </a:xfrm>
          <a:custGeom>
            <a:avLst/>
            <a:gdLst/>
            <a:ahLst/>
            <a:cxnLst/>
            <a:rect r="r" b="b" t="t" l="l"/>
            <a:pathLst>
              <a:path h="5591715" w="7451315">
                <a:moveTo>
                  <a:pt x="0" y="0"/>
                </a:moveTo>
                <a:lnTo>
                  <a:pt x="7451316" y="0"/>
                </a:lnTo>
                <a:lnTo>
                  <a:pt x="7451316" y="5591715"/>
                </a:lnTo>
                <a:lnTo>
                  <a:pt x="0" y="559171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792003" y="3029711"/>
            <a:ext cx="5181703" cy="135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16"/>
              </a:lnSpc>
              <a:spcBef>
                <a:spcPct val="0"/>
              </a:spcBef>
            </a:pPr>
            <a:r>
              <a:rPr lang="en-US" sz="8011" u="sng">
                <a:solidFill>
                  <a:srgbClr val="2A0947"/>
                </a:solidFill>
                <a:latin typeface="League Spartan"/>
                <a:ea typeface="League Spartan"/>
                <a:cs typeface="League Spartan"/>
                <a:sym typeface="League Spartan"/>
                <a:hlinkClick r:id="rId18" tooltip="https://www.canva.com/design/DAGxDtAAhac/CJ7WMbISpge-E--vMhiQwQ/edit?utm_content=DAGxDtAAhac&amp;utm_campaign=designshare&amp;utm_medium=link2&amp;utm_source=sharebutton"/>
              </a:rPr>
              <a:t>SPLITTER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17675" y="4626435"/>
            <a:ext cx="9204044" cy="51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An Expense Management System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17675" y="5378393"/>
            <a:ext cx="9204044" cy="206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6"/>
              </a:lnSpc>
            </a:pPr>
            <a:r>
              <a:rPr lang="en-US" sz="295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Made by- Ankur Pandey </a:t>
            </a:r>
          </a:p>
          <a:p>
            <a:pPr algn="l">
              <a:lnSpc>
                <a:spcPts val="4136"/>
              </a:lnSpc>
            </a:pPr>
            <a:r>
              <a:rPr lang="en-US" sz="295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                   Harshita Mahajan</a:t>
            </a:r>
          </a:p>
          <a:p>
            <a:pPr algn="l">
              <a:lnSpc>
                <a:spcPts val="4136"/>
              </a:lnSpc>
            </a:pPr>
            <a:r>
              <a:rPr lang="en-US" sz="295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                   Sairaj Rajput </a:t>
            </a:r>
          </a:p>
          <a:p>
            <a:pPr algn="l">
              <a:lnSpc>
                <a:spcPts val="4136"/>
              </a:lnSpc>
              <a:spcBef>
                <a:spcPct val="0"/>
              </a:spcBef>
            </a:pPr>
            <a:r>
              <a:rPr lang="en-US" sz="2954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                    Sapna Rani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555779" y="1028700"/>
            <a:ext cx="6290771" cy="8453837"/>
            <a:chOff x="0" y="0"/>
            <a:chExt cx="3663950" cy="4923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51280" t="0" r="-5128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FDD04C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259300" y="-205740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9791700"/>
            <a:ext cx="6959600" cy="990600"/>
            <a:chOff x="0" y="0"/>
            <a:chExt cx="1832981" cy="2608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32981" cy="260899"/>
            </a:xfrm>
            <a:custGeom>
              <a:avLst/>
              <a:gdLst/>
              <a:ahLst/>
              <a:cxnLst/>
              <a:rect r="r" b="b" t="t" l="l"/>
              <a:pathLst>
                <a:path h="260899" w="1832981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49900" y="-2353537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952500"/>
            <a:ext cx="3713163" cy="695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2A0947"/>
                </a:solidFill>
                <a:latin typeface="Roboto"/>
                <a:ea typeface="Roboto"/>
                <a:cs typeface="Roboto"/>
                <a:sym typeface="Roboto"/>
              </a:rPr>
              <a:t>ABOUT OUR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564413"/>
            <a:ext cx="5330825" cy="980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2A094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2990965"/>
            <a:ext cx="8235694" cy="1393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The Expense Management System is a web application built with Angular that helps users manage shared expenses within groups.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4623029"/>
            <a:ext cx="8235694" cy="250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8528" indent="-219264" lvl="1">
              <a:lnSpc>
                <a:spcPts val="2843"/>
              </a:lnSpc>
              <a:buFont typeface="Arial"/>
              <a:buChar char="•"/>
            </a:pPr>
            <a:r>
              <a:rPr lang="en-US" sz="2031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Helps users manage shared expenses within groups.</a:t>
            </a:r>
          </a:p>
          <a:p>
            <a:pPr algn="l" marL="438528" indent="-219264" lvl="1">
              <a:lnSpc>
                <a:spcPts val="2843"/>
              </a:lnSpc>
              <a:buFont typeface="Arial"/>
              <a:buChar char="•"/>
            </a:pPr>
          </a:p>
          <a:p>
            <a:pPr algn="l" marL="438528" indent="-219264" lvl="1">
              <a:lnSpc>
                <a:spcPts val="2843"/>
              </a:lnSpc>
              <a:buFont typeface="Arial"/>
              <a:buChar char="•"/>
            </a:pPr>
          </a:p>
          <a:p>
            <a:pPr algn="l" marL="438528" indent="-219264" lvl="1">
              <a:lnSpc>
                <a:spcPts val="2843"/>
              </a:lnSpc>
              <a:buFont typeface="Arial"/>
              <a:buChar char="•"/>
            </a:pPr>
          </a:p>
          <a:p>
            <a:pPr algn="l" marL="438528" indent="-219264" lvl="1">
              <a:lnSpc>
                <a:spcPts val="2843"/>
              </a:lnSpc>
              <a:buFont typeface="Arial"/>
              <a:buChar char="•"/>
            </a:pPr>
          </a:p>
          <a:p>
            <a:pPr algn="l" marL="438528" indent="-219264" lvl="1">
              <a:lnSpc>
                <a:spcPts val="2843"/>
              </a:lnSpc>
              <a:buFont typeface="Arial"/>
              <a:buChar char="•"/>
            </a:pPr>
          </a:p>
          <a:p>
            <a:pPr algn="l" marL="438528" indent="-219264" lvl="1">
              <a:lnSpc>
                <a:spcPts val="2843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24200" y="-2940108"/>
            <a:ext cx="1435100" cy="5880217"/>
            <a:chOff x="0" y="0"/>
            <a:chExt cx="377969" cy="15486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69" cy="1548699"/>
            </a:xfrm>
            <a:custGeom>
              <a:avLst/>
              <a:gdLst/>
              <a:ahLst/>
              <a:cxnLst/>
              <a:rect r="r" b="b" t="t" l="l"/>
              <a:pathLst>
                <a:path h="1548699" w="377969">
                  <a:moveTo>
                    <a:pt x="188984" y="0"/>
                  </a:moveTo>
                  <a:lnTo>
                    <a:pt x="188984" y="0"/>
                  </a:lnTo>
                  <a:cubicBezTo>
                    <a:pt x="239106" y="0"/>
                    <a:pt x="287175" y="19911"/>
                    <a:pt x="322616" y="55352"/>
                  </a:cubicBezTo>
                  <a:cubicBezTo>
                    <a:pt x="358058" y="90794"/>
                    <a:pt x="377969" y="138863"/>
                    <a:pt x="377969" y="188984"/>
                  </a:cubicBezTo>
                  <a:lnTo>
                    <a:pt x="377969" y="1359715"/>
                  </a:lnTo>
                  <a:cubicBezTo>
                    <a:pt x="377969" y="1464088"/>
                    <a:pt x="293358" y="1548699"/>
                    <a:pt x="188984" y="1548699"/>
                  </a:cubicBezTo>
                  <a:lnTo>
                    <a:pt x="188984" y="1548699"/>
                  </a:lnTo>
                  <a:cubicBezTo>
                    <a:pt x="138863" y="1548699"/>
                    <a:pt x="90794" y="1528788"/>
                    <a:pt x="55352" y="1493347"/>
                  </a:cubicBezTo>
                  <a:cubicBezTo>
                    <a:pt x="19911" y="1457905"/>
                    <a:pt x="0" y="1409836"/>
                    <a:pt x="0" y="1359715"/>
                  </a:cubicBezTo>
                  <a:lnTo>
                    <a:pt x="0" y="188984"/>
                  </a:lnTo>
                  <a:cubicBezTo>
                    <a:pt x="0" y="84611"/>
                    <a:pt x="84611" y="0"/>
                    <a:pt x="188984" y="0"/>
                  </a:cubicBez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7969" cy="1596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65946" y="641456"/>
            <a:ext cx="6632575" cy="200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2A094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ARCHITECTURE 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824200" y="3409473"/>
            <a:ext cx="1435100" cy="1764780"/>
            <a:chOff x="0" y="0"/>
            <a:chExt cx="377969" cy="4647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7969" cy="464798"/>
            </a:xfrm>
            <a:custGeom>
              <a:avLst/>
              <a:gdLst/>
              <a:ahLst/>
              <a:cxnLst/>
              <a:rect r="r" b="b" t="t" l="l"/>
              <a:pathLst>
                <a:path h="464798" w="377969">
                  <a:moveTo>
                    <a:pt x="188984" y="0"/>
                  </a:moveTo>
                  <a:lnTo>
                    <a:pt x="188984" y="0"/>
                  </a:lnTo>
                  <a:cubicBezTo>
                    <a:pt x="239106" y="0"/>
                    <a:pt x="287175" y="19911"/>
                    <a:pt x="322616" y="55352"/>
                  </a:cubicBezTo>
                  <a:cubicBezTo>
                    <a:pt x="358058" y="90794"/>
                    <a:pt x="377969" y="138863"/>
                    <a:pt x="377969" y="188984"/>
                  </a:cubicBezTo>
                  <a:lnTo>
                    <a:pt x="377969" y="275814"/>
                  </a:lnTo>
                  <a:cubicBezTo>
                    <a:pt x="377969" y="380187"/>
                    <a:pt x="293358" y="464798"/>
                    <a:pt x="188984" y="464798"/>
                  </a:cubicBezTo>
                  <a:lnTo>
                    <a:pt x="188984" y="464798"/>
                  </a:lnTo>
                  <a:cubicBezTo>
                    <a:pt x="138863" y="464798"/>
                    <a:pt x="90794" y="444887"/>
                    <a:pt x="55352" y="409446"/>
                  </a:cubicBezTo>
                  <a:cubicBezTo>
                    <a:pt x="19911" y="374004"/>
                    <a:pt x="0" y="325935"/>
                    <a:pt x="0" y="275814"/>
                  </a:cubicBezTo>
                  <a:lnTo>
                    <a:pt x="0" y="188984"/>
                  </a:lnTo>
                  <a:cubicBezTo>
                    <a:pt x="0" y="84611"/>
                    <a:pt x="84611" y="0"/>
                    <a:pt x="188984" y="0"/>
                  </a:cubicBez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77969" cy="512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108617" y="5351508"/>
            <a:ext cx="1435100" cy="5880217"/>
            <a:chOff x="0" y="0"/>
            <a:chExt cx="377969" cy="15486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7969" cy="1548699"/>
            </a:xfrm>
            <a:custGeom>
              <a:avLst/>
              <a:gdLst/>
              <a:ahLst/>
              <a:cxnLst/>
              <a:rect r="r" b="b" t="t" l="l"/>
              <a:pathLst>
                <a:path h="1548699" w="377969">
                  <a:moveTo>
                    <a:pt x="188984" y="0"/>
                  </a:moveTo>
                  <a:lnTo>
                    <a:pt x="188984" y="0"/>
                  </a:lnTo>
                  <a:cubicBezTo>
                    <a:pt x="239106" y="0"/>
                    <a:pt x="287175" y="19911"/>
                    <a:pt x="322616" y="55352"/>
                  </a:cubicBezTo>
                  <a:cubicBezTo>
                    <a:pt x="358058" y="90794"/>
                    <a:pt x="377969" y="138863"/>
                    <a:pt x="377969" y="188984"/>
                  </a:cubicBezTo>
                  <a:lnTo>
                    <a:pt x="377969" y="1359715"/>
                  </a:lnTo>
                  <a:cubicBezTo>
                    <a:pt x="377969" y="1464088"/>
                    <a:pt x="293358" y="1548699"/>
                    <a:pt x="188984" y="1548699"/>
                  </a:cubicBezTo>
                  <a:lnTo>
                    <a:pt x="188984" y="1548699"/>
                  </a:lnTo>
                  <a:cubicBezTo>
                    <a:pt x="138863" y="1548699"/>
                    <a:pt x="90794" y="1528788"/>
                    <a:pt x="55352" y="1493347"/>
                  </a:cubicBezTo>
                  <a:cubicBezTo>
                    <a:pt x="19911" y="1457905"/>
                    <a:pt x="0" y="1409836"/>
                    <a:pt x="0" y="1359715"/>
                  </a:cubicBezTo>
                  <a:lnTo>
                    <a:pt x="0" y="188984"/>
                  </a:lnTo>
                  <a:cubicBezTo>
                    <a:pt x="0" y="84611"/>
                    <a:pt x="84611" y="0"/>
                    <a:pt x="188984" y="0"/>
                  </a:cubicBez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77969" cy="1596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65946" y="2873433"/>
            <a:ext cx="13984137" cy="6516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The app is structured in a feature-first style with clear separation of concerns:</a:t>
            </a:r>
          </a:p>
          <a:p>
            <a:pPr algn="l" marL="536791" indent="-268395" lvl="1">
              <a:lnSpc>
                <a:spcPts val="3480"/>
              </a:lnSpc>
              <a:buFont typeface="Arial"/>
              <a:buChar char="•"/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Auth → JWT-based authentication, middleware for protecting routes.</a:t>
            </a:r>
          </a:p>
          <a:p>
            <a:pPr algn="l" marL="536791" indent="-268395" lvl="1">
              <a:lnSpc>
                <a:spcPts val="3480"/>
              </a:lnSpc>
              <a:buFont typeface="Arial"/>
              <a:buChar char="•"/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Backend → server.js with Express API, authMiddleware.js for security and serverData.json for mock persistence.</a:t>
            </a:r>
          </a:p>
          <a:p>
            <a:pPr algn="l" marL="536791" indent="-268395" lvl="1">
              <a:lnSpc>
                <a:spcPts val="3480"/>
              </a:lnSpc>
              <a:buFont typeface="Arial"/>
              <a:buChar char="•"/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Group → Create groups and list all groups the user is part of.</a:t>
            </a:r>
          </a:p>
          <a:p>
            <a:pPr algn="l" marL="536791" indent="-268395" lvl="1">
              <a:lnSpc>
                <a:spcPts val="3480"/>
              </a:lnSpc>
              <a:buFont typeface="Arial"/>
              <a:buChar char="•"/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Expense → Add expenses within groups, calculate balances (owed/owes).</a:t>
            </a:r>
          </a:p>
          <a:p>
            <a:pPr algn="l" marL="536791" indent="-268395" lvl="1">
              <a:lnSpc>
                <a:spcPts val="3480"/>
              </a:lnSpc>
              <a:buFont typeface="Arial"/>
              <a:buChar char="•"/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Core → HTTP interceptor for exception handling, guards for authentication.</a:t>
            </a:r>
          </a:p>
          <a:p>
            <a:pPr algn="l" marL="536791" indent="-268395" lvl="1">
              <a:lnSpc>
                <a:spcPts val="3480"/>
              </a:lnSpc>
              <a:buFont typeface="Arial"/>
              <a:buChar char="•"/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Shared → Common Angular components, services, and utilities reused across modules.</a:t>
            </a:r>
          </a:p>
          <a:p>
            <a:pPr algn="l" marL="536791" indent="-268395" lvl="1">
              <a:lnSpc>
                <a:spcPts val="3480"/>
              </a:lnSpc>
              <a:buFont typeface="Arial"/>
              <a:buChar char="•"/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Build/Deploy → Production build artifacts inside dist/expense-tracking-project.</a:t>
            </a:r>
          </a:p>
          <a:p>
            <a:pPr algn="l" marL="536791" indent="-268395" lvl="1">
              <a:lnSpc>
                <a:spcPts val="3480"/>
              </a:lnSpc>
              <a:buFont typeface="Arial"/>
              <a:buChar char="•"/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PWA → Configured with ngsw-config.json for service worker support.</a:t>
            </a: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86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Routing: Routes cover authentication, group listing, and expense logging. Guards ensure authentication before accessying feature modules. Backend middleware enforces token-based security on API endpoints.</a:t>
            </a:r>
          </a:p>
          <a:p>
            <a:pPr algn="l">
              <a:lnSpc>
                <a:spcPts val="3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32250" y="-852773"/>
            <a:ext cx="1054100" cy="3086100"/>
            <a:chOff x="0" y="0"/>
            <a:chExt cx="27762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7623" cy="812800"/>
            </a:xfrm>
            <a:custGeom>
              <a:avLst/>
              <a:gdLst/>
              <a:ahLst/>
              <a:cxnLst/>
              <a:rect r="r" b="b" t="t" l="l"/>
              <a:pathLst>
                <a:path h="812800" w="277623">
                  <a:moveTo>
                    <a:pt x="0" y="0"/>
                  </a:moveTo>
                  <a:lnTo>
                    <a:pt x="277623" y="0"/>
                  </a:lnTo>
                  <a:lnTo>
                    <a:pt x="27762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762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32250" y="7923568"/>
            <a:ext cx="1054100" cy="3086100"/>
            <a:chOff x="0" y="0"/>
            <a:chExt cx="27762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7623" cy="812800"/>
            </a:xfrm>
            <a:custGeom>
              <a:avLst/>
              <a:gdLst/>
              <a:ahLst/>
              <a:cxnLst/>
              <a:rect r="r" b="b" t="t" l="l"/>
              <a:pathLst>
                <a:path h="812800" w="277623">
                  <a:moveTo>
                    <a:pt x="0" y="0"/>
                  </a:moveTo>
                  <a:lnTo>
                    <a:pt x="277623" y="0"/>
                  </a:lnTo>
                  <a:lnTo>
                    <a:pt x="27762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762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59373" y="1904533"/>
            <a:ext cx="15657320" cy="8259236"/>
          </a:xfrm>
          <a:custGeom>
            <a:avLst/>
            <a:gdLst/>
            <a:ahLst/>
            <a:cxnLst/>
            <a:rect r="r" b="b" t="t" l="l"/>
            <a:pathLst>
              <a:path h="8259236" w="15657320">
                <a:moveTo>
                  <a:pt x="0" y="0"/>
                </a:moveTo>
                <a:lnTo>
                  <a:pt x="15657320" y="0"/>
                </a:lnTo>
                <a:lnTo>
                  <a:pt x="15657320" y="8259236"/>
                </a:lnTo>
                <a:lnTo>
                  <a:pt x="0" y="8259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23925"/>
            <a:ext cx="5330825" cy="980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2A094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6850" y="1028700"/>
            <a:ext cx="4514850" cy="714793"/>
            <a:chOff x="0" y="0"/>
            <a:chExt cx="1189096" cy="188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9096" cy="188258"/>
            </a:xfrm>
            <a:custGeom>
              <a:avLst/>
              <a:gdLst/>
              <a:ahLst/>
              <a:cxnLst/>
              <a:rect r="r" b="b" t="t" l="l"/>
              <a:pathLst>
                <a:path h="188258" w="1189096">
                  <a:moveTo>
                    <a:pt x="0" y="0"/>
                  </a:moveTo>
                  <a:lnTo>
                    <a:pt x="1189096" y="0"/>
                  </a:lnTo>
                  <a:lnTo>
                    <a:pt x="1189096" y="188258"/>
                  </a:lnTo>
                  <a:lnTo>
                    <a:pt x="0" y="188258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89096" cy="235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73756" y="1028700"/>
            <a:ext cx="800100" cy="714793"/>
            <a:chOff x="0" y="0"/>
            <a:chExt cx="210726" cy="1882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726" cy="188258"/>
            </a:xfrm>
            <a:custGeom>
              <a:avLst/>
              <a:gdLst/>
              <a:ahLst/>
              <a:cxnLst/>
              <a:rect r="r" b="b" t="t" l="l"/>
              <a:pathLst>
                <a:path h="188258" w="210726">
                  <a:moveTo>
                    <a:pt x="0" y="0"/>
                  </a:moveTo>
                  <a:lnTo>
                    <a:pt x="210726" y="0"/>
                  </a:lnTo>
                  <a:lnTo>
                    <a:pt x="210726" y="188258"/>
                  </a:lnTo>
                  <a:lnTo>
                    <a:pt x="0" y="188258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0726" cy="235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30238" y="3193011"/>
            <a:ext cx="16777347" cy="1572876"/>
          </a:xfrm>
          <a:custGeom>
            <a:avLst/>
            <a:gdLst/>
            <a:ahLst/>
            <a:cxnLst/>
            <a:rect r="r" b="b" t="t" l="l"/>
            <a:pathLst>
              <a:path h="1572876" w="16777347">
                <a:moveTo>
                  <a:pt x="0" y="0"/>
                </a:moveTo>
                <a:lnTo>
                  <a:pt x="16777347" y="0"/>
                </a:lnTo>
                <a:lnTo>
                  <a:pt x="16777347" y="1572876"/>
                </a:lnTo>
                <a:lnTo>
                  <a:pt x="0" y="1572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0238" y="7149043"/>
            <a:ext cx="17259300" cy="1078706"/>
          </a:xfrm>
          <a:custGeom>
            <a:avLst/>
            <a:gdLst/>
            <a:ahLst/>
            <a:cxnLst/>
            <a:rect r="r" b="b" t="t" l="l"/>
            <a:pathLst>
              <a:path h="1078706" w="17259300">
                <a:moveTo>
                  <a:pt x="0" y="0"/>
                </a:moveTo>
                <a:lnTo>
                  <a:pt x="17259300" y="0"/>
                </a:lnTo>
                <a:lnTo>
                  <a:pt x="17259300" y="1078706"/>
                </a:lnTo>
                <a:lnTo>
                  <a:pt x="0" y="1078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30238" y="2194283"/>
            <a:ext cx="3145160" cy="69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2A0947"/>
                </a:solidFill>
                <a:latin typeface="Roboto"/>
                <a:ea typeface="Roboto"/>
                <a:cs typeface="Roboto"/>
                <a:sym typeface="Roboto"/>
              </a:rPr>
              <a:t>USER LOGIN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26215" y="757651"/>
            <a:ext cx="5330825" cy="98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2A094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FLOWCHART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929425"/>
            <a:ext cx="3586940" cy="69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2A0947"/>
                </a:solidFill>
                <a:latin typeface="Roboto"/>
                <a:ea typeface="Roboto"/>
                <a:cs typeface="Roboto"/>
                <a:sym typeface="Roboto"/>
              </a:rPr>
              <a:t>ADMIN LOGIN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6850" y="1028700"/>
            <a:ext cx="4514850" cy="714793"/>
            <a:chOff x="0" y="0"/>
            <a:chExt cx="1189096" cy="188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9096" cy="188258"/>
            </a:xfrm>
            <a:custGeom>
              <a:avLst/>
              <a:gdLst/>
              <a:ahLst/>
              <a:cxnLst/>
              <a:rect r="r" b="b" t="t" l="l"/>
              <a:pathLst>
                <a:path h="188258" w="1189096">
                  <a:moveTo>
                    <a:pt x="0" y="0"/>
                  </a:moveTo>
                  <a:lnTo>
                    <a:pt x="1189096" y="0"/>
                  </a:lnTo>
                  <a:lnTo>
                    <a:pt x="1189096" y="188258"/>
                  </a:lnTo>
                  <a:lnTo>
                    <a:pt x="0" y="188258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89096" cy="235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73756" y="1028700"/>
            <a:ext cx="800100" cy="714793"/>
            <a:chOff x="0" y="0"/>
            <a:chExt cx="210726" cy="1882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726" cy="188258"/>
            </a:xfrm>
            <a:custGeom>
              <a:avLst/>
              <a:gdLst/>
              <a:ahLst/>
              <a:cxnLst/>
              <a:rect r="r" b="b" t="t" l="l"/>
              <a:pathLst>
                <a:path h="188258" w="210726">
                  <a:moveTo>
                    <a:pt x="0" y="0"/>
                  </a:moveTo>
                  <a:lnTo>
                    <a:pt x="210726" y="0"/>
                  </a:lnTo>
                  <a:lnTo>
                    <a:pt x="210726" y="188258"/>
                  </a:lnTo>
                  <a:lnTo>
                    <a:pt x="0" y="188258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0726" cy="235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890025"/>
            <a:ext cx="16514733" cy="1383109"/>
          </a:xfrm>
          <a:custGeom>
            <a:avLst/>
            <a:gdLst/>
            <a:ahLst/>
            <a:cxnLst/>
            <a:rect r="r" b="b" t="t" l="l"/>
            <a:pathLst>
              <a:path h="1383109" w="16514733">
                <a:moveTo>
                  <a:pt x="0" y="0"/>
                </a:moveTo>
                <a:lnTo>
                  <a:pt x="16514733" y="0"/>
                </a:lnTo>
                <a:lnTo>
                  <a:pt x="16514733" y="1383109"/>
                </a:lnTo>
                <a:lnTo>
                  <a:pt x="0" y="1383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838362"/>
            <a:ext cx="16514733" cy="1445039"/>
          </a:xfrm>
          <a:custGeom>
            <a:avLst/>
            <a:gdLst/>
            <a:ahLst/>
            <a:cxnLst/>
            <a:rect r="r" b="b" t="t" l="l"/>
            <a:pathLst>
              <a:path h="1445039" w="16514733">
                <a:moveTo>
                  <a:pt x="0" y="0"/>
                </a:moveTo>
                <a:lnTo>
                  <a:pt x="16514733" y="0"/>
                </a:lnTo>
                <a:lnTo>
                  <a:pt x="16514733" y="1445039"/>
                </a:lnTo>
                <a:lnTo>
                  <a:pt x="0" y="1445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8704377"/>
            <a:ext cx="16514733" cy="1197318"/>
          </a:xfrm>
          <a:custGeom>
            <a:avLst/>
            <a:gdLst/>
            <a:ahLst/>
            <a:cxnLst/>
            <a:rect r="r" b="b" t="t" l="l"/>
            <a:pathLst>
              <a:path h="1197318" w="16514733">
                <a:moveTo>
                  <a:pt x="0" y="0"/>
                </a:moveTo>
                <a:lnTo>
                  <a:pt x="16514733" y="0"/>
                </a:lnTo>
                <a:lnTo>
                  <a:pt x="16514733" y="1197318"/>
                </a:lnTo>
                <a:lnTo>
                  <a:pt x="0" y="1197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30238" y="2194283"/>
            <a:ext cx="3843518" cy="69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2A0947"/>
                </a:solidFill>
                <a:latin typeface="Roboto"/>
                <a:ea typeface="Roboto"/>
                <a:cs typeface="Roboto"/>
                <a:sym typeface="Roboto"/>
              </a:rPr>
              <a:t>CREATE GROUP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26215" y="757651"/>
            <a:ext cx="5330825" cy="98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37"/>
              </a:lnSpc>
              <a:spcBef>
                <a:spcPct val="0"/>
              </a:spcBef>
            </a:pPr>
            <a:r>
              <a:rPr lang="en-US" sz="5812">
                <a:solidFill>
                  <a:srgbClr val="2A094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FLOWCHART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048702"/>
            <a:ext cx="2555065" cy="69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2A0947"/>
                </a:solidFill>
                <a:latin typeface="Roboto"/>
                <a:ea typeface="Roboto"/>
                <a:cs typeface="Roboto"/>
                <a:sym typeface="Roboto"/>
              </a:rPr>
              <a:t>ADD USER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0238" y="7913384"/>
            <a:ext cx="3745056" cy="69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51"/>
              </a:lnSpc>
              <a:spcBef>
                <a:spcPct val="0"/>
              </a:spcBef>
            </a:pPr>
            <a:r>
              <a:rPr lang="en-US" sz="4108">
                <a:solidFill>
                  <a:srgbClr val="2A0947"/>
                </a:solidFill>
                <a:latin typeface="Roboto"/>
                <a:ea typeface="Roboto"/>
                <a:cs typeface="Roboto"/>
                <a:sym typeface="Roboto"/>
              </a:rPr>
              <a:t>ADD  EXPENSE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77684" y="2745513"/>
            <a:ext cx="5454396" cy="150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353"/>
              </a:lnSpc>
              <a:spcBef>
                <a:spcPct val="0"/>
              </a:spcBef>
            </a:pPr>
            <a:r>
              <a:rPr lang="en-US" sz="8824">
                <a:solidFill>
                  <a:srgbClr val="2A094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83686" y="2745513"/>
            <a:ext cx="4688690" cy="1509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53"/>
              </a:lnSpc>
              <a:spcBef>
                <a:spcPct val="0"/>
              </a:spcBef>
            </a:pPr>
            <a:r>
              <a:rPr lang="en-US" sz="8824">
                <a:solidFill>
                  <a:srgbClr val="FDD04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132705" y="4235516"/>
            <a:ext cx="7508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495300" y="0"/>
            <a:ext cx="1028700" cy="4235516"/>
            <a:chOff x="0" y="0"/>
            <a:chExt cx="270933" cy="11155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1115527"/>
            </a:xfrm>
            <a:custGeom>
              <a:avLst/>
              <a:gdLst/>
              <a:ahLst/>
              <a:cxnLst/>
              <a:rect r="r" b="b" t="t" l="l"/>
              <a:pathLst>
                <a:path h="111552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115527"/>
                  </a:lnTo>
                  <a:lnTo>
                    <a:pt x="0" y="1115527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1163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95300" y="4664983"/>
            <a:ext cx="1028700" cy="1048907"/>
            <a:chOff x="0" y="0"/>
            <a:chExt cx="270933" cy="2762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6255"/>
            </a:xfrm>
            <a:custGeom>
              <a:avLst/>
              <a:gdLst/>
              <a:ahLst/>
              <a:cxnLst/>
              <a:rect r="r" b="b" t="t" l="l"/>
              <a:pathLst>
                <a:path h="276255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6255"/>
                  </a:lnTo>
                  <a:lnTo>
                    <a:pt x="0" y="276255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0933" cy="323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17754349" y="6051484"/>
            <a:ext cx="1028700" cy="4235516"/>
            <a:chOff x="0" y="0"/>
            <a:chExt cx="270933" cy="11155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1115527"/>
            </a:xfrm>
            <a:custGeom>
              <a:avLst/>
              <a:gdLst/>
              <a:ahLst/>
              <a:cxnLst/>
              <a:rect r="r" b="b" t="t" l="l"/>
              <a:pathLst>
                <a:path h="111552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115527"/>
                  </a:lnTo>
                  <a:lnTo>
                    <a:pt x="0" y="1115527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70933" cy="1163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17754349" y="4573111"/>
            <a:ext cx="1028700" cy="1048907"/>
            <a:chOff x="0" y="0"/>
            <a:chExt cx="270933" cy="27625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0933" cy="276255"/>
            </a:xfrm>
            <a:custGeom>
              <a:avLst/>
              <a:gdLst/>
              <a:ahLst/>
              <a:cxnLst/>
              <a:rect r="r" b="b" t="t" l="l"/>
              <a:pathLst>
                <a:path h="276255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6255"/>
                  </a:lnTo>
                  <a:lnTo>
                    <a:pt x="0" y="276255"/>
                  </a:lnTo>
                  <a:close/>
                </a:path>
              </a:pathLst>
            </a:custGeom>
            <a:solidFill>
              <a:srgbClr val="FDD04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70933" cy="323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DAGxDtAAhac</dc:identifier>
  <dcterms:modified xsi:type="dcterms:W3CDTF">2011-08-01T06:04:30Z</dcterms:modified>
  <cp:revision>1</cp:revision>
  <dc:title>Yellow &amp; white company business presentation</dc:title>
</cp:coreProperties>
</file>