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6" autoAdjust="0"/>
    <p:restoredTop sz="94660"/>
  </p:normalViewPr>
  <p:slideViewPr>
    <p:cSldViewPr>
      <p:cViewPr>
        <p:scale>
          <a:sx n="75" d="100"/>
          <a:sy n="75" d="100"/>
        </p:scale>
        <p:origin x="-27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A6F6D-8FAA-4DF7-B893-EA8056F7D15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86F3-6FCE-478D-9258-72E06292978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86F3-6FCE-478D-9258-72E06292978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38312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38312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C572C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E422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3B56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3831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3831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38312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38312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C572C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E422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3B56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3831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3831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38312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38312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C572C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E422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3B56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3831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3831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E38312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E38312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BC572C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8E422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3B56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E38312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E3831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0000" y="18999"/>
            <a:ext cx="37630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769" y="2027910"/>
            <a:ext cx="844804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38717" y="6147883"/>
            <a:ext cx="170179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sitcoe.org.in/" TargetMode="External"/><Relationship Id="rId1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itcoe.org.in/" TargetMode="Externa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itcoe.org.in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hyperlink" Target="https://www.programiz.com/dsa/linked-list-types#Circular%20Linked%20List" TargetMode="External"/><Relationship Id="rId2" Type="http://schemas.openxmlformats.org/officeDocument/2006/relationships/hyperlink" Target="https://www.programiz.com/dsa/linked-list-types#Doubly%20Linked%20List" TargetMode="External"/><Relationship Id="rId1" Type="http://schemas.openxmlformats.org/officeDocument/2006/relationships/hyperlink" Target="https://www.programiz.com/dsa/linked-list-types#singly%20linked%20li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7236" y="2404872"/>
            <a:ext cx="7766684" cy="233397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5775"/>
              </a:lnSpc>
            </a:pPr>
            <a:r>
              <a:rPr sz="5400" dirty="0">
                <a:solidFill>
                  <a:srgbClr val="FF0000"/>
                </a:solidFill>
                <a:latin typeface="Candara" panose="020E0502030303020204"/>
                <a:cs typeface="Candara" panose="020E0502030303020204"/>
              </a:rPr>
              <a:t>Linked List in</a:t>
            </a:r>
            <a:r>
              <a:rPr sz="5400" spc="-25" dirty="0">
                <a:solidFill>
                  <a:srgbClr val="FF000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5400" dirty="0">
                <a:solidFill>
                  <a:srgbClr val="FF0000"/>
                </a:solidFill>
                <a:latin typeface="Candara" panose="020E0502030303020204"/>
                <a:cs typeface="Candara" panose="020E0502030303020204"/>
              </a:rPr>
              <a:t>Data</a:t>
            </a:r>
            <a:endParaRPr sz="5400" dirty="0">
              <a:latin typeface="Candara" panose="020E0502030303020204"/>
              <a:cs typeface="Candara" panose="020E0502030303020204"/>
            </a:endParaRPr>
          </a:p>
          <a:p>
            <a:pPr algn="ctr">
              <a:lnSpc>
                <a:spcPct val="100000"/>
              </a:lnSpc>
            </a:pPr>
            <a:r>
              <a:rPr sz="5400" spc="-5" dirty="0">
                <a:solidFill>
                  <a:srgbClr val="FF0000"/>
                </a:solidFill>
                <a:latin typeface="Candara" panose="020E0502030303020204"/>
                <a:cs typeface="Candara" panose="020E0502030303020204"/>
              </a:rPr>
              <a:t>Structure</a:t>
            </a:r>
            <a:endParaRPr sz="5400" dirty="0">
              <a:latin typeface="Candara" panose="020E0502030303020204"/>
              <a:cs typeface="Candara" panose="020E0502030303020204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800" dirty="0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endParaRPr lang="en-IN" sz="1800" dirty="0" smtClean="0">
              <a:solidFill>
                <a:srgbClr val="006FC0"/>
              </a:solidFill>
              <a:latin typeface="Trebuchet MS" panose="020B0603020202020204"/>
              <a:cs typeface="Trebuchet MS" panose="020B0603020202020204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lang="en-IN" dirty="0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PRATHIMA G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05765"/>
            <a:ext cx="22244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 Linked</a:t>
            </a:r>
            <a:r>
              <a:rPr sz="1900" b="1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764286"/>
            <a:ext cx="9545955" cy="5461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00" spc="2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500" spc="2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circular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is a variation of linked list in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which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last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linked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 the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element.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 forms 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circular</a:t>
            </a:r>
            <a:r>
              <a:rPr sz="19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loop.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463" y="3357371"/>
            <a:ext cx="3793490" cy="162496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428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typedef struct</a:t>
            </a:r>
            <a:r>
              <a:rPr sz="1800" spc="-2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800" spc="-1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data;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*</a:t>
            </a: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next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nsolas" panose="020B0609020204030204"/>
                <a:cs typeface="Consolas" panose="020B0609020204030204"/>
              </a:rPr>
              <a:t>}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node;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8709" y="4068826"/>
            <a:ext cx="2159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Node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Representation 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in Circular Linked  List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0863" y="1942680"/>
            <a:ext cx="6095637" cy="1152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6310" y="5231434"/>
            <a:ext cx="9398000" cy="11017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circular linked list can be either singly linked </a:t>
            </a:r>
            <a:r>
              <a:rPr sz="1900" b="1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19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doubly</a:t>
            </a:r>
            <a:r>
              <a:rPr sz="1900" b="1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E38312"/>
              </a:buClr>
              <a:buSzPct val="79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Circular singly linked list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pointer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last item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points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1900" spc="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item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E38312"/>
              </a:buClr>
              <a:buSzPct val="79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Ci</a:t>
            </a:r>
            <a:r>
              <a:rPr sz="1900" b="1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cular</a:t>
            </a:r>
            <a:r>
              <a:rPr sz="1900" b="1" spc="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1900" b="1" spc="-1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bly</a:t>
            </a:r>
            <a:r>
              <a:rPr sz="1900" b="1" spc="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linked list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19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9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fi</a:t>
            </a:r>
            <a:r>
              <a:rPr sz="19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19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ite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l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900" spc="-1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350" spc="-7" baseline="3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350" baseline="3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0  </a:t>
            </a:r>
            <a:r>
              <a:rPr sz="1350" spc="165" baseline="3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9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l.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0013"/>
            <a:ext cx="4293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ndara" panose="020E0502030303020204"/>
                <a:cs typeface="Candara" panose="020E0502030303020204"/>
              </a:rPr>
              <a:t>Basic Linked List</a:t>
            </a:r>
            <a:r>
              <a:rPr sz="2800" b="1" spc="60" dirty="0">
                <a:latin typeface="Candara" panose="020E0502030303020204"/>
                <a:cs typeface="Candara" panose="020E0502030303020204"/>
              </a:rPr>
              <a:t> </a:t>
            </a:r>
            <a:r>
              <a:rPr sz="2800" b="1" spc="-10" dirty="0">
                <a:latin typeface="Candara" panose="020E0502030303020204"/>
                <a:cs typeface="Candara" panose="020E0502030303020204"/>
              </a:rPr>
              <a:t>Operations</a:t>
            </a:r>
            <a:endParaRPr sz="28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59586"/>
            <a:ext cx="7910195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treat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an abstract data type and perform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18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basic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Creating Linked 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Traversing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1800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Printing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Counting Number of Nodes in Linked</a:t>
            </a:r>
            <a:r>
              <a:rPr sz="18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Searching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 in Linked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Concatenating two Linked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element into Linked List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(Start,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and Specific</a:t>
            </a:r>
            <a:r>
              <a:rPr sz="18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Position)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elements from Linked List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(Start,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Position)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1000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Many more</a:t>
            </a:r>
            <a:r>
              <a:rPr sz="18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3730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1. </a:t>
            </a:r>
            <a:r>
              <a:rPr sz="3200" spc="-5" dirty="0">
                <a:latin typeface="Candara" panose="020E0502030303020204"/>
                <a:cs typeface="Candara" panose="020E0502030303020204"/>
              </a:rPr>
              <a:t>Creating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Linked</a:t>
            </a:r>
            <a:r>
              <a:rPr sz="3200" spc="-5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" y="941832"/>
            <a:ext cx="10665460" cy="5465445"/>
          </a:xfrm>
          <a:custGeom>
            <a:avLst/>
            <a:gdLst/>
            <a:ahLst/>
            <a:cxnLst/>
            <a:rect l="l" t="t" r="r" b="b"/>
            <a:pathLst>
              <a:path w="10665460" h="5465445">
                <a:moveTo>
                  <a:pt x="0" y="5465064"/>
                </a:moveTo>
                <a:lnTo>
                  <a:pt x="10664952" y="5465064"/>
                </a:lnTo>
                <a:lnTo>
                  <a:pt x="10664952" y="0"/>
                </a:lnTo>
                <a:lnTo>
                  <a:pt x="0" y="0"/>
                </a:lnTo>
                <a:lnTo>
                  <a:pt x="0" y="546506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6310" y="839493"/>
            <a:ext cx="10384790" cy="50660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is Created using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Dynamic Memory</a:t>
            </a:r>
            <a:r>
              <a:rPr sz="22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Allocation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In Following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Function is Used to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the Linked List. It return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address 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of Memory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block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reserved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size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2200" spc="4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201295" indent="-3429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Variable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HEAD, head,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having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storage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*. It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address 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been created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dynamically.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sizeof(node) indicates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storage requirement </a:t>
            </a:r>
            <a:r>
              <a:rPr sz="22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store a</a:t>
            </a:r>
            <a:r>
              <a:rPr sz="2200" spc="3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malloc(sizeof(node)) returns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address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allocated memory block and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200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assigned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variable</a:t>
            </a:r>
            <a:r>
              <a:rPr sz="2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If head==NULL, it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means memory block not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reserved </a:t>
            </a:r>
            <a:r>
              <a:rPr sz="22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hence </a:t>
            </a:r>
            <a:r>
              <a:rPr sz="22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linked list</a:t>
            </a:r>
            <a:r>
              <a:rPr sz="2200" spc="1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empty.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38481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casting operator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*)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before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malloc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tells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memory block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size 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Write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 c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program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create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with user defined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 of</a:t>
            </a:r>
            <a:r>
              <a:rPr sz="2200" spc="10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" y="137160"/>
            <a:ext cx="6004560" cy="6612890"/>
          </a:xfrm>
          <a:custGeom>
            <a:avLst/>
            <a:gdLst/>
            <a:ahLst/>
            <a:cxnLst/>
            <a:rect l="l" t="t" r="r" b="b"/>
            <a:pathLst>
              <a:path w="6004560" h="6612890">
                <a:moveTo>
                  <a:pt x="0" y="6612635"/>
                </a:moveTo>
                <a:lnTo>
                  <a:pt x="6004560" y="6612635"/>
                </a:lnTo>
                <a:lnTo>
                  <a:pt x="6004560" y="0"/>
                </a:lnTo>
                <a:lnTo>
                  <a:pt x="0" y="0"/>
                </a:lnTo>
                <a:lnTo>
                  <a:pt x="0" y="661263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58845" y="129920"/>
            <a:ext cx="27819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// Create Node </a:t>
            </a:r>
            <a:r>
              <a:rPr sz="1700" b="1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using</a:t>
            </a:r>
            <a:r>
              <a:rPr sz="1700" b="1" spc="-60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structure</a:t>
            </a:r>
            <a:endParaRPr sz="17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8845" y="2291029"/>
            <a:ext cx="15093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// </a:t>
            </a:r>
            <a:r>
              <a:rPr sz="1700" b="1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Main</a:t>
            </a:r>
            <a:r>
              <a:rPr sz="1700" b="1" spc="-90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Function</a:t>
            </a:r>
            <a:endParaRPr sz="17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290" y="29946"/>
            <a:ext cx="2258695" cy="43472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typedef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struct</a:t>
            </a:r>
            <a:r>
              <a:rPr sz="1700" b="1" spc="-4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{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int</a:t>
            </a:r>
            <a:r>
              <a:rPr sz="1700" b="1" spc="-1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data;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struct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</a:t>
            </a:r>
            <a:r>
              <a:rPr sz="1700" b="1" spc="-7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*next;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}node;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*create (int</a:t>
            </a:r>
            <a:r>
              <a:rPr sz="1700" b="1" spc="-5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n);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void</a:t>
            </a:r>
            <a:r>
              <a:rPr sz="1700" b="1" spc="-5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main()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{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int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n,</a:t>
            </a:r>
            <a:r>
              <a:rPr sz="1700" b="1" spc="-9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</a:t>
            </a:r>
            <a:r>
              <a:rPr sz="1700" b="1" spc="-1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*HEAD;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clrscr();</a:t>
            </a:r>
            <a:endParaRPr sz="1700" dirty="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H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E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A</a:t>
            </a:r>
            <a:r>
              <a:rPr sz="1700" b="1" spc="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D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-&gt;nex</a:t>
            </a:r>
            <a:r>
              <a:rPr sz="1700" b="1" spc="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t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=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NULL;</a:t>
            </a:r>
            <a:endParaRPr sz="1700" dirty="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845" y="4091685"/>
            <a:ext cx="18205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// Linked </a:t>
            </a:r>
            <a:r>
              <a:rPr sz="1700" b="1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List</a:t>
            </a:r>
            <a:r>
              <a:rPr sz="1700" b="1" spc="-9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Empty</a:t>
            </a:r>
            <a:endParaRPr sz="17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490" y="4352899"/>
            <a:ext cx="462788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6295">
              <a:lnSpc>
                <a:spcPct val="139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printf(“\n\t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No. of</a:t>
            </a:r>
            <a:r>
              <a:rPr sz="1700" b="1" spc="-10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Items:”); 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scanf(“%d”,&amp;n); 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HEAD=create(n);</a:t>
            </a:r>
            <a:endParaRPr sz="1700">
              <a:latin typeface="Candara" panose="020E0502030303020204"/>
              <a:cs typeface="Candara" panose="020E0502030303020204"/>
            </a:endParaRPr>
          </a:p>
          <a:p>
            <a:pPr marL="12700" marR="5080">
              <a:lnSpc>
                <a:spcPct val="145000"/>
              </a:lnSpc>
              <a:spcBef>
                <a:spcPts val="180"/>
              </a:spcBef>
            </a:pP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printf(“\n\t LL Created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from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Address </a:t>
            </a: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: %u”, HEAD);  </a:t>
            </a:r>
            <a:r>
              <a:rPr sz="17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getch();</a:t>
            </a:r>
            <a:endParaRPr sz="17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290" y="6304889"/>
            <a:ext cx="1022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</a:t>
            </a:r>
            <a:endParaRPr sz="17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2408" y="137160"/>
            <a:ext cx="5671185" cy="6612890"/>
          </a:xfrm>
          <a:custGeom>
            <a:avLst/>
            <a:gdLst/>
            <a:ahLst/>
            <a:cxnLst/>
            <a:rect l="l" t="t" r="r" b="b"/>
            <a:pathLst>
              <a:path w="5671184" h="6612890">
                <a:moveTo>
                  <a:pt x="0" y="6612635"/>
                </a:moveTo>
                <a:lnTo>
                  <a:pt x="5670803" y="6612635"/>
                </a:lnTo>
                <a:lnTo>
                  <a:pt x="5670803" y="0"/>
                </a:lnTo>
                <a:lnTo>
                  <a:pt x="0" y="0"/>
                </a:lnTo>
                <a:lnTo>
                  <a:pt x="0" y="661263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50906" y="1355597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// 1</a:t>
            </a:r>
            <a:r>
              <a:rPr sz="1500" b="1" spc="-7" baseline="25000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st</a:t>
            </a:r>
            <a:r>
              <a:rPr sz="1500" b="1" spc="67" baseline="25000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node</a:t>
            </a:r>
            <a:endParaRPr sz="15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2671" y="35433"/>
            <a:ext cx="3417570" cy="37445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 *create(int</a:t>
            </a:r>
            <a:r>
              <a:rPr sz="1500" b="1" spc="-1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n)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{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 </a:t>
            </a: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*p,</a:t>
            </a:r>
            <a:r>
              <a:rPr sz="1500" b="1" spc="-2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*head;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int </a:t>
            </a: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 marR="5080">
              <a:lnSpc>
                <a:spcPts val="2450"/>
              </a:lnSpc>
              <a:spcBef>
                <a:spcPts val="18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head=(node *)malloc(sizeof(node));  head-&gt;next=NULL;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printf(“\n\t Enter</a:t>
            </a:r>
            <a:r>
              <a:rPr sz="1500" b="1" spc="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Data1:”);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scanf(“%d”,&amp;(head-&gt;data));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p=head;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15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// </a:t>
            </a:r>
            <a:r>
              <a:rPr sz="1500" b="1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For </a:t>
            </a:r>
            <a:r>
              <a:rPr sz="15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Remaining</a:t>
            </a:r>
            <a:r>
              <a:rPr sz="1500" b="1" spc="-10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andara" panose="020E0502030303020204"/>
                <a:cs typeface="Candara" panose="020E0502030303020204"/>
              </a:rPr>
              <a:t>Nodes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15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for(i=1;i&lt;n;i++)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{</a:t>
            </a:r>
            <a:endParaRPr sz="15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7326" y="3754882"/>
            <a:ext cx="318008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p-&gt;next=(node *)malloc(sizeof(node));  p=p-&gt;next;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12700" marR="628015">
              <a:lnSpc>
                <a:spcPct val="135000"/>
              </a:lnSpc>
              <a:spcBef>
                <a:spcPts val="1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printf(“\n\t Enter Data%d:”,i+1);  scanf(“%d”,&amp;(p-&gt;data));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p-&gt;next=NULL;</a:t>
            </a:r>
            <a:endParaRPr sz="15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9871" y="5305145"/>
            <a:ext cx="1036955" cy="6445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</a:t>
            </a:r>
            <a:endParaRPr sz="15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return</a:t>
            </a:r>
            <a:r>
              <a:rPr sz="1500" b="1" spc="-6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head;</a:t>
            </a:r>
            <a:endParaRPr sz="15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2671" y="6004661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</a:t>
            </a:r>
            <a:endParaRPr sz="1500">
              <a:latin typeface="Candara" panose="020E0502030303020204"/>
              <a:cs typeface="Candara" panose="020E05020303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4111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2. </a:t>
            </a:r>
            <a:r>
              <a:rPr sz="3200" spc="-10" dirty="0">
                <a:latin typeface="Candara" panose="020E0502030303020204"/>
                <a:cs typeface="Candara" panose="020E0502030303020204"/>
              </a:rPr>
              <a:t>Traversing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Linked</a:t>
            </a:r>
            <a:r>
              <a:rPr sz="3200" spc="-9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55" y="2199132"/>
            <a:ext cx="10665460" cy="42081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34975" indent="-342900">
              <a:lnSpc>
                <a:spcPct val="100000"/>
              </a:lnSpc>
              <a:spcBef>
                <a:spcPts val="2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434975" algn="l"/>
                <a:tab pos="434975" algn="l"/>
              </a:tabLst>
            </a:pPr>
            <a:r>
              <a:rPr sz="2200" spc="-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Traversal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always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starts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200" spc="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34975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434975" algn="l"/>
                <a:tab pos="434975" algn="l"/>
              </a:tabLst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Initially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type variable is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assigned </a:t>
            </a:r>
            <a:r>
              <a:rPr sz="22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2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Node(HEAD).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9275">
              <a:lnSpc>
                <a:spcPct val="100000"/>
              </a:lnSpc>
              <a:spcBef>
                <a:spcPts val="1005"/>
              </a:spcBef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HEAD;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34975" marR="102616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434975" algn="l"/>
                <a:tab pos="434975" algn="l"/>
              </a:tabLst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 order to travel linked list in the forward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direction, pointer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is traversed  through all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34975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434975" algn="l"/>
                <a:tab pos="434975" algn="l"/>
              </a:tabLst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Stop at node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where address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next gets as</a:t>
            </a:r>
            <a:r>
              <a:rPr sz="22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9275">
              <a:lnSpc>
                <a:spcPct val="100000"/>
              </a:lnSpc>
              <a:spcBef>
                <a:spcPts val="1010"/>
              </a:spcBef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p=HEAD;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006475" marR="8182610" indent="-457200">
              <a:lnSpc>
                <a:spcPct val="138000"/>
              </a:lnSpc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while(p!=NULL) 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418" y="1149858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4094" y="1149858"/>
            <a:ext cx="189928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053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729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302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978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5885" y="1309116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60" h="76200">
                <a:moveTo>
                  <a:pt x="377951" y="0"/>
                </a:moveTo>
                <a:lnTo>
                  <a:pt x="377951" y="76200"/>
                </a:lnTo>
                <a:lnTo>
                  <a:pt x="441451" y="44450"/>
                </a:lnTo>
                <a:lnTo>
                  <a:pt x="394208" y="44450"/>
                </a:lnTo>
                <a:lnTo>
                  <a:pt x="397001" y="41656"/>
                </a:lnTo>
                <a:lnTo>
                  <a:pt x="397001" y="34544"/>
                </a:lnTo>
                <a:lnTo>
                  <a:pt x="394208" y="31750"/>
                </a:lnTo>
                <a:lnTo>
                  <a:pt x="441451" y="31750"/>
                </a:lnTo>
                <a:lnTo>
                  <a:pt x="377951" y="0"/>
                </a:lnTo>
                <a:close/>
              </a:path>
              <a:path w="454660" h="76200">
                <a:moveTo>
                  <a:pt x="377951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77951" y="44450"/>
                </a:lnTo>
                <a:lnTo>
                  <a:pt x="377951" y="31750"/>
                </a:lnTo>
                <a:close/>
              </a:path>
              <a:path w="454660" h="76200">
                <a:moveTo>
                  <a:pt x="441451" y="31750"/>
                </a:moveTo>
                <a:lnTo>
                  <a:pt x="394208" y="31750"/>
                </a:lnTo>
                <a:lnTo>
                  <a:pt x="397001" y="34544"/>
                </a:lnTo>
                <a:lnTo>
                  <a:pt x="397001" y="41656"/>
                </a:lnTo>
                <a:lnTo>
                  <a:pt x="394208" y="44450"/>
                </a:lnTo>
                <a:lnTo>
                  <a:pt x="441451" y="44450"/>
                </a:lnTo>
                <a:lnTo>
                  <a:pt x="454151" y="38100"/>
                </a:lnTo>
                <a:lnTo>
                  <a:pt x="44145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7997" y="1309116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7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7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4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7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7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39885" y="1585417"/>
            <a:ext cx="2783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Last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600" b="1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669" y="1572209"/>
            <a:ext cx="774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0320" algn="l"/>
                <a:tab pos="7013575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HEAD=</a:t>
            </a:r>
            <a:r>
              <a:rPr sz="18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0x1000	0x2000	0x3000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23126"/>
            <a:ext cx="120332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1175" algn="l"/>
              </a:tabLst>
            </a:pPr>
            <a:r>
              <a:rPr sz="2700" spc="-22" baseline="2000" dirty="0">
                <a:latin typeface="Trebuchet MS" panose="020B0603020202020204"/>
                <a:cs typeface="Trebuchet MS" panose="020B0603020202020204"/>
              </a:rPr>
              <a:t>	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7436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3. </a:t>
            </a:r>
            <a:r>
              <a:rPr sz="3200" spc="-5" dirty="0">
                <a:latin typeface="Candara" panose="020E0502030303020204"/>
                <a:cs typeface="Candara" panose="020E0502030303020204"/>
              </a:rPr>
              <a:t>Counting </a:t>
            </a:r>
            <a:r>
              <a:rPr sz="3200" dirty="0">
                <a:latin typeface="Candara" panose="020E0502030303020204"/>
                <a:cs typeface="Candara" panose="020E0502030303020204"/>
              </a:rPr>
              <a:t>Number of Nodes in Linked</a:t>
            </a:r>
            <a:r>
              <a:rPr sz="3200" spc="-3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" y="2199132"/>
            <a:ext cx="10665460" cy="4488180"/>
          </a:xfrm>
          <a:custGeom>
            <a:avLst/>
            <a:gdLst/>
            <a:ahLst/>
            <a:cxnLst/>
            <a:rect l="l" t="t" r="r" b="b"/>
            <a:pathLst>
              <a:path w="10665460" h="4488180">
                <a:moveTo>
                  <a:pt x="0" y="4488180"/>
                </a:moveTo>
                <a:lnTo>
                  <a:pt x="10664952" y="4488180"/>
                </a:lnTo>
                <a:lnTo>
                  <a:pt x="10664952" y="0"/>
                </a:lnTo>
                <a:lnTo>
                  <a:pt x="0" y="0"/>
                </a:lnTo>
                <a:lnTo>
                  <a:pt x="0" y="44881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6310" y="2097684"/>
            <a:ext cx="9589135" cy="43027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Take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 variable,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initialize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0 (ex.</a:t>
            </a:r>
            <a:r>
              <a:rPr sz="2200" spc="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count=0)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linked list from start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last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and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each node</a:t>
            </a:r>
            <a:r>
              <a:rPr sz="2200" spc="1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do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count++.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78295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count (node</a:t>
            </a:r>
            <a:r>
              <a:rPr sz="22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*p)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305117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670300" marR="398526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count=0;  while(p!=NULL)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213677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127500" marR="3504565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count=count+1; 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213677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44132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return(count);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7065" y="6375603"/>
            <a:ext cx="128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418" y="1149858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4094" y="1149858"/>
            <a:ext cx="189928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1053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7729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302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4978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5885" y="1309116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60" h="76200">
                <a:moveTo>
                  <a:pt x="377951" y="0"/>
                </a:moveTo>
                <a:lnTo>
                  <a:pt x="377951" y="76200"/>
                </a:lnTo>
                <a:lnTo>
                  <a:pt x="441451" y="44450"/>
                </a:lnTo>
                <a:lnTo>
                  <a:pt x="394208" y="44450"/>
                </a:lnTo>
                <a:lnTo>
                  <a:pt x="397001" y="41656"/>
                </a:lnTo>
                <a:lnTo>
                  <a:pt x="397001" y="34544"/>
                </a:lnTo>
                <a:lnTo>
                  <a:pt x="394208" y="31750"/>
                </a:lnTo>
                <a:lnTo>
                  <a:pt x="441451" y="31750"/>
                </a:lnTo>
                <a:lnTo>
                  <a:pt x="377951" y="0"/>
                </a:lnTo>
                <a:close/>
              </a:path>
              <a:path w="454660" h="76200">
                <a:moveTo>
                  <a:pt x="377951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77951" y="44450"/>
                </a:lnTo>
                <a:lnTo>
                  <a:pt x="377951" y="31750"/>
                </a:lnTo>
                <a:close/>
              </a:path>
              <a:path w="454660" h="76200">
                <a:moveTo>
                  <a:pt x="441451" y="31750"/>
                </a:moveTo>
                <a:lnTo>
                  <a:pt x="394208" y="31750"/>
                </a:lnTo>
                <a:lnTo>
                  <a:pt x="397001" y="34544"/>
                </a:lnTo>
                <a:lnTo>
                  <a:pt x="397001" y="41656"/>
                </a:lnTo>
                <a:lnTo>
                  <a:pt x="394208" y="44450"/>
                </a:lnTo>
                <a:lnTo>
                  <a:pt x="441451" y="44450"/>
                </a:lnTo>
                <a:lnTo>
                  <a:pt x="454151" y="38100"/>
                </a:lnTo>
                <a:lnTo>
                  <a:pt x="44145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7997" y="1309116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7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7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4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7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7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739885" y="1585417"/>
            <a:ext cx="2783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Last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600" b="1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669" y="1572209"/>
            <a:ext cx="774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0320" algn="l"/>
                <a:tab pos="7013575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HEAD=</a:t>
            </a:r>
            <a:r>
              <a:rPr sz="18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0x1000	0x2000	0x3000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6523126"/>
            <a:ext cx="120332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1175" algn="l"/>
              </a:tabLst>
            </a:pPr>
            <a:r>
              <a:rPr sz="2700" spc="-22" baseline="2000" dirty="0">
                <a:latin typeface="Trebuchet MS" panose="020B0603020202020204"/>
                <a:cs typeface="Trebuchet MS" panose="020B0603020202020204"/>
              </a:rPr>
              <a:t>	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5218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4. Print all the Nodes from</a:t>
            </a:r>
            <a:r>
              <a:rPr sz="3200" spc="-4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" y="2199132"/>
            <a:ext cx="10665460" cy="4312920"/>
          </a:xfrm>
          <a:custGeom>
            <a:avLst/>
            <a:gdLst/>
            <a:ahLst/>
            <a:cxnLst/>
            <a:rect l="l" t="t" r="r" b="b"/>
            <a:pathLst>
              <a:path w="10665460" h="4312920">
                <a:moveTo>
                  <a:pt x="0" y="4312920"/>
                </a:moveTo>
                <a:lnTo>
                  <a:pt x="10664952" y="4312920"/>
                </a:lnTo>
                <a:lnTo>
                  <a:pt x="10664952" y="0"/>
                </a:lnTo>
                <a:lnTo>
                  <a:pt x="0" y="0"/>
                </a:lnTo>
                <a:lnTo>
                  <a:pt x="0" y="43129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6310" y="2097684"/>
            <a:ext cx="10188575" cy="43027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linked list from start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last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and print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2200" spc="1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Below function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traverse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entire linked list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and while traversing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prints</a:t>
            </a:r>
            <a:r>
              <a:rPr sz="2200" spc="1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integer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 stored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27559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void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print(node</a:t>
            </a:r>
            <a:r>
              <a:rPr sz="22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*p)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2131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913765" algn="ctr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while(p!=NULL)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273621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127500" marR="268668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printf(“&lt;- %d </a:t>
            </a:r>
            <a:r>
              <a:rPr sz="22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-&gt;”,p-&gt;data);  </a:t>
            </a: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R="2736215" algn="ctr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2131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418" y="1149858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4094" y="1149858"/>
            <a:ext cx="189928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1053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729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302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4978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5885" y="1309116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60" h="76200">
                <a:moveTo>
                  <a:pt x="377951" y="0"/>
                </a:moveTo>
                <a:lnTo>
                  <a:pt x="377951" y="76200"/>
                </a:lnTo>
                <a:lnTo>
                  <a:pt x="441451" y="44450"/>
                </a:lnTo>
                <a:lnTo>
                  <a:pt x="394208" y="44450"/>
                </a:lnTo>
                <a:lnTo>
                  <a:pt x="397001" y="41656"/>
                </a:lnTo>
                <a:lnTo>
                  <a:pt x="397001" y="34544"/>
                </a:lnTo>
                <a:lnTo>
                  <a:pt x="394208" y="31750"/>
                </a:lnTo>
                <a:lnTo>
                  <a:pt x="441451" y="31750"/>
                </a:lnTo>
                <a:lnTo>
                  <a:pt x="377951" y="0"/>
                </a:lnTo>
                <a:close/>
              </a:path>
              <a:path w="454660" h="76200">
                <a:moveTo>
                  <a:pt x="377951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77951" y="44450"/>
                </a:lnTo>
                <a:lnTo>
                  <a:pt x="377951" y="31750"/>
                </a:lnTo>
                <a:close/>
              </a:path>
              <a:path w="454660" h="76200">
                <a:moveTo>
                  <a:pt x="441451" y="31750"/>
                </a:moveTo>
                <a:lnTo>
                  <a:pt x="394208" y="31750"/>
                </a:lnTo>
                <a:lnTo>
                  <a:pt x="397001" y="34544"/>
                </a:lnTo>
                <a:lnTo>
                  <a:pt x="397001" y="41656"/>
                </a:lnTo>
                <a:lnTo>
                  <a:pt x="394208" y="44450"/>
                </a:lnTo>
                <a:lnTo>
                  <a:pt x="441451" y="44450"/>
                </a:lnTo>
                <a:lnTo>
                  <a:pt x="454151" y="38100"/>
                </a:lnTo>
                <a:lnTo>
                  <a:pt x="44145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7997" y="1309116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7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7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4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7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7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39885" y="1585417"/>
            <a:ext cx="2783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Last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600" b="1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669" y="1572209"/>
            <a:ext cx="774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0320" algn="l"/>
                <a:tab pos="7013575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HEAD=</a:t>
            </a:r>
            <a:r>
              <a:rPr sz="18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0x1000	0x2000	0x3000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4924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ndara" panose="020E0502030303020204"/>
                <a:cs typeface="Candara" panose="020E0502030303020204"/>
              </a:rPr>
              <a:t>5. </a:t>
            </a:r>
            <a:r>
              <a:rPr sz="3200" dirty="0">
                <a:latin typeface="Candara" panose="020E0502030303020204"/>
                <a:cs typeface="Candara" panose="020E0502030303020204"/>
              </a:rPr>
              <a:t>Search </a:t>
            </a:r>
            <a:r>
              <a:rPr sz="3200" spc="-5" dirty="0">
                <a:latin typeface="Candara" panose="020E0502030303020204"/>
                <a:cs typeface="Candara" panose="020E0502030303020204"/>
              </a:rPr>
              <a:t>Node </a:t>
            </a:r>
            <a:r>
              <a:rPr sz="3200" dirty="0">
                <a:latin typeface="Candara" panose="020E0502030303020204"/>
                <a:cs typeface="Candara" panose="020E0502030303020204"/>
              </a:rPr>
              <a:t>in Linked</a:t>
            </a:r>
            <a:r>
              <a:rPr sz="3200" spc="-4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19" y="2026920"/>
            <a:ext cx="10665460" cy="4490085"/>
          </a:xfrm>
          <a:custGeom>
            <a:avLst/>
            <a:gdLst/>
            <a:ahLst/>
            <a:cxnLst/>
            <a:rect l="l" t="t" r="r" b="b"/>
            <a:pathLst>
              <a:path w="10665460" h="4490084">
                <a:moveTo>
                  <a:pt x="0" y="4489704"/>
                </a:moveTo>
                <a:lnTo>
                  <a:pt x="10664952" y="4489704"/>
                </a:lnTo>
                <a:lnTo>
                  <a:pt x="10664952" y="0"/>
                </a:lnTo>
                <a:lnTo>
                  <a:pt x="0" y="0"/>
                </a:lnTo>
                <a:lnTo>
                  <a:pt x="0" y="44897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4669" y="2053208"/>
            <a:ext cx="103676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order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search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 element in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list, we start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traversing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first</a:t>
            </a:r>
            <a:r>
              <a:rPr sz="2000" spc="-2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Traversal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ends with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success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element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found(1),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not it ends with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failure</a:t>
            </a:r>
            <a:r>
              <a:rPr sz="2000" spc="-1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(0).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Below function search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entire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list for specific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element, if it is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found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000" spc="-2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returns  1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r>
              <a:rPr sz="20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0.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1985010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search(node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*p, int</a:t>
            </a:r>
            <a:r>
              <a:rPr sz="200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2131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1261745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while(p!=NULL)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292417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85335" marR="4604385" indent="-4572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(p-&gt;d</a:t>
            </a:r>
            <a:r>
              <a:rPr sz="20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ta</a:t>
            </a:r>
            <a:r>
              <a:rPr sz="20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=x)  return(1);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859155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2924175"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1889125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return(0);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2131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418" y="1149858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4094" y="1149858"/>
            <a:ext cx="189928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1053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729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302" y="1149858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4978" y="1149858"/>
            <a:ext cx="189738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5885" y="1309116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60" h="76200">
                <a:moveTo>
                  <a:pt x="377951" y="0"/>
                </a:moveTo>
                <a:lnTo>
                  <a:pt x="377951" y="76200"/>
                </a:lnTo>
                <a:lnTo>
                  <a:pt x="441451" y="44450"/>
                </a:lnTo>
                <a:lnTo>
                  <a:pt x="394208" y="44450"/>
                </a:lnTo>
                <a:lnTo>
                  <a:pt x="397001" y="41656"/>
                </a:lnTo>
                <a:lnTo>
                  <a:pt x="397001" y="34544"/>
                </a:lnTo>
                <a:lnTo>
                  <a:pt x="394208" y="31750"/>
                </a:lnTo>
                <a:lnTo>
                  <a:pt x="441451" y="31750"/>
                </a:lnTo>
                <a:lnTo>
                  <a:pt x="377951" y="0"/>
                </a:lnTo>
                <a:close/>
              </a:path>
              <a:path w="454660" h="76200">
                <a:moveTo>
                  <a:pt x="377951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77951" y="44450"/>
                </a:lnTo>
                <a:lnTo>
                  <a:pt x="377951" y="31750"/>
                </a:lnTo>
                <a:close/>
              </a:path>
              <a:path w="454660" h="76200">
                <a:moveTo>
                  <a:pt x="441451" y="31750"/>
                </a:moveTo>
                <a:lnTo>
                  <a:pt x="394208" y="31750"/>
                </a:lnTo>
                <a:lnTo>
                  <a:pt x="397001" y="34544"/>
                </a:lnTo>
                <a:lnTo>
                  <a:pt x="397001" y="41656"/>
                </a:lnTo>
                <a:lnTo>
                  <a:pt x="394208" y="44450"/>
                </a:lnTo>
                <a:lnTo>
                  <a:pt x="441451" y="44450"/>
                </a:lnTo>
                <a:lnTo>
                  <a:pt x="454151" y="38100"/>
                </a:lnTo>
                <a:lnTo>
                  <a:pt x="44145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7997" y="1309116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7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7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4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7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7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39885" y="1585417"/>
            <a:ext cx="2783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Last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600" b="1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669" y="1572209"/>
            <a:ext cx="774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0320" algn="l"/>
                <a:tab pos="7013575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HEAD=</a:t>
            </a:r>
            <a:r>
              <a:rPr sz="1800" spc="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0x1000	0x2000	0x3000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464" y="130809"/>
            <a:ext cx="591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6. Concatenating two Linked</a:t>
            </a:r>
            <a:r>
              <a:rPr sz="3200" spc="-45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Lists.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19" y="2267711"/>
            <a:ext cx="10975975" cy="2580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Lets Assume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 linked list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different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heads-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HEAD2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3434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List is </a:t>
            </a:r>
            <a:r>
              <a:rPr sz="18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Empty,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HEAD2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3434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Second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List is </a:t>
            </a:r>
            <a:r>
              <a:rPr sz="18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Empty,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34340" indent="-3429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Store the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8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variable,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say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34340" marR="635635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Start </a:t>
            </a:r>
            <a:r>
              <a:rPr sz="18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Traversing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 linked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go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whose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is NULL and </a:t>
            </a:r>
            <a:r>
              <a:rPr sz="18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Replace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that 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 as</a:t>
            </a:r>
            <a:r>
              <a:rPr sz="180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HEAD2.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34340" indent="-342900">
              <a:lnSpc>
                <a:spcPts val="2045"/>
              </a:lnSpc>
              <a:spcBef>
                <a:spcPts val="100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434340" algn="l"/>
                <a:tab pos="434975" algn="l"/>
              </a:tabLst>
            </a:pPr>
            <a:r>
              <a:rPr sz="18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1988" y="981202"/>
            <a:ext cx="76200" cy="1677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2227" y="5204205"/>
            <a:ext cx="76200" cy="1677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64452" y="1156716"/>
            <a:ext cx="492759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4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4230" y="1146810"/>
            <a:ext cx="951230" cy="363220"/>
          </a:xfrm>
          <a:custGeom>
            <a:avLst/>
            <a:gdLst/>
            <a:ahLst/>
            <a:cxnLst/>
            <a:rect l="l" t="t" r="r" b="b"/>
            <a:pathLst>
              <a:path w="951229" h="363219">
                <a:moveTo>
                  <a:pt x="0" y="362712"/>
                </a:moveTo>
                <a:lnTo>
                  <a:pt x="950976" y="362712"/>
                </a:lnTo>
                <a:lnTo>
                  <a:pt x="9509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84135" y="1156716"/>
            <a:ext cx="931544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4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9526" y="1146810"/>
            <a:ext cx="51244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1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1590" y="1146810"/>
            <a:ext cx="89154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41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11561" y="1157477"/>
            <a:ext cx="512445" cy="3568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3626" y="1157477"/>
            <a:ext cx="835660" cy="3568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2838" y="154266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34802" y="153593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18093" y="1289303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597" y="0"/>
                </a:moveTo>
                <a:lnTo>
                  <a:pt x="204597" y="76200"/>
                </a:lnTo>
                <a:lnTo>
                  <a:pt x="268097" y="44450"/>
                </a:lnTo>
                <a:lnTo>
                  <a:pt x="220852" y="44450"/>
                </a:lnTo>
                <a:lnTo>
                  <a:pt x="223647" y="41656"/>
                </a:lnTo>
                <a:lnTo>
                  <a:pt x="223647" y="34544"/>
                </a:lnTo>
                <a:lnTo>
                  <a:pt x="220852" y="31750"/>
                </a:lnTo>
                <a:lnTo>
                  <a:pt x="268097" y="31750"/>
                </a:lnTo>
                <a:lnTo>
                  <a:pt x="204597" y="0"/>
                </a:lnTo>
                <a:close/>
              </a:path>
              <a:path w="281304" h="76200">
                <a:moveTo>
                  <a:pt x="204597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4" y="44450"/>
                </a:lnTo>
                <a:lnTo>
                  <a:pt x="204597" y="44450"/>
                </a:lnTo>
                <a:lnTo>
                  <a:pt x="204597" y="31750"/>
                </a:lnTo>
                <a:close/>
              </a:path>
              <a:path w="281304" h="76200">
                <a:moveTo>
                  <a:pt x="268097" y="31750"/>
                </a:moveTo>
                <a:lnTo>
                  <a:pt x="220852" y="31750"/>
                </a:lnTo>
                <a:lnTo>
                  <a:pt x="223647" y="34544"/>
                </a:lnTo>
                <a:lnTo>
                  <a:pt x="223647" y="41656"/>
                </a:lnTo>
                <a:lnTo>
                  <a:pt x="220852" y="44450"/>
                </a:lnTo>
                <a:lnTo>
                  <a:pt x="268097" y="44450"/>
                </a:lnTo>
                <a:lnTo>
                  <a:pt x="280797" y="38100"/>
                </a:lnTo>
                <a:lnTo>
                  <a:pt x="268097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95891" y="1297432"/>
            <a:ext cx="415290" cy="76200"/>
          </a:xfrm>
          <a:custGeom>
            <a:avLst/>
            <a:gdLst/>
            <a:ahLst/>
            <a:cxnLst/>
            <a:rect l="l" t="t" r="r" b="b"/>
            <a:pathLst>
              <a:path w="415290" h="76200">
                <a:moveTo>
                  <a:pt x="338488" y="44396"/>
                </a:moveTo>
                <a:lnTo>
                  <a:pt x="337692" y="76200"/>
                </a:lnTo>
                <a:lnTo>
                  <a:pt x="404613" y="44830"/>
                </a:lnTo>
                <a:lnTo>
                  <a:pt x="354710" y="44830"/>
                </a:lnTo>
                <a:lnTo>
                  <a:pt x="351154" y="44703"/>
                </a:lnTo>
                <a:lnTo>
                  <a:pt x="338488" y="44396"/>
                </a:lnTo>
                <a:close/>
              </a:path>
              <a:path w="415290" h="76200">
                <a:moveTo>
                  <a:pt x="338802" y="31816"/>
                </a:moveTo>
                <a:lnTo>
                  <a:pt x="338488" y="44396"/>
                </a:lnTo>
                <a:lnTo>
                  <a:pt x="351154" y="44703"/>
                </a:lnTo>
                <a:lnTo>
                  <a:pt x="354710" y="44830"/>
                </a:lnTo>
                <a:lnTo>
                  <a:pt x="357631" y="42037"/>
                </a:lnTo>
                <a:lnTo>
                  <a:pt x="357758" y="35051"/>
                </a:lnTo>
                <a:lnTo>
                  <a:pt x="355091" y="32130"/>
                </a:lnTo>
                <a:lnTo>
                  <a:pt x="351535" y="32130"/>
                </a:lnTo>
                <a:lnTo>
                  <a:pt x="338802" y="31816"/>
                </a:lnTo>
                <a:close/>
              </a:path>
              <a:path w="415290" h="76200">
                <a:moveTo>
                  <a:pt x="339598" y="0"/>
                </a:moveTo>
                <a:lnTo>
                  <a:pt x="338802" y="31816"/>
                </a:lnTo>
                <a:lnTo>
                  <a:pt x="351535" y="32130"/>
                </a:lnTo>
                <a:lnTo>
                  <a:pt x="355091" y="32130"/>
                </a:lnTo>
                <a:lnTo>
                  <a:pt x="357758" y="35051"/>
                </a:lnTo>
                <a:lnTo>
                  <a:pt x="357631" y="42037"/>
                </a:lnTo>
                <a:lnTo>
                  <a:pt x="354710" y="44830"/>
                </a:lnTo>
                <a:lnTo>
                  <a:pt x="404613" y="44830"/>
                </a:lnTo>
                <a:lnTo>
                  <a:pt x="414908" y="40004"/>
                </a:lnTo>
                <a:lnTo>
                  <a:pt x="339598" y="0"/>
                </a:lnTo>
                <a:close/>
              </a:path>
              <a:path w="415290" h="76200">
                <a:moveTo>
                  <a:pt x="3175" y="23494"/>
                </a:moveTo>
                <a:lnTo>
                  <a:pt x="253" y="26288"/>
                </a:lnTo>
                <a:lnTo>
                  <a:pt x="0" y="33273"/>
                </a:lnTo>
                <a:lnTo>
                  <a:pt x="2793" y="36194"/>
                </a:lnTo>
                <a:lnTo>
                  <a:pt x="6350" y="36321"/>
                </a:lnTo>
                <a:lnTo>
                  <a:pt x="338488" y="44396"/>
                </a:lnTo>
                <a:lnTo>
                  <a:pt x="338802" y="31816"/>
                </a:lnTo>
                <a:lnTo>
                  <a:pt x="6603" y="23621"/>
                </a:lnTo>
                <a:lnTo>
                  <a:pt x="3175" y="23494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49948" y="710310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3438" y="1502663"/>
            <a:ext cx="1319530" cy="640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2500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Linked List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533" y="5372861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7122" y="5372861"/>
            <a:ext cx="1163320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4254" y="5372861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7841" y="5372861"/>
            <a:ext cx="116332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1446" y="5372861"/>
            <a:ext cx="51244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3509" y="5372861"/>
            <a:ext cx="78803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3500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8608" y="5729122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9548" y="576295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9910" y="576295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2822" y="5515355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5" h="76200">
                <a:moveTo>
                  <a:pt x="204596" y="0"/>
                </a:moveTo>
                <a:lnTo>
                  <a:pt x="204596" y="76200"/>
                </a:lnTo>
                <a:lnTo>
                  <a:pt x="268096" y="44450"/>
                </a:lnTo>
                <a:lnTo>
                  <a:pt x="220852" y="44450"/>
                </a:lnTo>
                <a:lnTo>
                  <a:pt x="223646" y="41656"/>
                </a:lnTo>
                <a:lnTo>
                  <a:pt x="223646" y="34544"/>
                </a:lnTo>
                <a:lnTo>
                  <a:pt x="220852" y="31750"/>
                </a:lnTo>
                <a:lnTo>
                  <a:pt x="268096" y="31750"/>
                </a:lnTo>
                <a:lnTo>
                  <a:pt x="204596" y="0"/>
                </a:lnTo>
                <a:close/>
              </a:path>
              <a:path w="281305" h="76200">
                <a:moveTo>
                  <a:pt x="204596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204596" y="44450"/>
                </a:lnTo>
                <a:lnTo>
                  <a:pt x="204596" y="31750"/>
                </a:lnTo>
                <a:close/>
              </a:path>
              <a:path w="281305" h="76200">
                <a:moveTo>
                  <a:pt x="268096" y="31750"/>
                </a:moveTo>
                <a:lnTo>
                  <a:pt x="220852" y="31750"/>
                </a:lnTo>
                <a:lnTo>
                  <a:pt x="223646" y="34544"/>
                </a:lnTo>
                <a:lnTo>
                  <a:pt x="223646" y="41656"/>
                </a:lnTo>
                <a:lnTo>
                  <a:pt x="220852" y="44450"/>
                </a:lnTo>
                <a:lnTo>
                  <a:pt x="268096" y="44450"/>
                </a:lnTo>
                <a:lnTo>
                  <a:pt x="280796" y="38100"/>
                </a:lnTo>
                <a:lnTo>
                  <a:pt x="268096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3541" y="5515355"/>
            <a:ext cx="24714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72464" y="491159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0059" y="6344818"/>
            <a:ext cx="262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Concatenated Linked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01968" y="5362955"/>
            <a:ext cx="492759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10221" y="5353050"/>
            <a:ext cx="951230" cy="363220"/>
          </a:xfrm>
          <a:custGeom>
            <a:avLst/>
            <a:gdLst/>
            <a:ahLst/>
            <a:cxnLst/>
            <a:rect l="l" t="t" r="r" b="b"/>
            <a:pathLst>
              <a:path w="951229" h="363220">
                <a:moveTo>
                  <a:pt x="0" y="362712"/>
                </a:moveTo>
                <a:lnTo>
                  <a:pt x="950976" y="362712"/>
                </a:lnTo>
                <a:lnTo>
                  <a:pt x="9509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120128" y="5362955"/>
            <a:ext cx="931544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5" rIns="0" bIns="0" rtlCol="0">
            <a:spAutoFit/>
          </a:bodyPr>
          <a:lstStyle/>
          <a:p>
            <a:pPr marL="22733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35518" y="5353050"/>
            <a:ext cx="51371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49106" y="5353050"/>
            <a:ext cx="89154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47554" y="5362194"/>
            <a:ext cx="513715" cy="3581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1142" y="5362194"/>
            <a:ext cx="835660" cy="3581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49845" y="574923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91447" y="5742533"/>
            <a:ext cx="50736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2500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72415">
              <a:lnSpc>
                <a:spcPct val="100000"/>
              </a:lnSpc>
              <a:spcBef>
                <a:spcPts val="975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18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71809" y="5742533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54085" y="5495544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597" y="0"/>
                </a:moveTo>
                <a:lnTo>
                  <a:pt x="204597" y="76199"/>
                </a:lnTo>
                <a:lnTo>
                  <a:pt x="268097" y="44449"/>
                </a:lnTo>
                <a:lnTo>
                  <a:pt x="220853" y="44449"/>
                </a:lnTo>
                <a:lnTo>
                  <a:pt x="223647" y="41655"/>
                </a:lnTo>
                <a:lnTo>
                  <a:pt x="223647" y="34543"/>
                </a:lnTo>
                <a:lnTo>
                  <a:pt x="220853" y="31749"/>
                </a:lnTo>
                <a:lnTo>
                  <a:pt x="268097" y="31749"/>
                </a:lnTo>
                <a:lnTo>
                  <a:pt x="204597" y="0"/>
                </a:lnTo>
                <a:close/>
              </a:path>
              <a:path w="281304" h="76200">
                <a:moveTo>
                  <a:pt x="204597" y="31749"/>
                </a:moveTo>
                <a:lnTo>
                  <a:pt x="2794" y="31749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49"/>
                </a:lnTo>
                <a:lnTo>
                  <a:pt x="204597" y="44449"/>
                </a:lnTo>
                <a:lnTo>
                  <a:pt x="204597" y="31749"/>
                </a:lnTo>
                <a:close/>
              </a:path>
              <a:path w="281304" h="76200">
                <a:moveTo>
                  <a:pt x="268097" y="31749"/>
                </a:moveTo>
                <a:lnTo>
                  <a:pt x="220853" y="31749"/>
                </a:lnTo>
                <a:lnTo>
                  <a:pt x="223647" y="34543"/>
                </a:lnTo>
                <a:lnTo>
                  <a:pt x="223647" y="41655"/>
                </a:lnTo>
                <a:lnTo>
                  <a:pt x="220853" y="44449"/>
                </a:lnTo>
                <a:lnTo>
                  <a:pt x="268097" y="44449"/>
                </a:lnTo>
                <a:lnTo>
                  <a:pt x="280797" y="38099"/>
                </a:lnTo>
                <a:lnTo>
                  <a:pt x="268097" y="3174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3406" y="5503671"/>
            <a:ext cx="415290" cy="76200"/>
          </a:xfrm>
          <a:custGeom>
            <a:avLst/>
            <a:gdLst/>
            <a:ahLst/>
            <a:cxnLst/>
            <a:rect l="l" t="t" r="r" b="b"/>
            <a:pathLst>
              <a:path w="415290" h="76200">
                <a:moveTo>
                  <a:pt x="338488" y="44396"/>
                </a:moveTo>
                <a:lnTo>
                  <a:pt x="337693" y="76199"/>
                </a:lnTo>
                <a:lnTo>
                  <a:pt x="404613" y="44830"/>
                </a:lnTo>
                <a:lnTo>
                  <a:pt x="354711" y="44830"/>
                </a:lnTo>
                <a:lnTo>
                  <a:pt x="351154" y="44703"/>
                </a:lnTo>
                <a:lnTo>
                  <a:pt x="338488" y="44396"/>
                </a:lnTo>
                <a:close/>
              </a:path>
              <a:path w="415290" h="76200">
                <a:moveTo>
                  <a:pt x="338802" y="31816"/>
                </a:moveTo>
                <a:lnTo>
                  <a:pt x="338488" y="44396"/>
                </a:lnTo>
                <a:lnTo>
                  <a:pt x="351154" y="44703"/>
                </a:lnTo>
                <a:lnTo>
                  <a:pt x="354711" y="44830"/>
                </a:lnTo>
                <a:lnTo>
                  <a:pt x="357632" y="42036"/>
                </a:lnTo>
                <a:lnTo>
                  <a:pt x="357759" y="35051"/>
                </a:lnTo>
                <a:lnTo>
                  <a:pt x="355092" y="32130"/>
                </a:lnTo>
                <a:lnTo>
                  <a:pt x="351536" y="32130"/>
                </a:lnTo>
                <a:lnTo>
                  <a:pt x="338802" y="31816"/>
                </a:lnTo>
                <a:close/>
              </a:path>
              <a:path w="415290" h="76200">
                <a:moveTo>
                  <a:pt x="339598" y="0"/>
                </a:moveTo>
                <a:lnTo>
                  <a:pt x="338802" y="31816"/>
                </a:lnTo>
                <a:lnTo>
                  <a:pt x="351536" y="32130"/>
                </a:lnTo>
                <a:lnTo>
                  <a:pt x="355092" y="32130"/>
                </a:lnTo>
                <a:lnTo>
                  <a:pt x="357759" y="35051"/>
                </a:lnTo>
                <a:lnTo>
                  <a:pt x="357632" y="42036"/>
                </a:lnTo>
                <a:lnTo>
                  <a:pt x="354711" y="44830"/>
                </a:lnTo>
                <a:lnTo>
                  <a:pt x="404613" y="44830"/>
                </a:lnTo>
                <a:lnTo>
                  <a:pt x="414909" y="40004"/>
                </a:lnTo>
                <a:lnTo>
                  <a:pt x="339598" y="0"/>
                </a:lnTo>
                <a:close/>
              </a:path>
              <a:path w="415290" h="76200">
                <a:moveTo>
                  <a:pt x="3175" y="23494"/>
                </a:moveTo>
                <a:lnTo>
                  <a:pt x="253" y="26288"/>
                </a:lnTo>
                <a:lnTo>
                  <a:pt x="0" y="33273"/>
                </a:lnTo>
                <a:lnTo>
                  <a:pt x="2794" y="36194"/>
                </a:lnTo>
                <a:lnTo>
                  <a:pt x="6350" y="36321"/>
                </a:lnTo>
                <a:lnTo>
                  <a:pt x="338488" y="44396"/>
                </a:lnTo>
                <a:lnTo>
                  <a:pt x="338802" y="31816"/>
                </a:lnTo>
                <a:lnTo>
                  <a:pt x="6603" y="23621"/>
                </a:lnTo>
                <a:lnTo>
                  <a:pt x="3175" y="23494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17625" y="1159002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1213" y="1159002"/>
            <a:ext cx="1163320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8345" y="1159002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81934" y="1159002"/>
            <a:ext cx="116332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85538" y="1159002"/>
            <a:ext cx="51244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97602" y="1159002"/>
            <a:ext cx="78803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82700" y="1514094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4003" y="1547316"/>
            <a:ext cx="50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86914" y="1301496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5" h="76200">
                <a:moveTo>
                  <a:pt x="204597" y="0"/>
                </a:moveTo>
                <a:lnTo>
                  <a:pt x="204597" y="76200"/>
                </a:lnTo>
                <a:lnTo>
                  <a:pt x="268097" y="44450"/>
                </a:lnTo>
                <a:lnTo>
                  <a:pt x="220853" y="44450"/>
                </a:lnTo>
                <a:lnTo>
                  <a:pt x="223647" y="41655"/>
                </a:lnTo>
                <a:lnTo>
                  <a:pt x="223647" y="34543"/>
                </a:lnTo>
                <a:lnTo>
                  <a:pt x="220853" y="31750"/>
                </a:lnTo>
                <a:lnTo>
                  <a:pt x="268097" y="31750"/>
                </a:lnTo>
                <a:lnTo>
                  <a:pt x="204597" y="0"/>
                </a:lnTo>
                <a:close/>
              </a:path>
              <a:path w="281305" h="76200">
                <a:moveTo>
                  <a:pt x="204597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204597" y="44450"/>
                </a:lnTo>
                <a:lnTo>
                  <a:pt x="204597" y="31750"/>
                </a:lnTo>
                <a:close/>
              </a:path>
              <a:path w="281305" h="76200">
                <a:moveTo>
                  <a:pt x="268097" y="31750"/>
                </a:moveTo>
                <a:lnTo>
                  <a:pt x="220853" y="31750"/>
                </a:lnTo>
                <a:lnTo>
                  <a:pt x="223647" y="34543"/>
                </a:lnTo>
                <a:lnTo>
                  <a:pt x="223647" y="41655"/>
                </a:lnTo>
                <a:lnTo>
                  <a:pt x="220853" y="44450"/>
                </a:lnTo>
                <a:lnTo>
                  <a:pt x="268097" y="44450"/>
                </a:lnTo>
                <a:lnTo>
                  <a:pt x="280797" y="38100"/>
                </a:lnTo>
                <a:lnTo>
                  <a:pt x="268097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37634" y="1301496"/>
            <a:ext cx="247141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46556" y="696214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D1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77795" y="1519019"/>
            <a:ext cx="1251585" cy="6311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Linked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List1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04178" y="5498210"/>
            <a:ext cx="586740" cy="76200"/>
          </a:xfrm>
          <a:custGeom>
            <a:avLst/>
            <a:gdLst/>
            <a:ahLst/>
            <a:cxnLst/>
            <a:rect l="l" t="t" r="r" b="b"/>
            <a:pathLst>
              <a:path w="586740" h="76200">
                <a:moveTo>
                  <a:pt x="577576" y="31241"/>
                </a:moveTo>
                <a:lnTo>
                  <a:pt x="526542" y="31241"/>
                </a:lnTo>
                <a:lnTo>
                  <a:pt x="529463" y="33908"/>
                </a:lnTo>
                <a:lnTo>
                  <a:pt x="529717" y="40893"/>
                </a:lnTo>
                <a:lnTo>
                  <a:pt x="527050" y="43941"/>
                </a:lnTo>
                <a:lnTo>
                  <a:pt x="510827" y="44512"/>
                </a:lnTo>
                <a:lnTo>
                  <a:pt x="511937" y="76200"/>
                </a:lnTo>
                <a:lnTo>
                  <a:pt x="586740" y="35432"/>
                </a:lnTo>
                <a:lnTo>
                  <a:pt x="577576" y="31241"/>
                </a:lnTo>
                <a:close/>
              </a:path>
              <a:path w="586740" h="76200">
                <a:moveTo>
                  <a:pt x="510383" y="31810"/>
                </a:moveTo>
                <a:lnTo>
                  <a:pt x="2794" y="49656"/>
                </a:lnTo>
                <a:lnTo>
                  <a:pt x="0" y="52577"/>
                </a:lnTo>
                <a:lnTo>
                  <a:pt x="254" y="59689"/>
                </a:lnTo>
                <a:lnTo>
                  <a:pt x="3175" y="62356"/>
                </a:lnTo>
                <a:lnTo>
                  <a:pt x="510827" y="44512"/>
                </a:lnTo>
                <a:lnTo>
                  <a:pt x="510383" y="31810"/>
                </a:lnTo>
                <a:close/>
              </a:path>
              <a:path w="586740" h="76200">
                <a:moveTo>
                  <a:pt x="526542" y="31241"/>
                </a:moveTo>
                <a:lnTo>
                  <a:pt x="510383" y="31810"/>
                </a:lnTo>
                <a:lnTo>
                  <a:pt x="510827" y="44512"/>
                </a:lnTo>
                <a:lnTo>
                  <a:pt x="527050" y="43941"/>
                </a:lnTo>
                <a:lnTo>
                  <a:pt x="529717" y="40893"/>
                </a:lnTo>
                <a:lnTo>
                  <a:pt x="529463" y="33908"/>
                </a:lnTo>
                <a:lnTo>
                  <a:pt x="526542" y="31241"/>
                </a:lnTo>
                <a:close/>
              </a:path>
              <a:path w="586740" h="76200">
                <a:moveTo>
                  <a:pt x="509270" y="0"/>
                </a:moveTo>
                <a:lnTo>
                  <a:pt x="510383" y="31810"/>
                </a:lnTo>
                <a:lnTo>
                  <a:pt x="526542" y="31241"/>
                </a:lnTo>
                <a:lnTo>
                  <a:pt x="577576" y="31241"/>
                </a:lnTo>
                <a:lnTo>
                  <a:pt x="50927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19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19" y="2808732"/>
            <a:ext cx="5148580" cy="32327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*concatenate(node *head1, node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head2)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 marR="2842260">
              <a:lnSpc>
                <a:spcPts val="3170"/>
              </a:lnSpc>
              <a:spcBef>
                <a:spcPts val="26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*p;  if(H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5840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HEAD2;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if(HEAD2==NULL)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 marR="2671445" indent="456565">
              <a:lnSpc>
                <a:spcPct val="146000"/>
              </a:lnSpc>
              <a:spcBef>
                <a:spcPts val="1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HEAD1;  p=HEAD1;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1988" y="981202"/>
            <a:ext cx="76200" cy="1677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55307" y="1414272"/>
            <a:ext cx="492759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318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5085" y="1404366"/>
            <a:ext cx="949960" cy="363220"/>
          </a:xfrm>
          <a:custGeom>
            <a:avLst/>
            <a:gdLst/>
            <a:ahLst/>
            <a:cxnLst/>
            <a:rect l="l" t="t" r="r" b="b"/>
            <a:pathLst>
              <a:path w="949959" h="363219">
                <a:moveTo>
                  <a:pt x="0" y="362712"/>
                </a:moveTo>
                <a:lnTo>
                  <a:pt x="949451" y="362712"/>
                </a:lnTo>
                <a:lnTo>
                  <a:pt x="949451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74992" y="1414272"/>
            <a:ext cx="929640" cy="3429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31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8857" y="1404366"/>
            <a:ext cx="51371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2445" y="1404366"/>
            <a:ext cx="89154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0893" y="1415033"/>
            <a:ext cx="513715" cy="357505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41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4481" y="1415033"/>
            <a:ext cx="835660" cy="357505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7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3185" y="1800555"/>
            <a:ext cx="50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25150" y="179412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1500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7426" y="1546860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04597" y="0"/>
                </a:moveTo>
                <a:lnTo>
                  <a:pt x="204597" y="76200"/>
                </a:lnTo>
                <a:lnTo>
                  <a:pt x="268097" y="44450"/>
                </a:lnTo>
                <a:lnTo>
                  <a:pt x="220852" y="44450"/>
                </a:lnTo>
                <a:lnTo>
                  <a:pt x="223647" y="41655"/>
                </a:lnTo>
                <a:lnTo>
                  <a:pt x="223647" y="34543"/>
                </a:lnTo>
                <a:lnTo>
                  <a:pt x="220852" y="31750"/>
                </a:lnTo>
                <a:lnTo>
                  <a:pt x="268097" y="31750"/>
                </a:lnTo>
                <a:lnTo>
                  <a:pt x="204597" y="0"/>
                </a:lnTo>
                <a:close/>
              </a:path>
              <a:path w="281304" h="76200">
                <a:moveTo>
                  <a:pt x="204597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204597" y="44450"/>
                </a:lnTo>
                <a:lnTo>
                  <a:pt x="204597" y="31750"/>
                </a:lnTo>
                <a:close/>
              </a:path>
              <a:path w="281304" h="76200">
                <a:moveTo>
                  <a:pt x="268097" y="31750"/>
                </a:moveTo>
                <a:lnTo>
                  <a:pt x="220852" y="31750"/>
                </a:lnTo>
                <a:lnTo>
                  <a:pt x="223647" y="34543"/>
                </a:lnTo>
                <a:lnTo>
                  <a:pt x="223647" y="41655"/>
                </a:lnTo>
                <a:lnTo>
                  <a:pt x="220852" y="44450"/>
                </a:lnTo>
                <a:lnTo>
                  <a:pt x="268097" y="44450"/>
                </a:lnTo>
                <a:lnTo>
                  <a:pt x="280797" y="38100"/>
                </a:lnTo>
                <a:lnTo>
                  <a:pt x="268097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86746" y="1554988"/>
            <a:ext cx="415290" cy="76200"/>
          </a:xfrm>
          <a:custGeom>
            <a:avLst/>
            <a:gdLst/>
            <a:ahLst/>
            <a:cxnLst/>
            <a:rect l="l" t="t" r="r" b="b"/>
            <a:pathLst>
              <a:path w="415290" h="76200">
                <a:moveTo>
                  <a:pt x="338488" y="44396"/>
                </a:moveTo>
                <a:lnTo>
                  <a:pt x="337693" y="76200"/>
                </a:lnTo>
                <a:lnTo>
                  <a:pt x="404613" y="44831"/>
                </a:lnTo>
                <a:lnTo>
                  <a:pt x="354710" y="44831"/>
                </a:lnTo>
                <a:lnTo>
                  <a:pt x="351154" y="44703"/>
                </a:lnTo>
                <a:lnTo>
                  <a:pt x="338488" y="44396"/>
                </a:lnTo>
                <a:close/>
              </a:path>
              <a:path w="415290" h="76200">
                <a:moveTo>
                  <a:pt x="338802" y="31816"/>
                </a:moveTo>
                <a:lnTo>
                  <a:pt x="338488" y="44396"/>
                </a:lnTo>
                <a:lnTo>
                  <a:pt x="351154" y="44703"/>
                </a:lnTo>
                <a:lnTo>
                  <a:pt x="354710" y="44831"/>
                </a:lnTo>
                <a:lnTo>
                  <a:pt x="357631" y="42037"/>
                </a:lnTo>
                <a:lnTo>
                  <a:pt x="357758" y="35051"/>
                </a:lnTo>
                <a:lnTo>
                  <a:pt x="355092" y="32131"/>
                </a:lnTo>
                <a:lnTo>
                  <a:pt x="351535" y="32131"/>
                </a:lnTo>
                <a:lnTo>
                  <a:pt x="338802" y="31816"/>
                </a:lnTo>
                <a:close/>
              </a:path>
              <a:path w="415290" h="76200">
                <a:moveTo>
                  <a:pt x="339598" y="0"/>
                </a:moveTo>
                <a:lnTo>
                  <a:pt x="338802" y="31816"/>
                </a:lnTo>
                <a:lnTo>
                  <a:pt x="351535" y="32131"/>
                </a:lnTo>
                <a:lnTo>
                  <a:pt x="355092" y="32131"/>
                </a:lnTo>
                <a:lnTo>
                  <a:pt x="357758" y="35051"/>
                </a:lnTo>
                <a:lnTo>
                  <a:pt x="357631" y="42037"/>
                </a:lnTo>
                <a:lnTo>
                  <a:pt x="354710" y="44831"/>
                </a:lnTo>
                <a:lnTo>
                  <a:pt x="404613" y="44831"/>
                </a:lnTo>
                <a:lnTo>
                  <a:pt x="414908" y="40004"/>
                </a:lnTo>
                <a:lnTo>
                  <a:pt x="339598" y="0"/>
                </a:lnTo>
                <a:close/>
              </a:path>
              <a:path w="415290" h="76200">
                <a:moveTo>
                  <a:pt x="3175" y="23495"/>
                </a:moveTo>
                <a:lnTo>
                  <a:pt x="253" y="26288"/>
                </a:lnTo>
                <a:lnTo>
                  <a:pt x="0" y="33274"/>
                </a:lnTo>
                <a:lnTo>
                  <a:pt x="2794" y="36195"/>
                </a:lnTo>
                <a:lnTo>
                  <a:pt x="6350" y="36322"/>
                </a:lnTo>
                <a:lnTo>
                  <a:pt x="338488" y="44396"/>
                </a:lnTo>
                <a:lnTo>
                  <a:pt x="338802" y="31816"/>
                </a:lnTo>
                <a:lnTo>
                  <a:pt x="6603" y="23622"/>
                </a:lnTo>
                <a:lnTo>
                  <a:pt x="3175" y="2349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40170" y="968502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3785" y="1760854"/>
            <a:ext cx="1319530" cy="640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2500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Linked List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2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625" y="1410461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1213" y="1410461"/>
            <a:ext cx="1163320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8345" y="1410461"/>
            <a:ext cx="513715" cy="36322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1934" y="1410461"/>
            <a:ext cx="1163320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5538" y="1410461"/>
            <a:ext cx="51244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7602" y="1410461"/>
            <a:ext cx="788035" cy="36322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2700" y="1765553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4003" y="179933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6914" y="1552955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5" h="76200">
                <a:moveTo>
                  <a:pt x="204597" y="0"/>
                </a:moveTo>
                <a:lnTo>
                  <a:pt x="204597" y="76200"/>
                </a:lnTo>
                <a:lnTo>
                  <a:pt x="268097" y="44450"/>
                </a:lnTo>
                <a:lnTo>
                  <a:pt x="220853" y="44450"/>
                </a:lnTo>
                <a:lnTo>
                  <a:pt x="223647" y="41656"/>
                </a:lnTo>
                <a:lnTo>
                  <a:pt x="223647" y="34544"/>
                </a:lnTo>
                <a:lnTo>
                  <a:pt x="220853" y="31750"/>
                </a:lnTo>
                <a:lnTo>
                  <a:pt x="268097" y="31750"/>
                </a:lnTo>
                <a:lnTo>
                  <a:pt x="204597" y="0"/>
                </a:lnTo>
                <a:close/>
              </a:path>
              <a:path w="281305" h="76200">
                <a:moveTo>
                  <a:pt x="204597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204597" y="44450"/>
                </a:lnTo>
                <a:lnTo>
                  <a:pt x="204597" y="31750"/>
                </a:lnTo>
                <a:close/>
              </a:path>
              <a:path w="281305" h="76200">
                <a:moveTo>
                  <a:pt x="268097" y="31750"/>
                </a:moveTo>
                <a:lnTo>
                  <a:pt x="220853" y="31750"/>
                </a:lnTo>
                <a:lnTo>
                  <a:pt x="223647" y="34544"/>
                </a:lnTo>
                <a:lnTo>
                  <a:pt x="223647" y="41656"/>
                </a:lnTo>
                <a:lnTo>
                  <a:pt x="220853" y="44450"/>
                </a:lnTo>
                <a:lnTo>
                  <a:pt x="268097" y="44450"/>
                </a:lnTo>
                <a:lnTo>
                  <a:pt x="280797" y="38100"/>
                </a:lnTo>
                <a:lnTo>
                  <a:pt x="268097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37634" y="1552955"/>
            <a:ext cx="247141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6556" y="947673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H</a:t>
            </a:r>
            <a:r>
              <a:rPr sz="1800" spc="-10" dirty="0">
                <a:solidFill>
                  <a:srgbClr val="000000"/>
                </a:solidFill>
              </a:rPr>
              <a:t>EA</a:t>
            </a:r>
            <a:r>
              <a:rPr sz="1800" spc="-5" dirty="0">
                <a:solidFill>
                  <a:srgbClr val="000000"/>
                </a:solidFill>
              </a:rPr>
              <a:t>D1</a:t>
            </a:r>
            <a:endParaRPr sz="1800"/>
          </a:p>
        </p:txBody>
      </p:sp>
      <p:sp>
        <p:nvSpPr>
          <p:cNvPr id="29" name="object 29"/>
          <p:cNvSpPr txBox="1"/>
          <p:nvPr/>
        </p:nvSpPr>
        <p:spPr>
          <a:xfrm>
            <a:off x="2677795" y="1771269"/>
            <a:ext cx="1251585" cy="6305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Linked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List1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0759" y="2822448"/>
            <a:ext cx="5148580" cy="32327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while(p!=NULL)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6475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p-&gt;next=HEAD2;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HEAD1;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0134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Linked</a:t>
            </a:r>
            <a:r>
              <a:rPr spc="-8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953769"/>
            <a:ext cx="101206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Like arrays, Linked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is a linear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structure.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Unlike arrays,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 elements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not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stored at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contiguous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location; the elements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 pointers.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73018"/>
            <a:ext cx="1029589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Why Linked</a:t>
            </a:r>
            <a:r>
              <a:rPr sz="2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List?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93789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Arrays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 linear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similar types,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but arrays have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limitations.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5080">
              <a:lnSpc>
                <a:spcPct val="100000"/>
              </a:lnSpc>
              <a:buFont typeface="Trebuchet MS" panose="020B0603020202020204"/>
              <a:buAutoNum type="arabicParenR"/>
              <a:tabLst>
                <a:tab pos="70231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size of 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arrays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fixed: So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must know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upper limit on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 number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advance.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Also, </a:t>
            </a:r>
            <a:r>
              <a:rPr sz="22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generally,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allocated memory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equal 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upper limit irrespective of 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usage.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43180">
              <a:lnSpc>
                <a:spcPct val="100000"/>
              </a:lnSpc>
              <a:buFont typeface="Trebuchet MS" panose="020B0603020202020204"/>
              <a:buAutoNum type="arabicParenR"/>
              <a:tabLst>
                <a:tab pos="706755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 in an array of elements 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expensive,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because room 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be created for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new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create room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22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elements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6156147"/>
            <a:ext cx="2010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shifted.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6207" y="1815083"/>
            <a:ext cx="6952488" cy="15483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4639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7. Insertion into Linked</a:t>
            </a:r>
            <a:r>
              <a:rPr sz="3200" spc="-85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20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55" y="2199132"/>
            <a:ext cx="10665460" cy="1868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Insertion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item,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say x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into Linked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following 3</a:t>
            </a:r>
            <a:r>
              <a:rPr sz="2000" spc="-1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situations: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Insertion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at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front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(Before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000" spc="-1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Insertion at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end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(After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000" spc="-1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1015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Insertion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20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Position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(Middle)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0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8785" y="1477517"/>
            <a:ext cx="83566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3938" y="1477517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2885" y="1474469"/>
            <a:ext cx="83693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561" y="1474469"/>
            <a:ext cx="100330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5545" y="1474469"/>
            <a:ext cx="83566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0697" y="1474469"/>
            <a:ext cx="1062355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321" y="113245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5692" y="116382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9617" y="1632839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60" h="76200">
                <a:moveTo>
                  <a:pt x="480564" y="31623"/>
                </a:moveTo>
                <a:lnTo>
                  <a:pt x="432435" y="31623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3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3"/>
                </a:lnTo>
                <a:close/>
              </a:path>
              <a:path w="492760" h="76200">
                <a:moveTo>
                  <a:pt x="416189" y="31729"/>
                </a:moveTo>
                <a:lnTo>
                  <a:pt x="6350" y="35178"/>
                </a:lnTo>
                <a:lnTo>
                  <a:pt x="2794" y="35178"/>
                </a:lnTo>
                <a:lnTo>
                  <a:pt x="121" y="37973"/>
                </a:lnTo>
                <a:lnTo>
                  <a:pt x="0" y="45085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60" h="76200">
                <a:moveTo>
                  <a:pt x="432435" y="31623"/>
                </a:moveTo>
                <a:lnTo>
                  <a:pt x="428879" y="31623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3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3"/>
                </a:lnTo>
                <a:close/>
              </a:path>
              <a:path w="492760" h="76200">
                <a:moveTo>
                  <a:pt x="415925" y="0"/>
                </a:moveTo>
                <a:lnTo>
                  <a:pt x="416189" y="31729"/>
                </a:lnTo>
                <a:lnTo>
                  <a:pt x="480564" y="31623"/>
                </a:lnTo>
                <a:lnTo>
                  <a:pt x="41592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35242" y="1632204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6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6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6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6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47494" y="1090676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655" y="4302252"/>
            <a:ext cx="10665460" cy="34753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1.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for Placing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new item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front (Beginning) of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b="1" spc="-3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List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655" y="4917947"/>
            <a:ext cx="10665460" cy="1868805"/>
          </a:xfrm>
          <a:custGeom>
            <a:avLst/>
            <a:gdLst/>
            <a:ahLst/>
            <a:cxnLst/>
            <a:rect l="l" t="t" r="r" b="b"/>
            <a:pathLst>
              <a:path w="10665460" h="1868804">
                <a:moveTo>
                  <a:pt x="0" y="1868424"/>
                </a:moveTo>
                <a:lnTo>
                  <a:pt x="10664952" y="1868424"/>
                </a:lnTo>
                <a:lnTo>
                  <a:pt x="10664952" y="0"/>
                </a:lnTo>
                <a:lnTo>
                  <a:pt x="0" y="0"/>
                </a:lnTo>
                <a:lnTo>
                  <a:pt x="0" y="18684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6310" y="4818989"/>
            <a:ext cx="7923530" cy="1752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Obtain a space for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000" spc="-1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 to data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000" spc="-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next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node to HEAD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/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Beginning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HEAD as address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000" spc="-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9676" y="1344549"/>
            <a:ext cx="207645" cy="99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21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505" y="1450086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6182" y="1450086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130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1445513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6266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2942" y="1445513"/>
            <a:ext cx="106235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2057" y="110439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7301" y="1135760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1861" y="1605407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59" h="76200">
                <a:moveTo>
                  <a:pt x="480564" y="31622"/>
                </a:moveTo>
                <a:lnTo>
                  <a:pt x="432435" y="31622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2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2"/>
                </a:lnTo>
                <a:close/>
              </a:path>
              <a:path w="492759" h="76200">
                <a:moveTo>
                  <a:pt x="416189" y="31729"/>
                </a:moveTo>
                <a:lnTo>
                  <a:pt x="6350" y="35178"/>
                </a:lnTo>
                <a:lnTo>
                  <a:pt x="2793" y="35178"/>
                </a:lnTo>
                <a:lnTo>
                  <a:pt x="121" y="37972"/>
                </a:lnTo>
                <a:lnTo>
                  <a:pt x="0" y="45084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59" h="76200">
                <a:moveTo>
                  <a:pt x="432435" y="31622"/>
                </a:moveTo>
                <a:lnTo>
                  <a:pt x="428879" y="31622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2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2"/>
                </a:lnTo>
                <a:close/>
              </a:path>
              <a:path w="492759" h="76200">
                <a:moveTo>
                  <a:pt x="415924" y="0"/>
                </a:moveTo>
                <a:lnTo>
                  <a:pt x="416189" y="31729"/>
                </a:lnTo>
                <a:lnTo>
                  <a:pt x="480564" y="31622"/>
                </a:lnTo>
                <a:lnTo>
                  <a:pt x="4159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85961" y="1604772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1" y="0"/>
                </a:moveTo>
                <a:lnTo>
                  <a:pt x="322961" y="76200"/>
                </a:lnTo>
                <a:lnTo>
                  <a:pt x="386461" y="44450"/>
                </a:lnTo>
                <a:lnTo>
                  <a:pt x="339217" y="44450"/>
                </a:lnTo>
                <a:lnTo>
                  <a:pt x="342011" y="41655"/>
                </a:lnTo>
                <a:lnTo>
                  <a:pt x="342011" y="34543"/>
                </a:lnTo>
                <a:lnTo>
                  <a:pt x="339217" y="31750"/>
                </a:lnTo>
                <a:lnTo>
                  <a:pt x="386461" y="31750"/>
                </a:lnTo>
                <a:lnTo>
                  <a:pt x="322961" y="0"/>
                </a:lnTo>
                <a:close/>
              </a:path>
              <a:path w="399415" h="76200">
                <a:moveTo>
                  <a:pt x="322961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322961" y="44450"/>
                </a:lnTo>
                <a:lnTo>
                  <a:pt x="322961" y="31750"/>
                </a:lnTo>
                <a:close/>
              </a:path>
              <a:path w="399415" h="76200">
                <a:moveTo>
                  <a:pt x="386461" y="31750"/>
                </a:moveTo>
                <a:lnTo>
                  <a:pt x="339217" y="31750"/>
                </a:lnTo>
                <a:lnTo>
                  <a:pt x="342011" y="34543"/>
                </a:lnTo>
                <a:lnTo>
                  <a:pt x="342011" y="41655"/>
                </a:lnTo>
                <a:lnTo>
                  <a:pt x="339217" y="44450"/>
                </a:lnTo>
                <a:lnTo>
                  <a:pt x="386461" y="44450"/>
                </a:lnTo>
                <a:lnTo>
                  <a:pt x="399161" y="38100"/>
                </a:lnTo>
                <a:lnTo>
                  <a:pt x="38646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225" y="1040384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7719" y="291084"/>
            <a:ext cx="10076815" cy="419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Placing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item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front (Beginning) of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b="1" spc="-3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1729" y="1375028"/>
            <a:ext cx="554990" cy="271145"/>
          </a:xfrm>
          <a:custGeom>
            <a:avLst/>
            <a:gdLst/>
            <a:ahLst/>
            <a:cxnLst/>
            <a:rect l="l" t="t" r="r" b="b"/>
            <a:pathLst>
              <a:path w="554989" h="271144">
                <a:moveTo>
                  <a:pt x="483638" y="242320"/>
                </a:moveTo>
                <a:lnTo>
                  <a:pt x="469900" y="271018"/>
                </a:lnTo>
                <a:lnTo>
                  <a:pt x="554989" y="269494"/>
                </a:lnTo>
                <a:lnTo>
                  <a:pt x="539301" y="249300"/>
                </a:lnTo>
                <a:lnTo>
                  <a:pt x="498220" y="249300"/>
                </a:lnTo>
                <a:lnTo>
                  <a:pt x="483638" y="242320"/>
                </a:lnTo>
                <a:close/>
              </a:path>
              <a:path w="554989" h="271144">
                <a:moveTo>
                  <a:pt x="489109" y="230893"/>
                </a:moveTo>
                <a:lnTo>
                  <a:pt x="483638" y="242320"/>
                </a:lnTo>
                <a:lnTo>
                  <a:pt x="498220" y="249300"/>
                </a:lnTo>
                <a:lnTo>
                  <a:pt x="502031" y="248031"/>
                </a:lnTo>
                <a:lnTo>
                  <a:pt x="505078" y="241681"/>
                </a:lnTo>
                <a:lnTo>
                  <a:pt x="503681" y="237871"/>
                </a:lnTo>
                <a:lnTo>
                  <a:pt x="489109" y="230893"/>
                </a:lnTo>
                <a:close/>
              </a:path>
              <a:path w="554989" h="271144">
                <a:moveTo>
                  <a:pt x="502793" y="202311"/>
                </a:moveTo>
                <a:lnTo>
                  <a:pt x="489109" y="230893"/>
                </a:lnTo>
                <a:lnTo>
                  <a:pt x="503681" y="237871"/>
                </a:lnTo>
                <a:lnTo>
                  <a:pt x="505078" y="241681"/>
                </a:lnTo>
                <a:lnTo>
                  <a:pt x="502031" y="248031"/>
                </a:lnTo>
                <a:lnTo>
                  <a:pt x="498220" y="249300"/>
                </a:lnTo>
                <a:lnTo>
                  <a:pt x="539301" y="249300"/>
                </a:lnTo>
                <a:lnTo>
                  <a:pt x="502793" y="202311"/>
                </a:lnTo>
                <a:close/>
              </a:path>
              <a:path w="554989" h="271144">
                <a:moveTo>
                  <a:pt x="6857" y="0"/>
                </a:moveTo>
                <a:lnTo>
                  <a:pt x="3047" y="1270"/>
                </a:lnTo>
                <a:lnTo>
                  <a:pt x="0" y="7620"/>
                </a:lnTo>
                <a:lnTo>
                  <a:pt x="1269" y="11430"/>
                </a:lnTo>
                <a:lnTo>
                  <a:pt x="483638" y="242320"/>
                </a:lnTo>
                <a:lnTo>
                  <a:pt x="489109" y="230893"/>
                </a:lnTo>
                <a:lnTo>
                  <a:pt x="6857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8370" y="1446275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5045" y="1446275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9202" y="1607947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4" h="76200">
                <a:moveTo>
                  <a:pt x="322897" y="44449"/>
                </a:moveTo>
                <a:lnTo>
                  <a:pt x="322580" y="76200"/>
                </a:lnTo>
                <a:lnTo>
                  <a:pt x="387178" y="44703"/>
                </a:lnTo>
                <a:lnTo>
                  <a:pt x="339089" y="44703"/>
                </a:lnTo>
                <a:lnTo>
                  <a:pt x="335661" y="44576"/>
                </a:lnTo>
                <a:lnTo>
                  <a:pt x="322897" y="44449"/>
                </a:lnTo>
                <a:close/>
              </a:path>
              <a:path w="399414" h="76200">
                <a:moveTo>
                  <a:pt x="323024" y="31749"/>
                </a:moveTo>
                <a:lnTo>
                  <a:pt x="322897" y="44449"/>
                </a:lnTo>
                <a:lnTo>
                  <a:pt x="335661" y="44576"/>
                </a:lnTo>
                <a:lnTo>
                  <a:pt x="339089" y="44703"/>
                </a:lnTo>
                <a:lnTo>
                  <a:pt x="342011" y="41782"/>
                </a:lnTo>
                <a:lnTo>
                  <a:pt x="342138" y="34798"/>
                </a:lnTo>
                <a:lnTo>
                  <a:pt x="339217" y="32003"/>
                </a:lnTo>
                <a:lnTo>
                  <a:pt x="335788" y="31876"/>
                </a:lnTo>
                <a:lnTo>
                  <a:pt x="323024" y="31749"/>
                </a:lnTo>
                <a:close/>
              </a:path>
              <a:path w="399414" h="76200">
                <a:moveTo>
                  <a:pt x="323342" y="0"/>
                </a:moveTo>
                <a:lnTo>
                  <a:pt x="323024" y="31749"/>
                </a:lnTo>
                <a:lnTo>
                  <a:pt x="335788" y="31876"/>
                </a:lnTo>
                <a:lnTo>
                  <a:pt x="339217" y="32003"/>
                </a:lnTo>
                <a:lnTo>
                  <a:pt x="342138" y="34798"/>
                </a:lnTo>
                <a:lnTo>
                  <a:pt x="342011" y="41782"/>
                </a:lnTo>
                <a:lnTo>
                  <a:pt x="339089" y="44703"/>
                </a:lnTo>
                <a:lnTo>
                  <a:pt x="387178" y="44703"/>
                </a:lnTo>
                <a:lnTo>
                  <a:pt x="399161" y="38862"/>
                </a:lnTo>
                <a:lnTo>
                  <a:pt x="323342" y="0"/>
                </a:lnTo>
                <a:close/>
              </a:path>
              <a:path w="399414" h="76200">
                <a:moveTo>
                  <a:pt x="6350" y="28575"/>
                </a:moveTo>
                <a:lnTo>
                  <a:pt x="2921" y="28575"/>
                </a:lnTo>
                <a:lnTo>
                  <a:pt x="0" y="31368"/>
                </a:lnTo>
                <a:lnTo>
                  <a:pt x="0" y="38353"/>
                </a:lnTo>
                <a:lnTo>
                  <a:pt x="2794" y="41275"/>
                </a:lnTo>
                <a:lnTo>
                  <a:pt x="6223" y="41275"/>
                </a:lnTo>
                <a:lnTo>
                  <a:pt x="322897" y="44449"/>
                </a:lnTo>
                <a:lnTo>
                  <a:pt x="323024" y="31749"/>
                </a:lnTo>
                <a:lnTo>
                  <a:pt x="6350" y="2857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64663" y="1073911"/>
            <a:ext cx="278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0445" algn="l"/>
              </a:tabLst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0500	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8079" y="2208276"/>
            <a:ext cx="4973320" cy="404050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*insert_beg(node *head, int</a:t>
            </a:r>
            <a:r>
              <a:rPr sz="200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9271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91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r>
              <a:rPr sz="20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*p;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910" marR="782955">
              <a:lnSpc>
                <a:spcPct val="142000"/>
              </a:lnSpc>
              <a:spcBef>
                <a:spcPts val="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p=(node *)malloc(sizeof(node));  p-&gt;data=x;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91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p-&gt;next=head;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910" marR="2979420">
              <a:lnSpc>
                <a:spcPct val="142000"/>
              </a:lnSpc>
              <a:spcBef>
                <a:spcPts val="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head=p; 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9271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19" y="291084"/>
            <a:ext cx="9127490" cy="34689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2.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for Placing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new item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b="1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end of Linked</a:t>
            </a:r>
            <a:r>
              <a:rPr sz="2000" b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latin typeface="Trebuchet MS" panose="020B0603020202020204"/>
                <a:cs typeface="Trebuchet MS" panose="020B0603020202020204"/>
              </a:rPr>
              <a:t>List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719" y="3147060"/>
            <a:ext cx="5389245" cy="3401695"/>
          </a:xfrm>
          <a:custGeom>
            <a:avLst/>
            <a:gdLst/>
            <a:ahLst/>
            <a:cxnLst/>
            <a:rect l="l" t="t" r="r" b="b"/>
            <a:pathLst>
              <a:path w="5389245" h="3401695">
                <a:moveTo>
                  <a:pt x="0" y="3401567"/>
                </a:moveTo>
                <a:lnTo>
                  <a:pt x="5388864" y="3401567"/>
                </a:lnTo>
                <a:lnTo>
                  <a:pt x="5388864" y="0"/>
                </a:lnTo>
                <a:lnTo>
                  <a:pt x="0" y="0"/>
                </a:lnTo>
                <a:lnTo>
                  <a:pt x="0" y="3401567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069" y="3046323"/>
            <a:ext cx="4115435" cy="3479800"/>
          </a:xfrm>
          <a:prstGeom prst="rect">
            <a:avLst/>
          </a:prstGeom>
          <a:noFill/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*insert_end(node *head, int</a:t>
            </a:r>
            <a:r>
              <a:rPr sz="200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x)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*p,</a:t>
            </a:r>
            <a:r>
              <a:rPr sz="20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*q;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 marR="5080">
              <a:lnSpc>
                <a:spcPct val="142000"/>
              </a:lnSpc>
              <a:spcBef>
                <a:spcPts val="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p=(node *)malloc(sizeof(node));  p-&gt;data=x;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 marR="1783715">
              <a:lnSpc>
                <a:spcPts val="3410"/>
              </a:lnSpc>
              <a:spcBef>
                <a:spcPts val="26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p-&gt;next=NULL;  if(head==NULL);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719" y="963167"/>
            <a:ext cx="10665460" cy="2121535"/>
          </a:xfrm>
          <a:custGeom>
            <a:avLst/>
            <a:gdLst/>
            <a:ahLst/>
            <a:cxnLst/>
            <a:rect l="l" t="t" r="r" b="b"/>
            <a:pathLst>
              <a:path w="10665460" h="2121535">
                <a:moveTo>
                  <a:pt x="0" y="2121407"/>
                </a:moveTo>
                <a:lnTo>
                  <a:pt x="10664952" y="2121407"/>
                </a:lnTo>
                <a:lnTo>
                  <a:pt x="10664952" y="0"/>
                </a:lnTo>
                <a:lnTo>
                  <a:pt x="0" y="0"/>
                </a:lnTo>
                <a:lnTo>
                  <a:pt x="0" y="212140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7069" y="988821"/>
            <a:ext cx="9881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4127500" algn="l"/>
              </a:tabLst>
            </a:pPr>
            <a:r>
              <a:rPr sz="16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1.	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Obtain a space for</a:t>
            </a:r>
            <a:r>
              <a:rPr sz="20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	</a:t>
            </a:r>
            <a:r>
              <a:rPr sz="2000" spc="-6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Take 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node *p, *q; p= (node</a:t>
            </a:r>
            <a:r>
              <a:rPr sz="2000" spc="9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*)malloc(sizeof(node));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330" y="1294231"/>
            <a:ext cx="171196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p-&gt;data=x;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p-&gt;next=NULL;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069" y="1294231"/>
            <a:ext cx="4732655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 to data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000" spc="-1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next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0000"/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head==NULL,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069" y="2715895"/>
            <a:ext cx="920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6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5.	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Else do q=head and </a:t>
            </a:r>
            <a:r>
              <a:rPr sz="2000" spc="-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Traverse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copy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q=p; and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1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0884" y="3154679"/>
            <a:ext cx="5161915" cy="3401695"/>
          </a:xfrm>
          <a:custGeom>
            <a:avLst/>
            <a:gdLst/>
            <a:ahLst/>
            <a:cxnLst/>
            <a:rect l="l" t="t" r="r" b="b"/>
            <a:pathLst>
              <a:path w="5161915" h="3401695">
                <a:moveTo>
                  <a:pt x="0" y="3401567"/>
                </a:moveTo>
                <a:lnTo>
                  <a:pt x="5161788" y="3401567"/>
                </a:lnTo>
                <a:lnTo>
                  <a:pt x="5161788" y="0"/>
                </a:lnTo>
                <a:lnTo>
                  <a:pt x="0" y="0"/>
                </a:lnTo>
                <a:lnTo>
                  <a:pt x="0" y="3401567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47078" y="3054197"/>
            <a:ext cx="2512060" cy="3048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q=head;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while(q!=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NULL)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q=q-&gt;next;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 marR="1055370">
              <a:lnSpc>
                <a:spcPts val="3410"/>
              </a:lnSpc>
              <a:spcBef>
                <a:spcPts val="27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q-&gt;next=p; 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9878" y="6202781"/>
            <a:ext cx="11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719" y="291084"/>
            <a:ext cx="9906000" cy="419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Placing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item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at given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location of Linked</a:t>
            </a:r>
            <a:r>
              <a:rPr sz="2000" b="1" spc="-2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19" y="3916678"/>
            <a:ext cx="4869180" cy="2825750"/>
          </a:xfrm>
          <a:custGeom>
            <a:avLst/>
            <a:gdLst/>
            <a:ahLst/>
            <a:cxnLst/>
            <a:rect l="l" t="t" r="r" b="b"/>
            <a:pathLst>
              <a:path w="4869180" h="2825750">
                <a:moveTo>
                  <a:pt x="0" y="2825496"/>
                </a:moveTo>
                <a:lnTo>
                  <a:pt x="4869180" y="2825496"/>
                </a:lnTo>
                <a:lnTo>
                  <a:pt x="4869180" y="0"/>
                </a:lnTo>
                <a:lnTo>
                  <a:pt x="0" y="0"/>
                </a:lnTo>
                <a:lnTo>
                  <a:pt x="0" y="2825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7069" y="3944873"/>
            <a:ext cx="442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*insert_loc(node *head, int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x,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18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loc)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069" y="4219193"/>
            <a:ext cx="3747770" cy="243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044700" indent="-457835">
              <a:lnSpc>
                <a:spcPct val="146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	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*p,</a:t>
            </a:r>
            <a:r>
              <a:rPr sz="1800" spc="-10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*q;  int</a:t>
            </a:r>
            <a:r>
              <a:rPr sz="18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i;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p=(node</a:t>
            </a:r>
            <a:r>
              <a:rPr sz="18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*)malloc(sizeof(node));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p-&gt;data=x;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469900" marR="1754505">
              <a:lnSpc>
                <a:spcPts val="3170"/>
              </a:lnSpc>
              <a:spcBef>
                <a:spcPts val="260"/>
              </a:spcBef>
            </a:pP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-&gt;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ext=NULL;  q=head;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719" y="832103"/>
            <a:ext cx="10665460" cy="2935605"/>
          </a:xfrm>
          <a:custGeom>
            <a:avLst/>
            <a:gdLst/>
            <a:ahLst/>
            <a:cxnLst/>
            <a:rect l="l" t="t" r="r" b="b"/>
            <a:pathLst>
              <a:path w="10665460" h="2935604">
                <a:moveTo>
                  <a:pt x="0" y="2935224"/>
                </a:moveTo>
                <a:lnTo>
                  <a:pt x="10664952" y="2935224"/>
                </a:lnTo>
                <a:lnTo>
                  <a:pt x="10664952" y="0"/>
                </a:lnTo>
                <a:lnTo>
                  <a:pt x="0" y="0"/>
                </a:lnTo>
                <a:lnTo>
                  <a:pt x="0" y="29352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9769" y="858138"/>
            <a:ext cx="9868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56565" algn="l"/>
                <a:tab pos="4114800" algn="l"/>
              </a:tabLst>
            </a:pPr>
            <a:r>
              <a:rPr sz="16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1.	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Obtain a space for</a:t>
            </a:r>
            <a:r>
              <a:rPr sz="20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	</a:t>
            </a:r>
            <a:r>
              <a:rPr sz="2000" spc="-6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Take 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node *p, *q; p= (node</a:t>
            </a:r>
            <a:r>
              <a:rPr sz="2000" spc="9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*)malloc(sizeof(node));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769" y="1162900"/>
            <a:ext cx="4723130" cy="889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80000"/>
              <a:buAutoNum type="arabicPeriod" startAt="2"/>
              <a:tabLst>
                <a:tab pos="456565" algn="l"/>
                <a:tab pos="4572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of new</a:t>
            </a:r>
            <a:r>
              <a:rPr sz="2000" spc="-1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6565" indent="-456565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 startAt="2"/>
              <a:tabLst>
                <a:tab pos="456565" algn="l"/>
                <a:tab pos="4572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next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field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4030" y="1162900"/>
            <a:ext cx="1699260" cy="889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p-&gt;data=x;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P-&gt;next=NULL;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AutoNum type="arabicPeriod" startAt="4"/>
              <a:tabLst>
                <a:tab pos="456565" algn="l"/>
                <a:tab pos="457200" algn="l"/>
              </a:tabLst>
            </a:pPr>
            <a:r>
              <a:rPr dirty="0"/>
              <a:t>Set </a:t>
            </a:r>
            <a:r>
              <a:rPr spc="-5" dirty="0">
                <a:solidFill>
                  <a:srgbClr val="006FC0"/>
                </a:solidFill>
              </a:rPr>
              <a:t>q= head </a:t>
            </a:r>
            <a:r>
              <a:rPr spc="-5" dirty="0"/>
              <a:t>and </a:t>
            </a:r>
            <a:r>
              <a:rPr dirty="0"/>
              <a:t>go </a:t>
            </a:r>
            <a:r>
              <a:rPr spc="-5" dirty="0"/>
              <a:t>to </a:t>
            </a:r>
            <a:r>
              <a:rPr spc="-15" dirty="0"/>
              <a:t>Position </a:t>
            </a:r>
            <a:r>
              <a:rPr dirty="0"/>
              <a:t>a </a:t>
            </a:r>
            <a:r>
              <a:rPr spc="-5" dirty="0"/>
              <a:t>pointer to </a:t>
            </a:r>
            <a:r>
              <a:rPr spc="5" dirty="0"/>
              <a:t>loc-1 </a:t>
            </a:r>
            <a:r>
              <a:rPr spc="-5" dirty="0"/>
              <a:t>node using </a:t>
            </a:r>
            <a:r>
              <a:rPr dirty="0"/>
              <a:t>q</a:t>
            </a:r>
            <a:r>
              <a:rPr spc="-85" dirty="0"/>
              <a:t> </a:t>
            </a:r>
            <a:r>
              <a:rPr spc="-40" dirty="0"/>
              <a:t>pointer.</a:t>
            </a:r>
            <a:endParaRPr spc="-40" dirty="0"/>
          </a:p>
          <a:p>
            <a:pPr marL="456565" indent="-456565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 startAt="4"/>
              <a:tabLst>
                <a:tab pos="456565" algn="l"/>
                <a:tab pos="457200" algn="l"/>
              </a:tabLst>
            </a:pPr>
            <a:r>
              <a:rPr dirty="0"/>
              <a:t>Set </a:t>
            </a:r>
            <a:r>
              <a:rPr spc="-5" dirty="0">
                <a:solidFill>
                  <a:srgbClr val="006FC0"/>
                </a:solidFill>
              </a:rPr>
              <a:t>p-&gt;next=</a:t>
            </a:r>
            <a:r>
              <a:rPr spc="-55" dirty="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q-&gt;next</a:t>
            </a:r>
            <a:endParaRPr dirty="0">
              <a:solidFill>
                <a:srgbClr val="006FC0"/>
              </a:solidFill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AutoNum type="arabicPeriod" startAt="4"/>
              <a:tabLst>
                <a:tab pos="456565" algn="l"/>
                <a:tab pos="457200" algn="l"/>
              </a:tabLst>
            </a:pPr>
            <a:r>
              <a:rPr dirty="0"/>
              <a:t>Set</a:t>
            </a:r>
            <a:r>
              <a:rPr spc="-30" dirty="0"/>
              <a:t> </a:t>
            </a:r>
            <a:r>
              <a:rPr spc="-5" dirty="0">
                <a:solidFill>
                  <a:srgbClr val="006FC0"/>
                </a:solidFill>
              </a:rPr>
              <a:t>q-&gt;next=p;</a:t>
            </a:r>
            <a:endParaRPr spc="-5" dirty="0">
              <a:solidFill>
                <a:srgbClr val="006FC0"/>
              </a:solidFill>
            </a:endParaRPr>
          </a:p>
          <a:p>
            <a:pPr marL="456565" indent="-456565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AutoNum type="arabicPeriod" startAt="4"/>
              <a:tabLst>
                <a:tab pos="456565" algn="l"/>
                <a:tab pos="457200" algn="l"/>
              </a:tabLst>
            </a:pPr>
            <a:r>
              <a:rPr dirty="0"/>
              <a:t>Stop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868923" y="3916678"/>
            <a:ext cx="5603875" cy="2825750"/>
          </a:xfrm>
          <a:custGeom>
            <a:avLst/>
            <a:gdLst/>
            <a:ahLst/>
            <a:cxnLst/>
            <a:rect l="l" t="t" r="r" b="b"/>
            <a:pathLst>
              <a:path w="5603875" h="2825750">
                <a:moveTo>
                  <a:pt x="0" y="2825496"/>
                </a:moveTo>
                <a:lnTo>
                  <a:pt x="5603748" y="2825496"/>
                </a:lnTo>
                <a:lnTo>
                  <a:pt x="5603748" y="0"/>
                </a:lnTo>
                <a:lnTo>
                  <a:pt x="0" y="0"/>
                </a:lnTo>
                <a:lnTo>
                  <a:pt x="0" y="2825496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05117" y="3817467"/>
            <a:ext cx="4822190" cy="3064300"/>
          </a:xfrm>
          <a:prstGeom prst="rect">
            <a:avLst/>
          </a:prstGeom>
          <a:noFill/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for(i=1;i&lt;(loc-1);i++)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R="2564765" algn="ctr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if(q!=NULL)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q=q-&gt;next;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p-&gt;next=q-&gt;next</a:t>
            </a:r>
            <a:r>
              <a:rPr sz="2000" spc="-5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lang="en-IN" sz="2000" spc="-5" dirty="0" smtClean="0">
              <a:solidFill>
                <a:srgbClr val="FF0000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5" dirty="0" smtClean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q-&gt;next=p;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7917" y="6534404"/>
            <a:ext cx="11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94589"/>
            <a:ext cx="6068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ndara" panose="020E0502030303020204"/>
                <a:cs typeface="Candara" panose="020E0502030303020204"/>
              </a:rPr>
              <a:t>8. </a:t>
            </a:r>
            <a:r>
              <a:rPr sz="3200" spc="-5" dirty="0">
                <a:latin typeface="Candara" panose="020E0502030303020204"/>
                <a:cs typeface="Candara" panose="020E0502030303020204"/>
              </a:rPr>
              <a:t>Deletion </a:t>
            </a:r>
            <a:r>
              <a:rPr sz="3200" dirty="0">
                <a:latin typeface="Candara" panose="020E0502030303020204"/>
                <a:cs typeface="Candara" panose="020E0502030303020204"/>
              </a:rPr>
              <a:t>of item from Linked</a:t>
            </a:r>
            <a:r>
              <a:rPr sz="3200" spc="-30" dirty="0">
                <a:latin typeface="Candara" panose="020E0502030303020204"/>
                <a:cs typeface="Candara" panose="020E0502030303020204"/>
              </a:rPr>
              <a:t> </a:t>
            </a:r>
            <a:r>
              <a:rPr sz="3200" dirty="0">
                <a:latin typeface="Candara" panose="020E0502030303020204"/>
                <a:cs typeface="Candara" panose="020E0502030303020204"/>
              </a:rPr>
              <a:t>List</a:t>
            </a:r>
            <a:endParaRPr sz="3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55" y="1953767"/>
            <a:ext cx="10665460" cy="2179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deletion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item is even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easier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than insertion,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 only one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needs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change.</a:t>
            </a:r>
            <a:r>
              <a:rPr sz="2000" spc="-2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68275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following 3</a:t>
            </a:r>
            <a:r>
              <a:rPr sz="20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situations: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Deletion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000" spc="-1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item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Deleting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000" spc="-1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Item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AutoNum type="arabicPeriod"/>
              <a:tabLst>
                <a:tab pos="549275" algn="l"/>
                <a:tab pos="54991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Deleting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Middle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8785" y="1477517"/>
            <a:ext cx="83566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3938" y="1477517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2885" y="1474469"/>
            <a:ext cx="83693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561" y="1474469"/>
            <a:ext cx="100330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5545" y="1474469"/>
            <a:ext cx="83566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0697" y="1474469"/>
            <a:ext cx="1062355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3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321" y="113245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5692" y="116382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9617" y="1632839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60" h="76200">
                <a:moveTo>
                  <a:pt x="480564" y="31623"/>
                </a:moveTo>
                <a:lnTo>
                  <a:pt x="432435" y="31623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3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3"/>
                </a:lnTo>
                <a:close/>
              </a:path>
              <a:path w="492760" h="76200">
                <a:moveTo>
                  <a:pt x="416189" y="31729"/>
                </a:moveTo>
                <a:lnTo>
                  <a:pt x="6350" y="35178"/>
                </a:lnTo>
                <a:lnTo>
                  <a:pt x="2794" y="35178"/>
                </a:lnTo>
                <a:lnTo>
                  <a:pt x="121" y="37973"/>
                </a:lnTo>
                <a:lnTo>
                  <a:pt x="0" y="45085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60" h="76200">
                <a:moveTo>
                  <a:pt x="432435" y="31623"/>
                </a:moveTo>
                <a:lnTo>
                  <a:pt x="428879" y="31623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3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3"/>
                </a:lnTo>
                <a:close/>
              </a:path>
              <a:path w="492760" h="76200">
                <a:moveTo>
                  <a:pt x="415925" y="0"/>
                </a:moveTo>
                <a:lnTo>
                  <a:pt x="416189" y="31729"/>
                </a:lnTo>
                <a:lnTo>
                  <a:pt x="480564" y="31623"/>
                </a:lnTo>
                <a:lnTo>
                  <a:pt x="41592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35242" y="1632204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200"/>
                </a:lnTo>
                <a:lnTo>
                  <a:pt x="386460" y="44450"/>
                </a:lnTo>
                <a:lnTo>
                  <a:pt x="339216" y="44450"/>
                </a:lnTo>
                <a:lnTo>
                  <a:pt x="342010" y="41656"/>
                </a:lnTo>
                <a:lnTo>
                  <a:pt x="342010" y="34544"/>
                </a:lnTo>
                <a:lnTo>
                  <a:pt x="339216" y="31750"/>
                </a:lnTo>
                <a:lnTo>
                  <a:pt x="386460" y="31750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322960" y="44450"/>
                </a:lnTo>
                <a:lnTo>
                  <a:pt x="322960" y="31750"/>
                </a:lnTo>
                <a:close/>
              </a:path>
              <a:path w="399415" h="76200">
                <a:moveTo>
                  <a:pt x="386460" y="31750"/>
                </a:moveTo>
                <a:lnTo>
                  <a:pt x="339216" y="31750"/>
                </a:lnTo>
                <a:lnTo>
                  <a:pt x="342010" y="34544"/>
                </a:lnTo>
                <a:lnTo>
                  <a:pt x="342010" y="41656"/>
                </a:lnTo>
                <a:lnTo>
                  <a:pt x="339216" y="44450"/>
                </a:lnTo>
                <a:lnTo>
                  <a:pt x="386460" y="44450"/>
                </a:lnTo>
                <a:lnTo>
                  <a:pt x="399160" y="38100"/>
                </a:lnTo>
                <a:lnTo>
                  <a:pt x="38646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47494" y="1090676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655" y="4302252"/>
            <a:ext cx="10665460" cy="41783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Deleting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 Item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Linked</a:t>
            </a:r>
            <a:r>
              <a:rPr sz="2000" b="1" spc="-2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655" y="4917947"/>
            <a:ext cx="10665460" cy="1868805"/>
          </a:xfrm>
          <a:custGeom>
            <a:avLst/>
            <a:gdLst/>
            <a:ahLst/>
            <a:cxnLst/>
            <a:rect l="l" t="t" r="r" b="b"/>
            <a:pathLst>
              <a:path w="10665460" h="1868804">
                <a:moveTo>
                  <a:pt x="0" y="1868424"/>
                </a:moveTo>
                <a:lnTo>
                  <a:pt x="10664952" y="1868424"/>
                </a:lnTo>
                <a:lnTo>
                  <a:pt x="10664952" y="0"/>
                </a:lnTo>
                <a:lnTo>
                  <a:pt x="0" y="0"/>
                </a:lnTo>
                <a:lnTo>
                  <a:pt x="0" y="18684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6310" y="4818989"/>
            <a:ext cx="7958455" cy="1752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Store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address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First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Node(HEAD) into </a:t>
            </a:r>
            <a:r>
              <a:rPr sz="20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variable, say</a:t>
            </a:r>
            <a:r>
              <a:rPr sz="2000" spc="-1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Move HEAD to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Free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node whose address is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stored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 pointer</a:t>
            </a:r>
            <a:r>
              <a:rPr sz="2000" spc="-1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 HEAD as address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000" spc="-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9676" y="1344549"/>
            <a:ext cx="207645" cy="99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505" y="1450086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6182" y="1450086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130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1445513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6266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2942" y="1445513"/>
            <a:ext cx="106235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2057" y="110439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7301" y="1135760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1861" y="1605407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59" h="76200">
                <a:moveTo>
                  <a:pt x="480564" y="31622"/>
                </a:moveTo>
                <a:lnTo>
                  <a:pt x="432435" y="31622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2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2"/>
                </a:lnTo>
                <a:close/>
              </a:path>
              <a:path w="492759" h="76200">
                <a:moveTo>
                  <a:pt x="416189" y="31729"/>
                </a:moveTo>
                <a:lnTo>
                  <a:pt x="6350" y="35178"/>
                </a:lnTo>
                <a:lnTo>
                  <a:pt x="2793" y="35178"/>
                </a:lnTo>
                <a:lnTo>
                  <a:pt x="121" y="37972"/>
                </a:lnTo>
                <a:lnTo>
                  <a:pt x="0" y="45084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59" h="76200">
                <a:moveTo>
                  <a:pt x="432435" y="31622"/>
                </a:moveTo>
                <a:lnTo>
                  <a:pt x="428879" y="31622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2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2"/>
                </a:lnTo>
                <a:close/>
              </a:path>
              <a:path w="492759" h="76200">
                <a:moveTo>
                  <a:pt x="415924" y="0"/>
                </a:moveTo>
                <a:lnTo>
                  <a:pt x="416189" y="31729"/>
                </a:lnTo>
                <a:lnTo>
                  <a:pt x="480564" y="31622"/>
                </a:lnTo>
                <a:lnTo>
                  <a:pt x="4159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85961" y="1604772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1" y="0"/>
                </a:moveTo>
                <a:lnTo>
                  <a:pt x="322961" y="76200"/>
                </a:lnTo>
                <a:lnTo>
                  <a:pt x="386461" y="44450"/>
                </a:lnTo>
                <a:lnTo>
                  <a:pt x="339217" y="44450"/>
                </a:lnTo>
                <a:lnTo>
                  <a:pt x="342011" y="41655"/>
                </a:lnTo>
                <a:lnTo>
                  <a:pt x="342011" y="34543"/>
                </a:lnTo>
                <a:lnTo>
                  <a:pt x="339217" y="31750"/>
                </a:lnTo>
                <a:lnTo>
                  <a:pt x="386461" y="31750"/>
                </a:lnTo>
                <a:lnTo>
                  <a:pt x="322961" y="0"/>
                </a:lnTo>
                <a:close/>
              </a:path>
              <a:path w="399415" h="76200">
                <a:moveTo>
                  <a:pt x="322961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322961" y="44450"/>
                </a:lnTo>
                <a:lnTo>
                  <a:pt x="322961" y="31750"/>
                </a:lnTo>
                <a:close/>
              </a:path>
              <a:path w="399415" h="76200">
                <a:moveTo>
                  <a:pt x="386461" y="31750"/>
                </a:moveTo>
                <a:lnTo>
                  <a:pt x="339217" y="31750"/>
                </a:lnTo>
                <a:lnTo>
                  <a:pt x="342011" y="34543"/>
                </a:lnTo>
                <a:lnTo>
                  <a:pt x="342011" y="41655"/>
                </a:lnTo>
                <a:lnTo>
                  <a:pt x="339217" y="44450"/>
                </a:lnTo>
                <a:lnTo>
                  <a:pt x="386461" y="44450"/>
                </a:lnTo>
                <a:lnTo>
                  <a:pt x="399161" y="38100"/>
                </a:lnTo>
                <a:lnTo>
                  <a:pt x="38646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225" y="1040384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7719" y="291084"/>
            <a:ext cx="10076815" cy="419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Deleting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 Item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Linked</a:t>
            </a:r>
            <a:r>
              <a:rPr sz="2000" b="1" spc="-2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1729" y="1375028"/>
            <a:ext cx="554990" cy="271145"/>
          </a:xfrm>
          <a:custGeom>
            <a:avLst/>
            <a:gdLst/>
            <a:ahLst/>
            <a:cxnLst/>
            <a:rect l="l" t="t" r="r" b="b"/>
            <a:pathLst>
              <a:path w="554989" h="271144">
                <a:moveTo>
                  <a:pt x="483638" y="242320"/>
                </a:moveTo>
                <a:lnTo>
                  <a:pt x="469900" y="271018"/>
                </a:lnTo>
                <a:lnTo>
                  <a:pt x="554989" y="269494"/>
                </a:lnTo>
                <a:lnTo>
                  <a:pt x="539301" y="249300"/>
                </a:lnTo>
                <a:lnTo>
                  <a:pt x="498220" y="249300"/>
                </a:lnTo>
                <a:lnTo>
                  <a:pt x="483638" y="242320"/>
                </a:lnTo>
                <a:close/>
              </a:path>
              <a:path w="554989" h="271144">
                <a:moveTo>
                  <a:pt x="489109" y="230893"/>
                </a:moveTo>
                <a:lnTo>
                  <a:pt x="483638" y="242320"/>
                </a:lnTo>
                <a:lnTo>
                  <a:pt x="498220" y="249300"/>
                </a:lnTo>
                <a:lnTo>
                  <a:pt x="502031" y="248031"/>
                </a:lnTo>
                <a:lnTo>
                  <a:pt x="505078" y="241681"/>
                </a:lnTo>
                <a:lnTo>
                  <a:pt x="503681" y="237871"/>
                </a:lnTo>
                <a:lnTo>
                  <a:pt x="489109" y="230893"/>
                </a:lnTo>
                <a:close/>
              </a:path>
              <a:path w="554989" h="271144">
                <a:moveTo>
                  <a:pt x="502793" y="202311"/>
                </a:moveTo>
                <a:lnTo>
                  <a:pt x="489109" y="230893"/>
                </a:lnTo>
                <a:lnTo>
                  <a:pt x="503681" y="237871"/>
                </a:lnTo>
                <a:lnTo>
                  <a:pt x="505078" y="241681"/>
                </a:lnTo>
                <a:lnTo>
                  <a:pt x="502031" y="248031"/>
                </a:lnTo>
                <a:lnTo>
                  <a:pt x="498220" y="249300"/>
                </a:lnTo>
                <a:lnTo>
                  <a:pt x="539301" y="249300"/>
                </a:lnTo>
                <a:lnTo>
                  <a:pt x="502793" y="202311"/>
                </a:lnTo>
                <a:close/>
              </a:path>
              <a:path w="554989" h="271144">
                <a:moveTo>
                  <a:pt x="6857" y="0"/>
                </a:moveTo>
                <a:lnTo>
                  <a:pt x="3047" y="1270"/>
                </a:lnTo>
                <a:lnTo>
                  <a:pt x="0" y="7620"/>
                </a:lnTo>
                <a:lnTo>
                  <a:pt x="1269" y="11430"/>
                </a:lnTo>
                <a:lnTo>
                  <a:pt x="483638" y="242320"/>
                </a:lnTo>
                <a:lnTo>
                  <a:pt x="489109" y="230893"/>
                </a:lnTo>
                <a:lnTo>
                  <a:pt x="6857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8370" y="1446275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5045" y="1446275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9202" y="1607947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4" h="76200">
                <a:moveTo>
                  <a:pt x="322897" y="44449"/>
                </a:moveTo>
                <a:lnTo>
                  <a:pt x="322580" y="76200"/>
                </a:lnTo>
                <a:lnTo>
                  <a:pt x="387178" y="44703"/>
                </a:lnTo>
                <a:lnTo>
                  <a:pt x="339089" y="44703"/>
                </a:lnTo>
                <a:lnTo>
                  <a:pt x="335661" y="44576"/>
                </a:lnTo>
                <a:lnTo>
                  <a:pt x="322897" y="44449"/>
                </a:lnTo>
                <a:close/>
              </a:path>
              <a:path w="399414" h="76200">
                <a:moveTo>
                  <a:pt x="323024" y="31749"/>
                </a:moveTo>
                <a:lnTo>
                  <a:pt x="322897" y="44449"/>
                </a:lnTo>
                <a:lnTo>
                  <a:pt x="335661" y="44576"/>
                </a:lnTo>
                <a:lnTo>
                  <a:pt x="339089" y="44703"/>
                </a:lnTo>
                <a:lnTo>
                  <a:pt x="342011" y="41782"/>
                </a:lnTo>
                <a:lnTo>
                  <a:pt x="342138" y="34798"/>
                </a:lnTo>
                <a:lnTo>
                  <a:pt x="339217" y="32003"/>
                </a:lnTo>
                <a:lnTo>
                  <a:pt x="335788" y="31876"/>
                </a:lnTo>
                <a:lnTo>
                  <a:pt x="323024" y="31749"/>
                </a:lnTo>
                <a:close/>
              </a:path>
              <a:path w="399414" h="76200">
                <a:moveTo>
                  <a:pt x="323342" y="0"/>
                </a:moveTo>
                <a:lnTo>
                  <a:pt x="323024" y="31749"/>
                </a:lnTo>
                <a:lnTo>
                  <a:pt x="335788" y="31876"/>
                </a:lnTo>
                <a:lnTo>
                  <a:pt x="339217" y="32003"/>
                </a:lnTo>
                <a:lnTo>
                  <a:pt x="342138" y="34798"/>
                </a:lnTo>
                <a:lnTo>
                  <a:pt x="342011" y="41782"/>
                </a:lnTo>
                <a:lnTo>
                  <a:pt x="339089" y="44703"/>
                </a:lnTo>
                <a:lnTo>
                  <a:pt x="387178" y="44703"/>
                </a:lnTo>
                <a:lnTo>
                  <a:pt x="399161" y="38862"/>
                </a:lnTo>
                <a:lnTo>
                  <a:pt x="323342" y="0"/>
                </a:lnTo>
                <a:close/>
              </a:path>
              <a:path w="399414" h="76200">
                <a:moveTo>
                  <a:pt x="6350" y="28575"/>
                </a:moveTo>
                <a:lnTo>
                  <a:pt x="2921" y="28575"/>
                </a:lnTo>
                <a:lnTo>
                  <a:pt x="0" y="31368"/>
                </a:lnTo>
                <a:lnTo>
                  <a:pt x="0" y="38353"/>
                </a:lnTo>
                <a:lnTo>
                  <a:pt x="2794" y="41275"/>
                </a:lnTo>
                <a:lnTo>
                  <a:pt x="6223" y="41275"/>
                </a:lnTo>
                <a:lnTo>
                  <a:pt x="322897" y="44449"/>
                </a:lnTo>
                <a:lnTo>
                  <a:pt x="323024" y="31749"/>
                </a:lnTo>
                <a:lnTo>
                  <a:pt x="6350" y="2857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64663" y="1073911"/>
            <a:ext cx="278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0445" algn="l"/>
              </a:tabLst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0500	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44851" y="2151888"/>
            <a:ext cx="8072755" cy="4334510"/>
          </a:xfrm>
          <a:custGeom>
            <a:avLst/>
            <a:gdLst/>
            <a:ahLst/>
            <a:cxnLst/>
            <a:rect l="l" t="t" r="r" b="b"/>
            <a:pathLst>
              <a:path w="8072755" h="4334510">
                <a:moveTo>
                  <a:pt x="0" y="4334256"/>
                </a:moveTo>
                <a:lnTo>
                  <a:pt x="8072628" y="4334256"/>
                </a:lnTo>
                <a:lnTo>
                  <a:pt x="8072628" y="0"/>
                </a:lnTo>
                <a:lnTo>
                  <a:pt x="0" y="0"/>
                </a:lnTo>
                <a:lnTo>
                  <a:pt x="0" y="433425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09816" y="2176729"/>
            <a:ext cx="2701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// x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item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be</a:t>
            </a:r>
            <a:r>
              <a:rPr sz="2000" spc="-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deleted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7180" y="2050502"/>
            <a:ext cx="4154804" cy="43446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*delete_beg(node *head, int</a:t>
            </a:r>
            <a:r>
              <a:rPr sz="200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7200" marR="1487170">
              <a:lnSpc>
                <a:spcPts val="3410"/>
              </a:lnSpc>
              <a:spcBef>
                <a:spcPts val="270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*p;  if(x==head-&gt;data)</a:t>
            </a:r>
            <a:r>
              <a:rPr sz="2000" spc="-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913765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p=head;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913765" marR="1168400">
              <a:lnSpc>
                <a:spcPts val="3410"/>
              </a:lnSpc>
              <a:spcBef>
                <a:spcPts val="26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</a:t>
            </a:r>
            <a:r>
              <a:rPr sz="20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-&gt;nex</a:t>
            </a:r>
            <a:r>
              <a:rPr sz="20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;  free(p);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505" y="1450086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6182" y="1450086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130" y="1445513"/>
            <a:ext cx="836930" cy="396240"/>
          </a:xfrm>
          <a:prstGeom prst="rect">
            <a:avLst/>
          </a:prstGeom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1806" y="1445513"/>
            <a:ext cx="1001394" cy="396240"/>
          </a:xfrm>
          <a:custGeom>
            <a:avLst/>
            <a:gdLst/>
            <a:ahLst/>
            <a:cxnLst/>
            <a:rect l="l" t="t" r="r" b="b"/>
            <a:pathLst>
              <a:path w="1001395" h="396239">
                <a:moveTo>
                  <a:pt x="0" y="396239"/>
                </a:moveTo>
                <a:lnTo>
                  <a:pt x="1001268" y="396239"/>
                </a:lnTo>
                <a:lnTo>
                  <a:pt x="1001268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91806" y="1445513"/>
            <a:ext cx="1001394" cy="396240"/>
          </a:xfrm>
          <a:prstGeom prst="rect">
            <a:avLst/>
          </a:prstGeom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6266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2942" y="1445513"/>
            <a:ext cx="106235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2057" y="110439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7301" y="1135760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1861" y="1605407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59" h="76200">
                <a:moveTo>
                  <a:pt x="480564" y="31622"/>
                </a:moveTo>
                <a:lnTo>
                  <a:pt x="432435" y="31622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2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2"/>
                </a:lnTo>
                <a:close/>
              </a:path>
              <a:path w="492759" h="76200">
                <a:moveTo>
                  <a:pt x="416189" y="31729"/>
                </a:moveTo>
                <a:lnTo>
                  <a:pt x="6350" y="35178"/>
                </a:lnTo>
                <a:lnTo>
                  <a:pt x="2793" y="35178"/>
                </a:lnTo>
                <a:lnTo>
                  <a:pt x="121" y="37972"/>
                </a:lnTo>
                <a:lnTo>
                  <a:pt x="0" y="45084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59" h="76200">
                <a:moveTo>
                  <a:pt x="432435" y="31622"/>
                </a:moveTo>
                <a:lnTo>
                  <a:pt x="428879" y="31622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2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2"/>
                </a:lnTo>
                <a:close/>
              </a:path>
              <a:path w="492759" h="76200">
                <a:moveTo>
                  <a:pt x="415924" y="0"/>
                </a:moveTo>
                <a:lnTo>
                  <a:pt x="416189" y="31729"/>
                </a:lnTo>
                <a:lnTo>
                  <a:pt x="480564" y="31622"/>
                </a:lnTo>
                <a:lnTo>
                  <a:pt x="4159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85961" y="1604772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1" y="0"/>
                </a:moveTo>
                <a:lnTo>
                  <a:pt x="322961" y="76200"/>
                </a:lnTo>
                <a:lnTo>
                  <a:pt x="386461" y="44450"/>
                </a:lnTo>
                <a:lnTo>
                  <a:pt x="339217" y="44450"/>
                </a:lnTo>
                <a:lnTo>
                  <a:pt x="342011" y="41655"/>
                </a:lnTo>
                <a:lnTo>
                  <a:pt x="342011" y="34543"/>
                </a:lnTo>
                <a:lnTo>
                  <a:pt x="339217" y="31750"/>
                </a:lnTo>
                <a:lnTo>
                  <a:pt x="386461" y="31750"/>
                </a:lnTo>
                <a:lnTo>
                  <a:pt x="322961" y="0"/>
                </a:lnTo>
                <a:close/>
              </a:path>
              <a:path w="399415" h="76200">
                <a:moveTo>
                  <a:pt x="322961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322961" y="44450"/>
                </a:lnTo>
                <a:lnTo>
                  <a:pt x="322961" y="31750"/>
                </a:lnTo>
                <a:close/>
              </a:path>
              <a:path w="399415" h="76200">
                <a:moveTo>
                  <a:pt x="386461" y="31750"/>
                </a:moveTo>
                <a:lnTo>
                  <a:pt x="339217" y="31750"/>
                </a:lnTo>
                <a:lnTo>
                  <a:pt x="342011" y="34543"/>
                </a:lnTo>
                <a:lnTo>
                  <a:pt x="342011" y="41655"/>
                </a:lnTo>
                <a:lnTo>
                  <a:pt x="339217" y="44450"/>
                </a:lnTo>
                <a:lnTo>
                  <a:pt x="386461" y="44450"/>
                </a:lnTo>
                <a:lnTo>
                  <a:pt x="399161" y="38100"/>
                </a:lnTo>
                <a:lnTo>
                  <a:pt x="38646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2225" y="1040384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7719" y="291084"/>
            <a:ext cx="10076815" cy="419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Deleting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Middle Node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Linked</a:t>
            </a:r>
            <a:r>
              <a:rPr sz="2000" b="1" spc="-2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1729" y="1375028"/>
            <a:ext cx="554990" cy="271145"/>
          </a:xfrm>
          <a:custGeom>
            <a:avLst/>
            <a:gdLst/>
            <a:ahLst/>
            <a:cxnLst/>
            <a:rect l="l" t="t" r="r" b="b"/>
            <a:pathLst>
              <a:path w="554989" h="271144">
                <a:moveTo>
                  <a:pt x="483638" y="242320"/>
                </a:moveTo>
                <a:lnTo>
                  <a:pt x="469900" y="271018"/>
                </a:lnTo>
                <a:lnTo>
                  <a:pt x="554989" y="269494"/>
                </a:lnTo>
                <a:lnTo>
                  <a:pt x="539301" y="249300"/>
                </a:lnTo>
                <a:lnTo>
                  <a:pt x="498220" y="249300"/>
                </a:lnTo>
                <a:lnTo>
                  <a:pt x="483638" y="242320"/>
                </a:lnTo>
                <a:close/>
              </a:path>
              <a:path w="554989" h="271144">
                <a:moveTo>
                  <a:pt x="489109" y="230893"/>
                </a:moveTo>
                <a:lnTo>
                  <a:pt x="483638" y="242320"/>
                </a:lnTo>
                <a:lnTo>
                  <a:pt x="498220" y="249300"/>
                </a:lnTo>
                <a:lnTo>
                  <a:pt x="502031" y="248031"/>
                </a:lnTo>
                <a:lnTo>
                  <a:pt x="505078" y="241681"/>
                </a:lnTo>
                <a:lnTo>
                  <a:pt x="503681" y="237871"/>
                </a:lnTo>
                <a:lnTo>
                  <a:pt x="489109" y="230893"/>
                </a:lnTo>
                <a:close/>
              </a:path>
              <a:path w="554989" h="271144">
                <a:moveTo>
                  <a:pt x="502793" y="202311"/>
                </a:moveTo>
                <a:lnTo>
                  <a:pt x="489109" y="230893"/>
                </a:lnTo>
                <a:lnTo>
                  <a:pt x="503681" y="237871"/>
                </a:lnTo>
                <a:lnTo>
                  <a:pt x="505078" y="241681"/>
                </a:lnTo>
                <a:lnTo>
                  <a:pt x="502031" y="248031"/>
                </a:lnTo>
                <a:lnTo>
                  <a:pt x="498220" y="249300"/>
                </a:lnTo>
                <a:lnTo>
                  <a:pt x="539301" y="249300"/>
                </a:lnTo>
                <a:lnTo>
                  <a:pt x="502793" y="202311"/>
                </a:lnTo>
                <a:close/>
              </a:path>
              <a:path w="554989" h="271144">
                <a:moveTo>
                  <a:pt x="6857" y="0"/>
                </a:moveTo>
                <a:lnTo>
                  <a:pt x="3047" y="1270"/>
                </a:lnTo>
                <a:lnTo>
                  <a:pt x="0" y="7620"/>
                </a:lnTo>
                <a:lnTo>
                  <a:pt x="1269" y="11430"/>
                </a:lnTo>
                <a:lnTo>
                  <a:pt x="483638" y="242320"/>
                </a:lnTo>
                <a:lnTo>
                  <a:pt x="489109" y="230893"/>
                </a:lnTo>
                <a:lnTo>
                  <a:pt x="6857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98370" y="1446275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045" y="1446275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9202" y="1607947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4" h="76200">
                <a:moveTo>
                  <a:pt x="322897" y="44449"/>
                </a:moveTo>
                <a:lnTo>
                  <a:pt x="322580" y="76200"/>
                </a:lnTo>
                <a:lnTo>
                  <a:pt x="387178" y="44703"/>
                </a:lnTo>
                <a:lnTo>
                  <a:pt x="339089" y="44703"/>
                </a:lnTo>
                <a:lnTo>
                  <a:pt x="335661" y="44576"/>
                </a:lnTo>
                <a:lnTo>
                  <a:pt x="322897" y="44449"/>
                </a:lnTo>
                <a:close/>
              </a:path>
              <a:path w="399414" h="76200">
                <a:moveTo>
                  <a:pt x="323024" y="31749"/>
                </a:moveTo>
                <a:lnTo>
                  <a:pt x="322897" y="44449"/>
                </a:lnTo>
                <a:lnTo>
                  <a:pt x="335661" y="44576"/>
                </a:lnTo>
                <a:lnTo>
                  <a:pt x="339089" y="44703"/>
                </a:lnTo>
                <a:lnTo>
                  <a:pt x="342011" y="41782"/>
                </a:lnTo>
                <a:lnTo>
                  <a:pt x="342138" y="34798"/>
                </a:lnTo>
                <a:lnTo>
                  <a:pt x="339217" y="32003"/>
                </a:lnTo>
                <a:lnTo>
                  <a:pt x="335788" y="31876"/>
                </a:lnTo>
                <a:lnTo>
                  <a:pt x="323024" y="31749"/>
                </a:lnTo>
                <a:close/>
              </a:path>
              <a:path w="399414" h="76200">
                <a:moveTo>
                  <a:pt x="323342" y="0"/>
                </a:moveTo>
                <a:lnTo>
                  <a:pt x="323024" y="31749"/>
                </a:lnTo>
                <a:lnTo>
                  <a:pt x="335788" y="31876"/>
                </a:lnTo>
                <a:lnTo>
                  <a:pt x="339217" y="32003"/>
                </a:lnTo>
                <a:lnTo>
                  <a:pt x="342138" y="34798"/>
                </a:lnTo>
                <a:lnTo>
                  <a:pt x="342011" y="41782"/>
                </a:lnTo>
                <a:lnTo>
                  <a:pt x="339089" y="44703"/>
                </a:lnTo>
                <a:lnTo>
                  <a:pt x="387178" y="44703"/>
                </a:lnTo>
                <a:lnTo>
                  <a:pt x="399161" y="38862"/>
                </a:lnTo>
                <a:lnTo>
                  <a:pt x="323342" y="0"/>
                </a:lnTo>
                <a:close/>
              </a:path>
              <a:path w="399414" h="76200">
                <a:moveTo>
                  <a:pt x="6350" y="28575"/>
                </a:moveTo>
                <a:lnTo>
                  <a:pt x="2921" y="28575"/>
                </a:lnTo>
                <a:lnTo>
                  <a:pt x="0" y="31368"/>
                </a:lnTo>
                <a:lnTo>
                  <a:pt x="0" y="38353"/>
                </a:lnTo>
                <a:lnTo>
                  <a:pt x="2794" y="41275"/>
                </a:lnTo>
                <a:lnTo>
                  <a:pt x="6223" y="41275"/>
                </a:lnTo>
                <a:lnTo>
                  <a:pt x="322897" y="44449"/>
                </a:lnTo>
                <a:lnTo>
                  <a:pt x="323024" y="31749"/>
                </a:lnTo>
                <a:lnTo>
                  <a:pt x="6350" y="2857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64663" y="1073911"/>
            <a:ext cx="278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0445" algn="l"/>
              </a:tabLst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0500	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2875" y="2151888"/>
            <a:ext cx="9404985" cy="2447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549275" indent="-457835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SzPct val="80000"/>
              <a:buAutoNum type="arabicPeriod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Store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address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preceding node into </a:t>
            </a:r>
            <a:r>
              <a:rPr sz="20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variable, say p. Node to</a:t>
            </a:r>
            <a:r>
              <a:rPr sz="2000" spc="-2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deleted is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marked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 key node,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say</a:t>
            </a:r>
            <a:r>
              <a:rPr sz="2000" spc="-10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marR="579120" indent="-457835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 startAt="2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Store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Address of </a:t>
            </a:r>
            <a:r>
              <a:rPr sz="20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Key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in pointer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variable, say q so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that it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000" spc="-3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 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freed later</a:t>
            </a:r>
            <a:r>
              <a:rPr sz="20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835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AutoNum type="arabicPeriod" startAt="2"/>
              <a:tabLst>
                <a:tab pos="548640" algn="l"/>
                <a:tab pos="549275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Mark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Successor of </a:t>
            </a:r>
            <a:r>
              <a:rPr sz="20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Key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as a successor of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node pointed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2000" spc="-1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835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0000"/>
              <a:buAutoNum type="arabicPeriod" startAt="2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Free</a:t>
            </a:r>
            <a:r>
              <a:rPr sz="2000" spc="-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30795" y="984503"/>
            <a:ext cx="1699260" cy="673100"/>
          </a:xfrm>
          <a:custGeom>
            <a:avLst/>
            <a:gdLst/>
            <a:ahLst/>
            <a:cxnLst/>
            <a:rect l="l" t="t" r="r" b="b"/>
            <a:pathLst>
              <a:path w="1699259" h="673100">
                <a:moveTo>
                  <a:pt x="0" y="0"/>
                </a:moveTo>
                <a:lnTo>
                  <a:pt x="68347" y="463"/>
                </a:lnTo>
                <a:lnTo>
                  <a:pt x="136008" y="1842"/>
                </a:lnTo>
                <a:lnTo>
                  <a:pt x="202934" y="4119"/>
                </a:lnTo>
                <a:lnTo>
                  <a:pt x="269073" y="7277"/>
                </a:lnTo>
                <a:lnTo>
                  <a:pt x="334374" y="11297"/>
                </a:lnTo>
                <a:lnTo>
                  <a:pt x="398787" y="16164"/>
                </a:lnTo>
                <a:lnTo>
                  <a:pt x="462261" y="21858"/>
                </a:lnTo>
                <a:lnTo>
                  <a:pt x="524745" y="28363"/>
                </a:lnTo>
                <a:lnTo>
                  <a:pt x="586188" y="35662"/>
                </a:lnTo>
                <a:lnTo>
                  <a:pt x="646540" y="43736"/>
                </a:lnTo>
                <a:lnTo>
                  <a:pt x="705750" y="52569"/>
                </a:lnTo>
                <a:lnTo>
                  <a:pt x="763766" y="62143"/>
                </a:lnTo>
                <a:lnTo>
                  <a:pt x="820540" y="72441"/>
                </a:lnTo>
                <a:lnTo>
                  <a:pt x="876019" y="83444"/>
                </a:lnTo>
                <a:lnTo>
                  <a:pt x="930153" y="95136"/>
                </a:lnTo>
                <a:lnTo>
                  <a:pt x="982891" y="107500"/>
                </a:lnTo>
                <a:lnTo>
                  <a:pt x="1034182" y="120517"/>
                </a:lnTo>
                <a:lnTo>
                  <a:pt x="1083977" y="134170"/>
                </a:lnTo>
                <a:lnTo>
                  <a:pt x="1132223" y="148443"/>
                </a:lnTo>
                <a:lnTo>
                  <a:pt x="1178870" y="163316"/>
                </a:lnTo>
                <a:lnTo>
                  <a:pt x="1223868" y="178774"/>
                </a:lnTo>
                <a:lnTo>
                  <a:pt x="1267165" y="194798"/>
                </a:lnTo>
                <a:lnTo>
                  <a:pt x="1308711" y="211371"/>
                </a:lnTo>
                <a:lnTo>
                  <a:pt x="1348456" y="228476"/>
                </a:lnTo>
                <a:lnTo>
                  <a:pt x="1386348" y="246095"/>
                </a:lnTo>
                <a:lnTo>
                  <a:pt x="1422336" y="264211"/>
                </a:lnTo>
                <a:lnTo>
                  <a:pt x="1456371" y="282806"/>
                </a:lnTo>
                <a:lnTo>
                  <a:pt x="1518375" y="321364"/>
                </a:lnTo>
                <a:lnTo>
                  <a:pt x="1571954" y="361630"/>
                </a:lnTo>
                <a:lnTo>
                  <a:pt x="1616701" y="403464"/>
                </a:lnTo>
                <a:lnTo>
                  <a:pt x="1652211" y="446727"/>
                </a:lnTo>
                <a:lnTo>
                  <a:pt x="1678079" y="491279"/>
                </a:lnTo>
                <a:lnTo>
                  <a:pt x="1693897" y="536980"/>
                </a:lnTo>
                <a:lnTo>
                  <a:pt x="1699259" y="583692"/>
                </a:lnTo>
                <a:lnTo>
                  <a:pt x="1698021" y="606049"/>
                </a:lnTo>
                <a:lnTo>
                  <a:pt x="1694306" y="628348"/>
                </a:lnTo>
                <a:lnTo>
                  <a:pt x="1688115" y="650575"/>
                </a:lnTo>
                <a:lnTo>
                  <a:pt x="1679448" y="672719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73367" y="984503"/>
            <a:ext cx="757555" cy="658495"/>
          </a:xfrm>
          <a:custGeom>
            <a:avLst/>
            <a:gdLst/>
            <a:ahLst/>
            <a:cxnLst/>
            <a:rect l="l" t="t" r="r" b="b"/>
            <a:pathLst>
              <a:path w="757554" h="658494">
                <a:moveTo>
                  <a:pt x="0" y="657987"/>
                </a:moveTo>
                <a:lnTo>
                  <a:pt x="757301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505" y="1450086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6182" y="1450086"/>
            <a:ext cx="100330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130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1445513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6266" y="1445513"/>
            <a:ext cx="836930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2942" y="1445513"/>
            <a:ext cx="1062355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4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2057" y="110439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7301" y="1135760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1861" y="1605407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59" h="76200">
                <a:moveTo>
                  <a:pt x="480564" y="31622"/>
                </a:moveTo>
                <a:lnTo>
                  <a:pt x="432435" y="31622"/>
                </a:lnTo>
                <a:lnTo>
                  <a:pt x="435229" y="34416"/>
                </a:lnTo>
                <a:lnTo>
                  <a:pt x="435356" y="41401"/>
                </a:lnTo>
                <a:lnTo>
                  <a:pt x="432562" y="44322"/>
                </a:lnTo>
                <a:lnTo>
                  <a:pt x="416295" y="44429"/>
                </a:lnTo>
                <a:lnTo>
                  <a:pt x="416560" y="76200"/>
                </a:lnTo>
                <a:lnTo>
                  <a:pt x="492506" y="37464"/>
                </a:lnTo>
                <a:lnTo>
                  <a:pt x="480564" y="31622"/>
                </a:lnTo>
                <a:close/>
              </a:path>
              <a:path w="492759" h="76200">
                <a:moveTo>
                  <a:pt x="416189" y="31729"/>
                </a:moveTo>
                <a:lnTo>
                  <a:pt x="6350" y="35178"/>
                </a:lnTo>
                <a:lnTo>
                  <a:pt x="2793" y="35178"/>
                </a:lnTo>
                <a:lnTo>
                  <a:pt x="121" y="37972"/>
                </a:lnTo>
                <a:lnTo>
                  <a:pt x="0" y="45084"/>
                </a:lnTo>
                <a:lnTo>
                  <a:pt x="2921" y="47878"/>
                </a:lnTo>
                <a:lnTo>
                  <a:pt x="6350" y="47878"/>
                </a:lnTo>
                <a:lnTo>
                  <a:pt x="416295" y="44429"/>
                </a:lnTo>
                <a:lnTo>
                  <a:pt x="416189" y="31729"/>
                </a:lnTo>
                <a:close/>
              </a:path>
              <a:path w="492759" h="76200">
                <a:moveTo>
                  <a:pt x="432435" y="31622"/>
                </a:moveTo>
                <a:lnTo>
                  <a:pt x="428879" y="31622"/>
                </a:lnTo>
                <a:lnTo>
                  <a:pt x="416189" y="31729"/>
                </a:lnTo>
                <a:lnTo>
                  <a:pt x="416295" y="44429"/>
                </a:lnTo>
                <a:lnTo>
                  <a:pt x="432562" y="44322"/>
                </a:lnTo>
                <a:lnTo>
                  <a:pt x="435356" y="41401"/>
                </a:lnTo>
                <a:lnTo>
                  <a:pt x="435229" y="34416"/>
                </a:lnTo>
                <a:lnTo>
                  <a:pt x="432435" y="31622"/>
                </a:lnTo>
                <a:close/>
              </a:path>
              <a:path w="492759" h="76200">
                <a:moveTo>
                  <a:pt x="415924" y="0"/>
                </a:moveTo>
                <a:lnTo>
                  <a:pt x="416189" y="31729"/>
                </a:lnTo>
                <a:lnTo>
                  <a:pt x="480564" y="31622"/>
                </a:lnTo>
                <a:lnTo>
                  <a:pt x="4159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85961" y="1604772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1" y="0"/>
                </a:moveTo>
                <a:lnTo>
                  <a:pt x="322961" y="76200"/>
                </a:lnTo>
                <a:lnTo>
                  <a:pt x="386461" y="44450"/>
                </a:lnTo>
                <a:lnTo>
                  <a:pt x="339217" y="44450"/>
                </a:lnTo>
                <a:lnTo>
                  <a:pt x="342011" y="41655"/>
                </a:lnTo>
                <a:lnTo>
                  <a:pt x="342011" y="34543"/>
                </a:lnTo>
                <a:lnTo>
                  <a:pt x="339217" y="31750"/>
                </a:lnTo>
                <a:lnTo>
                  <a:pt x="386461" y="31750"/>
                </a:lnTo>
                <a:lnTo>
                  <a:pt x="322961" y="0"/>
                </a:lnTo>
                <a:close/>
              </a:path>
              <a:path w="399415" h="76200">
                <a:moveTo>
                  <a:pt x="322961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322961" y="44450"/>
                </a:lnTo>
                <a:lnTo>
                  <a:pt x="322961" y="31750"/>
                </a:lnTo>
                <a:close/>
              </a:path>
              <a:path w="399415" h="76200">
                <a:moveTo>
                  <a:pt x="386461" y="31750"/>
                </a:moveTo>
                <a:lnTo>
                  <a:pt x="339217" y="31750"/>
                </a:lnTo>
                <a:lnTo>
                  <a:pt x="342011" y="34543"/>
                </a:lnTo>
                <a:lnTo>
                  <a:pt x="342011" y="41655"/>
                </a:lnTo>
                <a:lnTo>
                  <a:pt x="339217" y="44450"/>
                </a:lnTo>
                <a:lnTo>
                  <a:pt x="386461" y="44450"/>
                </a:lnTo>
                <a:lnTo>
                  <a:pt x="399161" y="38100"/>
                </a:lnTo>
                <a:lnTo>
                  <a:pt x="386461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2225" y="1040384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EA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=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7719" y="291084"/>
            <a:ext cx="10076815" cy="41910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3.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Algorithm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 Last </a:t>
            </a:r>
            <a:r>
              <a:rPr sz="20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from Linked</a:t>
            </a:r>
            <a:r>
              <a:rPr sz="2000" b="1" spc="-2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1729" y="1375028"/>
            <a:ext cx="554990" cy="271145"/>
          </a:xfrm>
          <a:custGeom>
            <a:avLst/>
            <a:gdLst/>
            <a:ahLst/>
            <a:cxnLst/>
            <a:rect l="l" t="t" r="r" b="b"/>
            <a:pathLst>
              <a:path w="554989" h="271144">
                <a:moveTo>
                  <a:pt x="483638" y="242320"/>
                </a:moveTo>
                <a:lnTo>
                  <a:pt x="469900" y="271018"/>
                </a:lnTo>
                <a:lnTo>
                  <a:pt x="554989" y="269494"/>
                </a:lnTo>
                <a:lnTo>
                  <a:pt x="539301" y="249300"/>
                </a:lnTo>
                <a:lnTo>
                  <a:pt x="498220" y="249300"/>
                </a:lnTo>
                <a:lnTo>
                  <a:pt x="483638" y="242320"/>
                </a:lnTo>
                <a:close/>
              </a:path>
              <a:path w="554989" h="271144">
                <a:moveTo>
                  <a:pt x="489109" y="230893"/>
                </a:moveTo>
                <a:lnTo>
                  <a:pt x="483638" y="242320"/>
                </a:lnTo>
                <a:lnTo>
                  <a:pt x="498220" y="249300"/>
                </a:lnTo>
                <a:lnTo>
                  <a:pt x="502031" y="248031"/>
                </a:lnTo>
                <a:lnTo>
                  <a:pt x="505078" y="241681"/>
                </a:lnTo>
                <a:lnTo>
                  <a:pt x="503681" y="237871"/>
                </a:lnTo>
                <a:lnTo>
                  <a:pt x="489109" y="230893"/>
                </a:lnTo>
                <a:close/>
              </a:path>
              <a:path w="554989" h="271144">
                <a:moveTo>
                  <a:pt x="502793" y="202311"/>
                </a:moveTo>
                <a:lnTo>
                  <a:pt x="489109" y="230893"/>
                </a:lnTo>
                <a:lnTo>
                  <a:pt x="503681" y="237871"/>
                </a:lnTo>
                <a:lnTo>
                  <a:pt x="505078" y="241681"/>
                </a:lnTo>
                <a:lnTo>
                  <a:pt x="502031" y="248031"/>
                </a:lnTo>
                <a:lnTo>
                  <a:pt x="498220" y="249300"/>
                </a:lnTo>
                <a:lnTo>
                  <a:pt x="539301" y="249300"/>
                </a:lnTo>
                <a:lnTo>
                  <a:pt x="502793" y="202311"/>
                </a:lnTo>
                <a:close/>
              </a:path>
              <a:path w="554989" h="271144">
                <a:moveTo>
                  <a:pt x="6857" y="0"/>
                </a:moveTo>
                <a:lnTo>
                  <a:pt x="3047" y="1270"/>
                </a:lnTo>
                <a:lnTo>
                  <a:pt x="0" y="7620"/>
                </a:lnTo>
                <a:lnTo>
                  <a:pt x="1269" y="11430"/>
                </a:lnTo>
                <a:lnTo>
                  <a:pt x="483638" y="242320"/>
                </a:lnTo>
                <a:lnTo>
                  <a:pt x="489109" y="230893"/>
                </a:lnTo>
                <a:lnTo>
                  <a:pt x="6857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98370" y="1446275"/>
            <a:ext cx="836930" cy="39624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5045" y="1446275"/>
            <a:ext cx="1001394" cy="39624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600" b="1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1000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9202" y="1607947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4" h="76200">
                <a:moveTo>
                  <a:pt x="322897" y="44449"/>
                </a:moveTo>
                <a:lnTo>
                  <a:pt x="322580" y="76200"/>
                </a:lnTo>
                <a:lnTo>
                  <a:pt x="387178" y="44703"/>
                </a:lnTo>
                <a:lnTo>
                  <a:pt x="339089" y="44703"/>
                </a:lnTo>
                <a:lnTo>
                  <a:pt x="335661" y="44576"/>
                </a:lnTo>
                <a:lnTo>
                  <a:pt x="322897" y="44449"/>
                </a:lnTo>
                <a:close/>
              </a:path>
              <a:path w="399414" h="76200">
                <a:moveTo>
                  <a:pt x="323024" y="31749"/>
                </a:moveTo>
                <a:lnTo>
                  <a:pt x="322897" y="44449"/>
                </a:lnTo>
                <a:lnTo>
                  <a:pt x="335661" y="44576"/>
                </a:lnTo>
                <a:lnTo>
                  <a:pt x="339089" y="44703"/>
                </a:lnTo>
                <a:lnTo>
                  <a:pt x="342011" y="41782"/>
                </a:lnTo>
                <a:lnTo>
                  <a:pt x="342138" y="34798"/>
                </a:lnTo>
                <a:lnTo>
                  <a:pt x="339217" y="32003"/>
                </a:lnTo>
                <a:lnTo>
                  <a:pt x="335788" y="31876"/>
                </a:lnTo>
                <a:lnTo>
                  <a:pt x="323024" y="31749"/>
                </a:lnTo>
                <a:close/>
              </a:path>
              <a:path w="399414" h="76200">
                <a:moveTo>
                  <a:pt x="323342" y="0"/>
                </a:moveTo>
                <a:lnTo>
                  <a:pt x="323024" y="31749"/>
                </a:lnTo>
                <a:lnTo>
                  <a:pt x="335788" y="31876"/>
                </a:lnTo>
                <a:lnTo>
                  <a:pt x="339217" y="32003"/>
                </a:lnTo>
                <a:lnTo>
                  <a:pt x="342138" y="34798"/>
                </a:lnTo>
                <a:lnTo>
                  <a:pt x="342011" y="41782"/>
                </a:lnTo>
                <a:lnTo>
                  <a:pt x="339089" y="44703"/>
                </a:lnTo>
                <a:lnTo>
                  <a:pt x="387178" y="44703"/>
                </a:lnTo>
                <a:lnTo>
                  <a:pt x="399161" y="38862"/>
                </a:lnTo>
                <a:lnTo>
                  <a:pt x="323342" y="0"/>
                </a:lnTo>
                <a:close/>
              </a:path>
              <a:path w="399414" h="76200">
                <a:moveTo>
                  <a:pt x="6350" y="28575"/>
                </a:moveTo>
                <a:lnTo>
                  <a:pt x="2921" y="28575"/>
                </a:lnTo>
                <a:lnTo>
                  <a:pt x="0" y="31368"/>
                </a:lnTo>
                <a:lnTo>
                  <a:pt x="0" y="38353"/>
                </a:lnTo>
                <a:lnTo>
                  <a:pt x="2794" y="41275"/>
                </a:lnTo>
                <a:lnTo>
                  <a:pt x="6223" y="41275"/>
                </a:lnTo>
                <a:lnTo>
                  <a:pt x="322897" y="44449"/>
                </a:lnTo>
                <a:lnTo>
                  <a:pt x="323024" y="31749"/>
                </a:lnTo>
                <a:lnTo>
                  <a:pt x="6350" y="2857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64663" y="1073911"/>
            <a:ext cx="278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0445" algn="l"/>
              </a:tabLst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0500	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4527" y="2014727"/>
            <a:ext cx="5552440" cy="4392295"/>
          </a:xfrm>
          <a:custGeom>
            <a:avLst/>
            <a:gdLst/>
            <a:ahLst/>
            <a:cxnLst/>
            <a:rect l="l" t="t" r="r" b="b"/>
            <a:pathLst>
              <a:path w="5552440" h="4392295">
                <a:moveTo>
                  <a:pt x="0" y="4392168"/>
                </a:moveTo>
                <a:lnTo>
                  <a:pt x="5551932" y="4392168"/>
                </a:lnTo>
                <a:lnTo>
                  <a:pt x="5551932" y="0"/>
                </a:lnTo>
                <a:lnTo>
                  <a:pt x="0" y="0"/>
                </a:lnTo>
                <a:lnTo>
                  <a:pt x="0" y="439216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5358" y="2040127"/>
            <a:ext cx="4920615" cy="103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marR="5080" indent="-4572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16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1.	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If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 itself is last node then 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make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linked list</a:t>
            </a:r>
            <a:r>
              <a:rPr sz="2000" spc="-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empty.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00685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If(head-&gt;next==NULL)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6170" y="3049871"/>
            <a:ext cx="3096260" cy="831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513080" algn="l"/>
              </a:tabLst>
            </a:pP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{	free(head);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1308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HEAD=NULL; goto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step</a:t>
            </a:r>
            <a:r>
              <a:rPr sz="1800" spc="-9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4;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358" y="3869711"/>
            <a:ext cx="5023485" cy="24434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tabLst>
                <a:tab pos="456565" algn="l"/>
              </a:tabLst>
            </a:pPr>
            <a:r>
              <a:rPr sz="16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2.	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Otherwise, position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q on</a:t>
            </a:r>
            <a:r>
              <a:rPr sz="2000" spc="-1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second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0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q=head;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  <a:spcBef>
                <a:spcPts val="995"/>
              </a:spcBef>
            </a:pPr>
            <a:r>
              <a:rPr sz="2000" spc="-5" dirty="0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while(q</a:t>
            </a:r>
            <a:r>
              <a:rPr lang="en-IN" sz="2000" spc="-5" dirty="0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lang="en-IN" sz="2000" spc="-5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&gt;next</a:t>
            </a:r>
            <a:r>
              <a:rPr sz="2000" spc="-5" smtClean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!=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NULL)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 marL="4572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8211" y="2258567"/>
            <a:ext cx="5552440" cy="39808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q=q-&gt;next;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marR="2586355" indent="-457200">
              <a:lnSpc>
                <a:spcPts val="3410"/>
              </a:lnSpc>
              <a:spcBef>
                <a:spcPts val="270"/>
              </a:spcBef>
              <a:buClr>
                <a:srgbClr val="E38312"/>
              </a:buClr>
              <a:buSzPct val="80000"/>
              <a:buAutoNum type="arabicPeriod" startAt="3"/>
              <a:tabLst>
                <a:tab pos="548640" algn="l"/>
                <a:tab pos="549275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Delete the </a:t>
            </a: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000" spc="-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node. </a:t>
            </a: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p=q-&gt;next;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free(p);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q-&gt;next=NULL;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549275" indent="-457200">
              <a:lnSpc>
                <a:spcPct val="100000"/>
              </a:lnSpc>
              <a:spcBef>
                <a:spcPts val="1005"/>
              </a:spcBef>
              <a:buAutoNum type="arabicPeriod" startAt="4"/>
              <a:tabLst>
                <a:tab pos="548640" algn="l"/>
                <a:tab pos="549275" algn="l"/>
              </a:tabLst>
            </a:pPr>
            <a:r>
              <a:rPr sz="2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Stop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983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Circular Linked</a:t>
            </a:r>
            <a:r>
              <a:rPr spc="-8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1078229"/>
            <a:ext cx="983107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 Linked List is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variation of Linked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list,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which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is connected back to 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first 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Both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Singly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 List and Doubly Linked List can be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made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into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 linked</a:t>
            </a:r>
            <a:r>
              <a:rPr sz="1800" spc="-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Queue Data Structure can be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implemented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using Circular Linked</a:t>
            </a:r>
            <a:r>
              <a:rPr sz="1800" spc="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 panose="05000000000000000000"/>
              <a:buChar char="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Singly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 List as</a:t>
            </a:r>
            <a:r>
              <a:rPr sz="1800" b="1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singly linked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list,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next pointer 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points to the first</a:t>
            </a:r>
            <a:r>
              <a:rPr sz="1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8408" y="4070603"/>
            <a:ext cx="9625584" cy="14356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091" y="605027"/>
            <a:ext cx="10445750" cy="5436235"/>
          </a:xfrm>
          <a:custGeom>
            <a:avLst/>
            <a:gdLst/>
            <a:ahLst/>
            <a:cxnLst/>
            <a:rect l="l" t="t" r="r" b="b"/>
            <a:pathLst>
              <a:path w="10445750" h="5436235">
                <a:moveTo>
                  <a:pt x="0" y="5436108"/>
                </a:moveTo>
                <a:lnTo>
                  <a:pt x="10445496" y="5436108"/>
                </a:lnTo>
                <a:lnTo>
                  <a:pt x="10445496" y="0"/>
                </a:lnTo>
                <a:lnTo>
                  <a:pt x="0" y="0"/>
                </a:lnTo>
                <a:lnTo>
                  <a:pt x="0" y="54361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5441" y="505434"/>
            <a:ext cx="10158095" cy="14979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Doubly Linked List </a:t>
            </a:r>
            <a:r>
              <a:rPr sz="20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000" b="1" spc="-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doubly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 list,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next pointer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points to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and the  previous pointer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points to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making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both  directions.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441" y="3706469"/>
            <a:ext cx="10271760" cy="16243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per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above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illustration,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following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are the important points to be</a:t>
            </a:r>
            <a:r>
              <a:rPr sz="2000" spc="-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considered.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258445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last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node's next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field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points to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both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cases of singly</a:t>
            </a:r>
            <a:r>
              <a:rPr sz="2000" spc="-229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as  well as doubly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first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node's previous points to 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case of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doubly </a:t>
            </a: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4336" y="2165604"/>
            <a:ext cx="9290304" cy="16276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912622"/>
            <a:ext cx="8481060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020" indent="-34290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example,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a system if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maintain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sorted list 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  array</a:t>
            </a:r>
            <a:r>
              <a:rPr sz="22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id[].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id[] =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[1000, 1010,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1050,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2000,</a:t>
            </a:r>
            <a:r>
              <a:rPr sz="2200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2040].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480060" indent="-3429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if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want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1005,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to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maintain the 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sorted </a:t>
            </a: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order,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 to move all the elements after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1000 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(excluding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1000).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2311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Deletion 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also expensive with arrays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unless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some special  techniques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used.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example,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delete 1010 in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id[], everything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after 1010 has</a:t>
            </a:r>
            <a:r>
              <a:rPr sz="2200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moved.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8153" y="6147883"/>
            <a:ext cx="1111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</a:fld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1019" y="1249680"/>
            <a:ext cx="11033760" cy="4070985"/>
          </a:xfrm>
          <a:custGeom>
            <a:avLst/>
            <a:gdLst/>
            <a:ahLst/>
            <a:cxnLst/>
            <a:rect l="l" t="t" r="r" b="b"/>
            <a:pathLst>
              <a:path w="11033760" h="4070985">
                <a:moveTo>
                  <a:pt x="0" y="4070604"/>
                </a:moveTo>
                <a:lnTo>
                  <a:pt x="11033760" y="4070604"/>
                </a:lnTo>
                <a:lnTo>
                  <a:pt x="11033760" y="0"/>
                </a:lnTo>
                <a:lnTo>
                  <a:pt x="0" y="0"/>
                </a:lnTo>
                <a:lnTo>
                  <a:pt x="0" y="40706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9150" y="1145260"/>
            <a:ext cx="10351770" cy="3586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Basic </a:t>
            </a:r>
            <a:r>
              <a:rPr sz="3200" b="1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Operations </a:t>
            </a:r>
            <a:r>
              <a:rPr sz="32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 Circular Linked</a:t>
            </a:r>
            <a:r>
              <a:rPr sz="3200" b="1" spc="-1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 marR="323215">
              <a:lnSpc>
                <a:spcPct val="100000"/>
              </a:lnSpc>
              <a:spcBef>
                <a:spcPts val="995"/>
              </a:spcBef>
            </a:pP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Following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important operations supported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circular</a:t>
            </a:r>
            <a:r>
              <a:rPr sz="3200" spc="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insert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−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Inserts an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element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start of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delete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− Deletes an element from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start of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− </a:t>
            </a:r>
            <a:r>
              <a:rPr sz="3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Displays the</a:t>
            </a:r>
            <a:r>
              <a:rPr sz="3200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746759"/>
            <a:ext cx="4549140" cy="5660390"/>
          </a:xfrm>
          <a:custGeom>
            <a:avLst/>
            <a:gdLst/>
            <a:ahLst/>
            <a:cxnLst/>
            <a:rect l="l" t="t" r="r" b="b"/>
            <a:pathLst>
              <a:path w="4549140" h="5660390">
                <a:moveTo>
                  <a:pt x="0" y="5660136"/>
                </a:moveTo>
                <a:lnTo>
                  <a:pt x="4549140" y="5660136"/>
                </a:lnTo>
                <a:lnTo>
                  <a:pt x="4549140" y="0"/>
                </a:lnTo>
                <a:lnTo>
                  <a:pt x="0" y="0"/>
                </a:lnTo>
                <a:lnTo>
                  <a:pt x="0" y="56601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9150" y="645947"/>
            <a:ext cx="4128770" cy="5558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89710">
              <a:lnSpc>
                <a:spcPct val="118000"/>
              </a:lnSpc>
              <a:spcBef>
                <a:spcPts val="9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#include&lt;stdio.h&gt; 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#include&lt;conio.h&gt;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typedef struct</a:t>
            </a:r>
            <a:r>
              <a:rPr sz="22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int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data;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struct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</a:t>
            </a:r>
            <a:r>
              <a:rPr sz="22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*next;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}cnode;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*insert_cll_end(cnode</a:t>
            </a:r>
            <a:r>
              <a:rPr sz="2200" spc="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*h);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789305">
              <a:lnSpc>
                <a:spcPct val="118000"/>
              </a:lnSpc>
              <a:spcBef>
                <a:spcPts val="15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*create_cll(int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n);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void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display_cll(cnode *h);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void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main()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469265" marR="1946275">
              <a:lnSpc>
                <a:spcPct val="118000"/>
              </a:lnSpc>
              <a:spcBef>
                <a:spcPts val="5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 *HEAD;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n,i;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31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4933" y="274446"/>
            <a:ext cx="3675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</a:rPr>
              <a:t>Create Circular Linked</a:t>
            </a:r>
            <a:r>
              <a:rPr sz="2400" spc="-3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List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295900" y="746759"/>
            <a:ext cx="5800725" cy="56603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415"/>
              </a:lnSpc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clrscr();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 marR="491490">
              <a:lnSpc>
                <a:spcPts val="3120"/>
              </a:lnSpc>
              <a:spcBef>
                <a:spcPts val="170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printf("\n\t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Enter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Nodes:");  scanf("%d",&amp;n);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HEAD=create_cll(n);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90805" marR="252730" indent="457200">
              <a:lnSpc>
                <a:spcPts val="2110"/>
              </a:lnSpc>
              <a:spcBef>
                <a:spcPts val="985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printf("\n\tCircular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 list is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created  with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start=</a:t>
            </a:r>
            <a:r>
              <a:rPr sz="2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%u",HEAD);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 marR="2950845">
              <a:lnSpc>
                <a:spcPct val="118000"/>
              </a:lnSpc>
              <a:spcBef>
                <a:spcPts val="3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getch();  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display_cll(HEAD);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getch();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 marR="1682750">
              <a:lnSpc>
                <a:spcPct val="118000"/>
              </a:lnSpc>
              <a:spcBef>
                <a:spcPts val="10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insert_</a:t>
            </a:r>
            <a:r>
              <a:rPr sz="2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ll_en</a:t>
            </a:r>
            <a:r>
              <a:rPr sz="22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(HEAD);  </a:t>
            </a: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getch();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470"/>
              </a:spcBef>
            </a:pPr>
            <a:r>
              <a:rPr sz="22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display_cll(HEAD);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getch();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90805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363" y="187452"/>
            <a:ext cx="4940935" cy="63017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 *create_cll(int</a:t>
            </a:r>
            <a:r>
              <a:rPr sz="1800" spc="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 marR="894715">
              <a:lnSpc>
                <a:spcPct val="146000"/>
              </a:lnSpc>
              <a:spcBef>
                <a:spcPts val="1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 *h,*p;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// creating </a:t>
            </a:r>
            <a:r>
              <a:rPr sz="18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800" baseline="250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st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node 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h=(cnode *)malloc(sizeof(cnode));  printf("\n\t Enter Data1:");  scanf("%d",&amp;(h-&gt;data));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 marR="3272155">
              <a:lnSpc>
                <a:spcPts val="3160"/>
              </a:lnSpc>
              <a:spcBef>
                <a:spcPts val="270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-&gt;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ext=h; 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p=h;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ts val="1885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for(i=1;i&lt;n;i++) </a:t>
            </a:r>
            <a:r>
              <a:rPr sz="18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// For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reminaing</a:t>
            </a:r>
            <a:r>
              <a:rPr sz="1800" spc="2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Nodes;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p-&gt;next=(cnode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*)malloc(sizeof(cnode));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58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5840" marR="669925">
              <a:lnSpc>
                <a:spcPts val="3170"/>
              </a:lnSpc>
              <a:spcBef>
                <a:spcPts val="26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printf("\n\t Enter Data%d:",i+1);  scanf("%d",&amp;(p-&gt;data));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32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900" y="187452"/>
            <a:ext cx="5800725" cy="63017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040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p-&gt;next=h;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0805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1800" spc="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0805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void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display_cll(cnode</a:t>
            </a:r>
            <a:r>
              <a:rPr sz="1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*h)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0805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 marR="4335780">
              <a:lnSpc>
                <a:spcPct val="126000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*p;  p=h;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printf("\n");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while(p-&gt;next!=h)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005840" marR="636270">
              <a:lnSpc>
                <a:spcPct val="126000"/>
              </a:lnSpc>
              <a:spcBef>
                <a:spcPts val="15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printf("\t%d(%u):%u",p-&gt;data,p,p-&gt;next);  p=p-&gt;next;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54864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printf("\t%d(%u):%u",p-&gt;data,p,p-&gt;next);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9023" y="123444"/>
            <a:ext cx="6073140" cy="6365875"/>
          </a:xfrm>
          <a:custGeom>
            <a:avLst/>
            <a:gdLst/>
            <a:ahLst/>
            <a:cxnLst/>
            <a:rect l="l" t="t" r="r" b="b"/>
            <a:pathLst>
              <a:path w="6073140" h="6365875">
                <a:moveTo>
                  <a:pt x="0" y="6365747"/>
                </a:moveTo>
                <a:lnTo>
                  <a:pt x="6073139" y="6365747"/>
                </a:lnTo>
                <a:lnTo>
                  <a:pt x="6073139" y="0"/>
                </a:lnTo>
                <a:lnTo>
                  <a:pt x="0" y="0"/>
                </a:lnTo>
                <a:lnTo>
                  <a:pt x="0" y="636574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017" y="148208"/>
            <a:ext cx="3660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</a:rPr>
              <a:t>cnode *insert_cll_end(cnode</a:t>
            </a:r>
            <a:r>
              <a:rPr sz="2000" spc="-85" dirty="0">
                <a:solidFill>
                  <a:srgbClr val="C00000"/>
                </a:solidFill>
              </a:rPr>
              <a:t> </a:t>
            </a:r>
            <a:r>
              <a:rPr sz="2000" spc="-5" dirty="0">
                <a:solidFill>
                  <a:srgbClr val="C00000"/>
                </a:solidFill>
              </a:rPr>
              <a:t>*h)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938017" y="453999"/>
            <a:ext cx="5213985" cy="60706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marR="3650615">
              <a:lnSpc>
                <a:spcPts val="3410"/>
              </a:lnSpc>
              <a:spcBef>
                <a:spcPts val="265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cnode</a:t>
            </a:r>
            <a:r>
              <a:rPr sz="2000" spc="-1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*p;  p=h;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while(p-&gt;next!=h)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R="2106930" algn="ctr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p=p-&gt;next;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marR="121920">
              <a:lnSpc>
                <a:spcPts val="3410"/>
              </a:lnSpc>
              <a:spcBef>
                <a:spcPts val="270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p-&gt;next=(cnode *)malloc(sizeof(cnode));  p=p-&gt;next;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printf("\n\t Enter Data to insert at</a:t>
            </a:r>
            <a:r>
              <a:rPr sz="2000" spc="-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end:");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 marR="2061845">
              <a:lnSpc>
                <a:spcPts val="3410"/>
              </a:lnSpc>
              <a:spcBef>
                <a:spcPts val="270"/>
              </a:spcBef>
            </a:pP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scanf("%d",&amp;(p-&gt;data));  p-&gt;next=h;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return</a:t>
            </a:r>
            <a:r>
              <a:rPr sz="20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h;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}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33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951737"/>
            <a:ext cx="10088245" cy="2981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In Singly Linked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list,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we can easily move in the direction 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Finding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node,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preceding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any node is time consuming process.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only way to find preceding  node is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starting at beginning of the</a:t>
            </a:r>
            <a:r>
              <a:rPr sz="180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Solution is Doubly Linked</a:t>
            </a:r>
            <a:r>
              <a:rPr sz="1800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626110" indent="-3429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has two address fields, one to point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next element and one to point  </a:t>
            </a:r>
            <a:r>
              <a:rPr sz="1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previous</a:t>
            </a:r>
            <a:r>
              <a:rPr sz="1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element.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is Doubly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 list has 3</a:t>
            </a:r>
            <a:r>
              <a:rPr sz="1800" b="1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fields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8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data, prev </a:t>
            </a:r>
            <a:r>
              <a:rPr sz="1800" b="1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b="1" spc="2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9867" y="4200144"/>
            <a:ext cx="9396984" cy="17434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87084" y="2970276"/>
            <a:ext cx="3895344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1027937"/>
            <a:ext cx="10238740" cy="3855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Advantages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DLL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1800" b="1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SLL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696595" lvl="1" indent="-272415">
              <a:lnSpc>
                <a:spcPct val="100000"/>
              </a:lnSpc>
              <a:spcBef>
                <a:spcPts val="1080"/>
              </a:spcBef>
              <a:buFont typeface="Trebuchet MS" panose="020B0603020202020204"/>
              <a:buAutoNum type="arabicParenR"/>
              <a:tabLst>
                <a:tab pos="697230" algn="l"/>
              </a:tabLst>
            </a:pP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DLL can be traversed in both forward and backward</a:t>
            </a:r>
            <a:r>
              <a:rPr sz="1800" spc="-18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direction.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240030" lvl="1" indent="68580">
              <a:lnSpc>
                <a:spcPct val="150000"/>
              </a:lnSpc>
              <a:buFont typeface="Trebuchet MS" panose="020B0603020202020204"/>
              <a:buAutoNum type="arabicParenR"/>
              <a:tabLst>
                <a:tab pos="706120" algn="l"/>
              </a:tabLst>
            </a:pP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delete operation in DLL is more efficient if pointer to the node to be deleted is given.  In DLL, to delete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node, pointer to the previous node is needed. </a:t>
            </a:r>
            <a:r>
              <a:rPr sz="1800" spc="-114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get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this previous node, 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sometimes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is traversed. In DLL,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get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the previous node using previous</a:t>
            </a:r>
            <a:r>
              <a:rPr sz="1800" spc="-6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pointer.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Trebuchet MS" panose="020B0603020202020204"/>
              <a:buAutoNum type="arabicParenR"/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Disadvantages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DLL </a:t>
            </a:r>
            <a:r>
              <a:rPr sz="18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1800" b="1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SLL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08660" lvl="1" indent="-284480">
              <a:lnSpc>
                <a:spcPct val="100000"/>
              </a:lnSpc>
              <a:spcBef>
                <a:spcPts val="1080"/>
              </a:spcBef>
              <a:buFont typeface="Trebuchet MS" panose="020B0603020202020204"/>
              <a:buAutoNum type="arabicParenR"/>
              <a:tabLst>
                <a:tab pos="709295" algn="l"/>
              </a:tabLst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Every node </a:t>
            </a:r>
            <a:r>
              <a:rPr sz="18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DLL </a:t>
            </a:r>
            <a:r>
              <a:rPr sz="1800" spc="-1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Require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extra space </a:t>
            </a:r>
            <a:r>
              <a:rPr sz="1800" spc="-1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r>
              <a:rPr sz="1800" spc="-5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pointer.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5080" lvl="1" indent="68580">
              <a:lnSpc>
                <a:spcPct val="150000"/>
              </a:lnSpc>
              <a:buFont typeface="Trebuchet MS" panose="020B0603020202020204"/>
              <a:buAutoNum type="arabicParenR"/>
              <a:tabLst>
                <a:tab pos="697230" algn="l"/>
              </a:tabLst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All operations require an extra pointer previous to 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maintained. For example, in insertion,  we need to modify previous pointers together with next</a:t>
            </a: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pointers.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36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301877"/>
            <a:ext cx="7335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 Symbol" panose="020B0502040204020203"/>
                <a:cs typeface="Segoe UI Symbol" panose="020B0502040204020203"/>
              </a:rPr>
              <a:t>☀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In double linked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list,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the first node must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be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always pointed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head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 Symbol" panose="020B0502040204020203"/>
                <a:cs typeface="Segoe UI Symbol" panose="020B0502040204020203"/>
              </a:rPr>
              <a:t>☀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Always the previous field of the first node must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NULL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 Symbol" panose="020B0502040204020203"/>
                <a:cs typeface="Segoe UI Symbol" panose="020B0502040204020203"/>
              </a:rPr>
              <a:t>☀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Always the next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field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of the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last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node must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NULL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66" y="4045711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Representation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–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622" y="4594352"/>
            <a:ext cx="27978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typedef struct</a:t>
            </a:r>
            <a:r>
              <a:rPr sz="1800" spc="-2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dnode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1800" spc="-2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data;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struct node</a:t>
            </a:r>
            <a:r>
              <a:rPr sz="1800" spc="-7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*prev;  struct node</a:t>
            </a:r>
            <a:r>
              <a:rPr sz="1800" spc="-90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*next;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}dnode;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4711" y="2558795"/>
            <a:ext cx="8889492" cy="1179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950823"/>
            <a:ext cx="9293860" cy="51409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list, 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perform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2000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Insertion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15"/>
              </a:spcBef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insertion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 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performed in three ways as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follows...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At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Beginning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At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At Specific location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the</a:t>
            </a:r>
            <a:r>
              <a:rPr sz="20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948689"/>
            <a:ext cx="10103485" cy="4445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At Beginning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b="1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254635">
              <a:lnSpc>
                <a:spcPct val="100000"/>
              </a:lnSpc>
              <a:spcBef>
                <a:spcPts val="995"/>
              </a:spcBef>
            </a:pPr>
            <a:r>
              <a:rPr sz="2400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insert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node at beginning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400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given value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4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4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875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assign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875"/>
              </a:lnSpc>
            </a:pP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assign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164972"/>
            <a:ext cx="376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6655" y="1051560"/>
            <a:ext cx="10447020" cy="4989830"/>
          </a:xfrm>
          <a:custGeom>
            <a:avLst/>
            <a:gdLst/>
            <a:ahLst/>
            <a:cxnLst/>
            <a:rect l="l" t="t" r="r" b="b"/>
            <a:pathLst>
              <a:path w="10447020" h="4989830">
                <a:moveTo>
                  <a:pt x="0" y="4989576"/>
                </a:moveTo>
                <a:lnTo>
                  <a:pt x="10447020" y="4989576"/>
                </a:lnTo>
                <a:lnTo>
                  <a:pt x="10447020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949604"/>
            <a:ext cx="10180320" cy="46628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End </a:t>
            </a:r>
            <a:r>
              <a:rPr sz="2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140335">
              <a:lnSpc>
                <a:spcPts val="2380"/>
              </a:lnSpc>
              <a:spcBef>
                <a:spcPts val="1030"/>
              </a:spcBef>
            </a:pP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following steps to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 list...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a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given value and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200" spc="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2: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whether list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2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3: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r>
              <a:rPr sz="2200" b="1" spc="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516890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4: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pointer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initialize  with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534670" indent="-342900">
              <a:lnSpc>
                <a:spcPts val="238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5: </a:t>
            </a:r>
            <a:r>
              <a:rPr sz="2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moving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its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it reaches to the last 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(until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equal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6: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200" b="1" spc="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953769"/>
            <a:ext cx="8126730" cy="316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Advantages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over</a:t>
            </a:r>
            <a:r>
              <a:rPr sz="2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arrays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705485" lvl="1" indent="-349885">
              <a:lnSpc>
                <a:spcPct val="100000"/>
              </a:lnSpc>
              <a:buFont typeface="Trebuchet MS" panose="020B0603020202020204"/>
              <a:buAutoNum type="arabicParenR"/>
              <a:tabLst>
                <a:tab pos="706120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Dynamic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size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705485" lvl="1" indent="-349885">
              <a:lnSpc>
                <a:spcPct val="100000"/>
              </a:lnSpc>
              <a:buFont typeface="Trebuchet MS" panose="020B0603020202020204"/>
              <a:buAutoNum type="arabicParenR"/>
              <a:tabLst>
                <a:tab pos="70612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Ease of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insertion/deletion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9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Drawbacks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Linked</a:t>
            </a:r>
            <a:r>
              <a:rPr sz="2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List: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5080" lvl="1">
              <a:lnSpc>
                <a:spcPct val="100000"/>
              </a:lnSpc>
              <a:spcBef>
                <a:spcPts val="5"/>
              </a:spcBef>
              <a:buFont typeface="Trebuchet MS" panose="020B0603020202020204"/>
              <a:buAutoNum type="arabicParenR"/>
              <a:tabLst>
                <a:tab pos="70612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Random access 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allowed. </a:t>
            </a: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have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access elements  sequentially starting from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cannot do  binary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search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200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705485" lvl="1" indent="-349885">
              <a:lnSpc>
                <a:spcPct val="100000"/>
              </a:lnSpc>
              <a:buFont typeface="Trebuchet MS" panose="020B0603020202020204"/>
              <a:buAutoNum type="arabicParenR"/>
              <a:tabLst>
                <a:tab pos="70612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Extra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memory space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required with</a:t>
            </a:r>
            <a:r>
              <a:rPr sz="22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 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8153" y="6147883"/>
            <a:ext cx="1111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</a:fld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8096"/>
            <a:ext cx="10699115" cy="55581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Inserting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 location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the list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(After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insert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node after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in the 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given</a:t>
            </a:r>
            <a:r>
              <a:rPr sz="2000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&amp;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280"/>
              </a:lnSpc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define two node pointers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&amp;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temp2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initialize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280"/>
              </a:lnSpc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7874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5: </a:t>
            </a:r>
            <a:r>
              <a:rPr sz="20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moving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its next node until it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reaches to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node after which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want to insert the newNode (until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equal to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here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location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 the node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after which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want to insert the</a:t>
            </a:r>
            <a:r>
              <a:rPr sz="2000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344805" indent="-342900">
              <a:lnSpc>
                <a:spcPts val="216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6: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Every time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 If it is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then 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'Given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found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the list!!! Insertion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possible!!!'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terminate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Otherwise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7: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temp2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temp1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280"/>
              </a:lnSpc>
            </a:pP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r>
              <a:rPr sz="20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temp2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temp2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r>
              <a:rPr sz="20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8132"/>
            <a:ext cx="10696575" cy="55791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deletion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 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performed in three ways as</a:t>
            </a:r>
            <a:r>
              <a:rPr sz="2000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follows...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Beginning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0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Deleting from </a:t>
            </a:r>
            <a:r>
              <a:rPr sz="20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Beginning </a:t>
            </a:r>
            <a:r>
              <a:rPr sz="2000" b="1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b="1" spc="-10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delete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beginning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16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'List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Empty!!!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Deletion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possible'</a:t>
            </a:r>
            <a:r>
              <a:rPr sz="20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terminate the</a:t>
            </a:r>
            <a:r>
              <a:rPr sz="20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not Empty then, define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initialize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000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160"/>
              </a:lnSpc>
              <a:spcBef>
                <a:spcPts val="51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having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only one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equal 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00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160"/>
              </a:lnSpc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1071880" indent="-342900">
              <a:lnSpc>
                <a:spcPts val="192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(Setting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conditions)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6: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FALSE</a:t>
            </a:r>
            <a:r>
              <a:rPr sz="20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1417" y="6147883"/>
            <a:ext cx="144780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41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6852"/>
            <a:ext cx="10653395" cy="54013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from End of the</a:t>
            </a:r>
            <a:r>
              <a:rPr sz="2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following steps to delete 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200" spc="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whether list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2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'List is Empty!!! Deletion is not possible'</a:t>
            </a:r>
            <a:r>
              <a:rPr sz="2200" b="1" spc="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terminate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3: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then,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initialize</a:t>
            </a:r>
            <a:r>
              <a:rPr sz="2200" spc="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4: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whether list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only one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200" b="1" spc="2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both are</a:t>
            </a:r>
            <a:r>
              <a:rPr sz="22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192405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5: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 And terminate  from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(Setting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r>
              <a:rPr sz="22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condition)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13652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6: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FALSE</a:t>
            </a:r>
            <a:r>
              <a:rPr sz="22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keep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moving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it reaches to the last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in 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list.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(until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equal 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057955"/>
            <a:ext cx="924560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ts val="2600"/>
              </a:lnSpc>
              <a:tabLst>
                <a:tab pos="699770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ep 7:</a:t>
            </a:r>
            <a:r>
              <a:rPr sz="2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Assign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</a:t>
            </a:r>
            <a:r>
              <a:rPr sz="22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2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</a:t>
            </a:r>
            <a:r>
              <a:rPr sz="2200" b="1" spc="-1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350" spc="-7" baseline="31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350" baseline="31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350" spc="-112" baseline="310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 smtClean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5986"/>
            <a:ext cx="10485755" cy="56508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Deleting a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Specific Node from the</a:t>
            </a:r>
            <a:r>
              <a:rPr sz="240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41325">
              <a:lnSpc>
                <a:spcPts val="2590"/>
              </a:lnSpc>
              <a:spcBef>
                <a:spcPts val="1040"/>
              </a:spcBef>
            </a:pPr>
            <a:r>
              <a:rPr sz="2400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delete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specific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double 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4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4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877570" indent="-342900">
              <a:lnSpc>
                <a:spcPts val="259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display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'List 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Empty!!! Deletion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not 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possible'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terminate the</a:t>
            </a:r>
            <a:r>
              <a:rPr sz="24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ts val="259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not </a:t>
            </a:r>
            <a:r>
              <a:rPr sz="2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Empty,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define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pointer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initialize  with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16560" indent="-342900">
              <a:lnSpc>
                <a:spcPts val="259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4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moving the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it reaches to the exact node to be  deleted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469900" indent="-342900">
              <a:lnSpc>
                <a:spcPts val="259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reached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node, then display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'Given node not  found in the list!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Deletion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possible!!!'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terminate the</a:t>
            </a:r>
            <a:r>
              <a:rPr sz="24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fuction.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186690" indent="-342900">
              <a:lnSpc>
                <a:spcPts val="259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6: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reached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exact node which we want to delete, then  check whether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having only one node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18999"/>
            <a:ext cx="3763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628878"/>
            <a:ext cx="10700385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7: If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has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only one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and that is the node which is to be deleted 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to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 temp</a:t>
            </a:r>
            <a:r>
              <a:rPr sz="2000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(free(temp)).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marR="278765">
              <a:lnSpc>
                <a:spcPct val="125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8: If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contains multiple nodes, then check whether temp is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in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(temp ==</a:t>
            </a:r>
            <a:r>
              <a:rPr sz="20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25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9: If temp is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node, 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head to the next node (head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next),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to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(head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NULL)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</a:t>
            </a:r>
            <a:r>
              <a:rPr sz="2000" spc="-2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10: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temp is not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node, then check whether it is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in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r>
              <a:rPr sz="2000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(temp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temp is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to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(temp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000" spc="-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NULL)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 temp</a:t>
            </a:r>
            <a:r>
              <a:rPr sz="2000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(free(temp)).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marR="7620" algn="just">
              <a:lnSpc>
                <a:spcPct val="125000"/>
              </a:lnSpc>
              <a:spcBef>
                <a:spcPts val="595"/>
              </a:spcBef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temp is not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and not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node, then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 to temp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(temp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next), temp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to temp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(temp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previous) and delete temp</a:t>
            </a:r>
            <a:r>
              <a:rPr sz="20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(free(temp)).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6035" y="0"/>
            <a:ext cx="1235963" cy="9845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 Linked</a:t>
            </a:r>
            <a:r>
              <a:rPr spc="-95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8059"/>
            <a:ext cx="10335895" cy="40900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Displaying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Linked</a:t>
            </a:r>
            <a:r>
              <a:rPr sz="20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display the elements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'List is Empty!!!'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terminate the</a:t>
            </a:r>
            <a:r>
              <a:rPr sz="2000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not </a:t>
            </a:r>
            <a:r>
              <a:rPr sz="2000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define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initialize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0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'NULL &lt;---</a:t>
            </a:r>
            <a:r>
              <a:rPr sz="2000" b="1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5: </a:t>
            </a:r>
            <a:r>
              <a:rPr sz="20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displaying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an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arrow 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&lt;===&gt;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20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22352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6: </a:t>
            </a:r>
            <a:r>
              <a:rPr sz="20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Finally,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arrow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pointing to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---&gt;  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18999"/>
            <a:ext cx="542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dirty="0"/>
              <a:t>of </a:t>
            </a:r>
            <a:r>
              <a:rPr spc="-5" dirty="0"/>
              <a:t>Linked</a:t>
            </a:r>
            <a:r>
              <a:rPr spc="-8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628878"/>
            <a:ext cx="10455910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405" indent="-342900">
              <a:lnSpc>
                <a:spcPct val="125000"/>
              </a:lnSpc>
              <a:spcBef>
                <a:spcPts val="1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frequently used to implement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structures like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tree,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graphs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 heaps.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25000"/>
              </a:lnSpc>
              <a:spcBef>
                <a:spcPts val="6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used to create dynamic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queue which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grow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shrink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000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run 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time.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 to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process the</a:t>
            </a:r>
            <a:r>
              <a:rPr sz="2000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polynomials.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756285" lvl="1" indent="-286385">
              <a:lnSpc>
                <a:spcPct val="100000"/>
              </a:lnSpc>
              <a:spcBef>
                <a:spcPts val="1145"/>
              </a:spcBef>
              <a:buClr>
                <a:srgbClr val="E38312"/>
              </a:buClr>
              <a:buSzPct val="78000"/>
              <a:buFont typeface="Wingdings" panose="05000000000000000000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Coefficient and </a:t>
            </a:r>
            <a:r>
              <a:rPr sz="1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power </a:t>
            </a:r>
            <a:r>
              <a:rPr sz="16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stored as data and link pointer </a:t>
            </a:r>
            <a:r>
              <a:rPr sz="1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points </a:t>
            </a:r>
            <a:r>
              <a:rPr sz="16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next term in the</a:t>
            </a:r>
            <a:r>
              <a:rPr sz="1600" spc="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polynomial.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3" y="5430418"/>
            <a:ext cx="10298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normally implemented using pointers.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Some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Languages does not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support 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like </a:t>
            </a:r>
            <a:r>
              <a:rPr sz="20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Visual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Basic, Fortran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etc. In these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Array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used to implement</a:t>
            </a:r>
            <a:r>
              <a:rPr sz="20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LL.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46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6088" y="3364991"/>
            <a:ext cx="9489948" cy="17830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18999"/>
            <a:ext cx="542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dirty="0"/>
              <a:t>of </a:t>
            </a:r>
            <a:r>
              <a:rPr spc="-5" dirty="0"/>
              <a:t>Linked</a:t>
            </a:r>
            <a:r>
              <a:rPr spc="-80" dirty="0"/>
              <a:t> </a:t>
            </a:r>
            <a:r>
              <a:rPr spc="-5" dirty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64117" y="6160583"/>
            <a:ext cx="11938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47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248" y="678180"/>
            <a:ext cx="10744200" cy="57287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2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628878"/>
            <a:ext cx="1063053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6100" indent="-342900">
              <a:lnSpc>
                <a:spcPct val="125000"/>
              </a:lnSpc>
              <a:spcBef>
                <a:spcPts val="1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major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problem with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using array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works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only for fixed 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0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7620" indent="-342900">
              <a:lnSpc>
                <a:spcPct val="125000"/>
              </a:lnSpc>
              <a:spcBef>
                <a:spcPts val="6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means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amount 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must be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specified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the beginning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implementation  itself.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25000"/>
              </a:lnSpc>
              <a:spcBef>
                <a:spcPts val="6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using array is not suitable, when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don't know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size 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which 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going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000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 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implemented by using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structure. The</a:t>
            </a:r>
            <a:r>
              <a:rPr sz="2000" spc="-3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using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can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work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unlimited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11430" indent="-342900">
              <a:lnSpc>
                <a:spcPct val="125000"/>
              </a:lnSpc>
              <a:spcBef>
                <a:spcPts val="605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means,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using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works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variable size 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data.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So,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there  is no need to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fix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size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 the beginning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implementation.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E38312"/>
              </a:buClr>
              <a:buSzPct val="80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Stack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using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can organize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many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20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want.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619125"/>
            <a:ext cx="10466705" cy="497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implementation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a stack,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every new element is inserted as  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element. That means every newly inserted element is pointed by  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80645" indent="-342900">
              <a:lnSpc>
                <a:spcPct val="125000"/>
              </a:lnSpc>
              <a:spcBef>
                <a:spcPts val="60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Whenever we want to remove an element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stack, simply remove 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node which is pointed by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moving 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to its next node in the 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field of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 must be always</a:t>
            </a:r>
            <a:r>
              <a:rPr sz="2400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4965" marR="3180715" indent="-354965">
              <a:lnSpc>
                <a:spcPct val="146000"/>
              </a:lnSpc>
              <a:spcBef>
                <a:spcPts val="5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above example,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inserted node is 99 and 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inserted node is</a:t>
            </a:r>
            <a:r>
              <a:rPr sz="2400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25.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46926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order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elements inserted is 25, 32,50 and</a:t>
            </a:r>
            <a:r>
              <a:rPr sz="2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99.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18804" y="3194304"/>
            <a:ext cx="2237231" cy="30297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2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88086"/>
            <a:ext cx="4578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Representation of Linked List in</a:t>
            </a:r>
            <a:r>
              <a:rPr sz="2200" b="1" spc="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C: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033961"/>
            <a:ext cx="9079865" cy="1575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linked list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represented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to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spc="-3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ts val="2380"/>
              </a:lnSpc>
              <a:spcBef>
                <a:spcPts val="103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first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called head.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the linked list is </a:t>
            </a:r>
            <a:r>
              <a:rPr sz="22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value of 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Each node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list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consists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at least two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parts: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210" y="2550922"/>
            <a:ext cx="344551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5440" indent="-332740">
              <a:lnSpc>
                <a:spcPts val="2510"/>
              </a:lnSpc>
              <a:spcBef>
                <a:spcPts val="95"/>
              </a:spcBef>
              <a:buAutoNum type="arabicParenR"/>
              <a:tabLst>
                <a:tab pos="346075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45440" indent="-332740">
              <a:lnSpc>
                <a:spcPts val="2510"/>
              </a:lnSpc>
              <a:buAutoNum type="arabicParenR"/>
              <a:tabLst>
                <a:tab pos="346075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node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280917"/>
            <a:ext cx="9269095" cy="2124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C,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can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represent 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using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structures. Below is an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example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 a linked list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with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 integer</a:t>
            </a:r>
            <a:r>
              <a:rPr sz="22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marR="77470" indent="-342900">
              <a:lnSpc>
                <a:spcPts val="2380"/>
              </a:lnSpc>
              <a:spcBef>
                <a:spcPts val="100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C#/Java, LinkedList can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represented as 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 and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a  separate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class.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LinkedList class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contains a reference of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  type.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E38312"/>
              </a:buClr>
              <a:buSzPct val="80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2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Write </a:t>
            </a:r>
            <a:r>
              <a:rPr sz="22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 </a:t>
            </a:r>
            <a:r>
              <a:rPr sz="22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Program </a:t>
            </a:r>
            <a:r>
              <a:rPr sz="22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to Create </a:t>
            </a:r>
            <a:r>
              <a:rPr sz="22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200" spc="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0838" y="2814066"/>
            <a:ext cx="106426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4590" y="2814066"/>
            <a:ext cx="2417445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Address of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528" y="5487111"/>
            <a:ext cx="3674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9605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Dat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	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Data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1747" y="5526430"/>
            <a:ext cx="523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8810" algn="l"/>
              </a:tabLst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b="1" spc="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Next</a:t>
            </a:r>
            <a:r>
              <a:rPr sz="1600" b="1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	</a:t>
            </a:r>
            <a:r>
              <a:rPr sz="2400" b="1" spc="-15" baseline="300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2400" b="1" spc="-7" baseline="30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2400" b="1" spc="-15" baseline="3000" dirty="0">
                <a:latin typeface="Trebuchet MS" panose="020B0603020202020204"/>
                <a:cs typeface="Trebuchet MS" panose="020B0603020202020204"/>
              </a:rPr>
              <a:t>Next</a:t>
            </a:r>
            <a:r>
              <a:rPr sz="2400" b="1" spc="30" baseline="30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5" baseline="3000" dirty="0">
                <a:latin typeface="Trebuchet MS" panose="020B0603020202020204"/>
                <a:cs typeface="Trebuchet MS" panose="020B0603020202020204"/>
              </a:rPr>
              <a:t>Node</a:t>
            </a:r>
            <a:endParaRPr sz="2400" baseline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8304" y="5474004"/>
            <a:ext cx="2602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00" dirty="0">
                <a:latin typeface="Trebuchet MS" panose="020B0603020202020204"/>
                <a:cs typeface="Trebuchet MS" panose="020B0603020202020204"/>
              </a:rPr>
              <a:t>Data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Next</a:t>
            </a:r>
            <a:r>
              <a:rPr sz="16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333" y="5866638"/>
            <a:ext cx="836930" cy="394970"/>
          </a:xfrm>
          <a:prstGeom prst="rect">
            <a:avLst/>
          </a:prstGeom>
          <a:solidFill>
            <a:srgbClr val="92D050"/>
          </a:solidFill>
          <a:ln w="19812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010" y="5866638"/>
            <a:ext cx="1899285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9446" y="5866638"/>
            <a:ext cx="83693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6121" y="5866638"/>
            <a:ext cx="1899285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3000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78218" y="5866638"/>
            <a:ext cx="835660" cy="394970"/>
          </a:xfrm>
          <a:custGeom>
            <a:avLst/>
            <a:gdLst/>
            <a:ahLst/>
            <a:cxnLst/>
            <a:rect l="l" t="t" r="r" b="b"/>
            <a:pathLst>
              <a:path w="835659" h="394970">
                <a:moveTo>
                  <a:pt x="0" y="394716"/>
                </a:moveTo>
                <a:lnTo>
                  <a:pt x="835151" y="394716"/>
                </a:lnTo>
                <a:lnTo>
                  <a:pt x="83515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78218" y="5866638"/>
            <a:ext cx="835660" cy="394970"/>
          </a:xfrm>
          <a:custGeom>
            <a:avLst/>
            <a:gdLst/>
            <a:ahLst/>
            <a:cxnLst/>
            <a:rect l="l" t="t" r="r" b="b"/>
            <a:pathLst>
              <a:path w="835659" h="394970">
                <a:moveTo>
                  <a:pt x="0" y="394716"/>
                </a:moveTo>
                <a:lnTo>
                  <a:pt x="835151" y="394716"/>
                </a:lnTo>
                <a:lnTo>
                  <a:pt x="835151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13369" y="5866638"/>
            <a:ext cx="1899285" cy="394970"/>
          </a:xfrm>
          <a:custGeom>
            <a:avLst/>
            <a:gdLst/>
            <a:ahLst/>
            <a:cxnLst/>
            <a:rect l="l" t="t" r="r" b="b"/>
            <a:pathLst>
              <a:path w="1899284" h="394970">
                <a:moveTo>
                  <a:pt x="0" y="394716"/>
                </a:moveTo>
                <a:lnTo>
                  <a:pt x="1898903" y="394716"/>
                </a:lnTo>
                <a:lnTo>
                  <a:pt x="1898903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13369" y="5866638"/>
            <a:ext cx="1899285" cy="394970"/>
          </a:xfrm>
          <a:custGeom>
            <a:avLst/>
            <a:gdLst/>
            <a:ahLst/>
            <a:cxnLst/>
            <a:rect l="l" t="t" r="r" b="b"/>
            <a:pathLst>
              <a:path w="1899284" h="394970">
                <a:moveTo>
                  <a:pt x="0" y="394716"/>
                </a:moveTo>
                <a:lnTo>
                  <a:pt x="1898903" y="394716"/>
                </a:lnTo>
                <a:lnTo>
                  <a:pt x="1898903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78218" y="5866638"/>
            <a:ext cx="2045970" cy="394970"/>
          </a:xfrm>
          <a:prstGeom prst="rect">
            <a:avLst/>
          </a:prstGeom>
          <a:solidFill>
            <a:srgbClr val="92D050"/>
          </a:solidFill>
          <a:ln w="19811">
            <a:solidFill>
              <a:srgbClr val="A75F0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545"/>
              </a:spcBef>
              <a:tabLst>
                <a:tab pos="1535430" algn="l"/>
              </a:tabLst>
            </a:pP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60 	</a:t>
            </a:r>
            <a:r>
              <a:rPr sz="16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5053" y="6289344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0x1000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3120" y="6289344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0x2000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6502" y="6289344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0x3000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95802" y="6024371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60" h="76200">
                <a:moveTo>
                  <a:pt x="377951" y="0"/>
                </a:moveTo>
                <a:lnTo>
                  <a:pt x="377951" y="76199"/>
                </a:lnTo>
                <a:lnTo>
                  <a:pt x="441451" y="44449"/>
                </a:lnTo>
                <a:lnTo>
                  <a:pt x="394208" y="44449"/>
                </a:lnTo>
                <a:lnTo>
                  <a:pt x="397001" y="41605"/>
                </a:lnTo>
                <a:lnTo>
                  <a:pt x="397001" y="34594"/>
                </a:lnTo>
                <a:lnTo>
                  <a:pt x="394208" y="31749"/>
                </a:lnTo>
                <a:lnTo>
                  <a:pt x="441451" y="31749"/>
                </a:lnTo>
                <a:lnTo>
                  <a:pt x="377951" y="0"/>
                </a:lnTo>
                <a:close/>
              </a:path>
              <a:path w="454660" h="76200">
                <a:moveTo>
                  <a:pt x="377951" y="31749"/>
                </a:moveTo>
                <a:lnTo>
                  <a:pt x="2794" y="31749"/>
                </a:lnTo>
                <a:lnTo>
                  <a:pt x="0" y="34594"/>
                </a:lnTo>
                <a:lnTo>
                  <a:pt x="0" y="41605"/>
                </a:lnTo>
                <a:lnTo>
                  <a:pt x="2794" y="44449"/>
                </a:lnTo>
                <a:lnTo>
                  <a:pt x="377951" y="44449"/>
                </a:lnTo>
                <a:lnTo>
                  <a:pt x="377951" y="31749"/>
                </a:lnTo>
                <a:close/>
              </a:path>
              <a:path w="454660" h="76200">
                <a:moveTo>
                  <a:pt x="441451" y="31749"/>
                </a:moveTo>
                <a:lnTo>
                  <a:pt x="394208" y="31749"/>
                </a:lnTo>
                <a:lnTo>
                  <a:pt x="397001" y="34594"/>
                </a:lnTo>
                <a:lnTo>
                  <a:pt x="397001" y="41605"/>
                </a:lnTo>
                <a:lnTo>
                  <a:pt x="394208" y="44449"/>
                </a:lnTo>
                <a:lnTo>
                  <a:pt x="441451" y="44449"/>
                </a:lnTo>
                <a:lnTo>
                  <a:pt x="454151" y="38099"/>
                </a:lnTo>
                <a:lnTo>
                  <a:pt x="441451" y="3174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77914" y="6024371"/>
            <a:ext cx="399415" cy="76200"/>
          </a:xfrm>
          <a:custGeom>
            <a:avLst/>
            <a:gdLst/>
            <a:ahLst/>
            <a:cxnLst/>
            <a:rect l="l" t="t" r="r" b="b"/>
            <a:pathLst>
              <a:path w="399415" h="76200">
                <a:moveTo>
                  <a:pt x="322960" y="0"/>
                </a:moveTo>
                <a:lnTo>
                  <a:pt x="322960" y="76199"/>
                </a:lnTo>
                <a:lnTo>
                  <a:pt x="386460" y="44449"/>
                </a:lnTo>
                <a:lnTo>
                  <a:pt x="339216" y="44449"/>
                </a:lnTo>
                <a:lnTo>
                  <a:pt x="342010" y="41605"/>
                </a:lnTo>
                <a:lnTo>
                  <a:pt x="342010" y="34594"/>
                </a:lnTo>
                <a:lnTo>
                  <a:pt x="339216" y="31749"/>
                </a:lnTo>
                <a:lnTo>
                  <a:pt x="386460" y="31749"/>
                </a:lnTo>
                <a:lnTo>
                  <a:pt x="322960" y="0"/>
                </a:lnTo>
                <a:close/>
              </a:path>
              <a:path w="399415" h="76200">
                <a:moveTo>
                  <a:pt x="322960" y="31749"/>
                </a:moveTo>
                <a:lnTo>
                  <a:pt x="2793" y="31749"/>
                </a:lnTo>
                <a:lnTo>
                  <a:pt x="0" y="34594"/>
                </a:lnTo>
                <a:lnTo>
                  <a:pt x="0" y="41605"/>
                </a:lnTo>
                <a:lnTo>
                  <a:pt x="2793" y="44449"/>
                </a:lnTo>
                <a:lnTo>
                  <a:pt x="322960" y="44449"/>
                </a:lnTo>
                <a:lnTo>
                  <a:pt x="322960" y="31749"/>
                </a:lnTo>
                <a:close/>
              </a:path>
              <a:path w="399415" h="76200">
                <a:moveTo>
                  <a:pt x="386460" y="31749"/>
                </a:moveTo>
                <a:lnTo>
                  <a:pt x="339216" y="31749"/>
                </a:lnTo>
                <a:lnTo>
                  <a:pt x="342010" y="34594"/>
                </a:lnTo>
                <a:lnTo>
                  <a:pt x="342010" y="41605"/>
                </a:lnTo>
                <a:lnTo>
                  <a:pt x="339216" y="44449"/>
                </a:lnTo>
                <a:lnTo>
                  <a:pt x="386460" y="44449"/>
                </a:lnTo>
                <a:lnTo>
                  <a:pt x="399160" y="38099"/>
                </a:lnTo>
                <a:lnTo>
                  <a:pt x="386460" y="3174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829547" y="6302451"/>
            <a:ext cx="2782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of Last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Node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600" b="1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NULL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710" y="6282334"/>
            <a:ext cx="926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rebuchet MS" panose="020B0603020202020204"/>
                <a:cs typeface="Trebuchet MS" panose="020B0603020202020204"/>
              </a:rPr>
              <a:t>Address </a:t>
            </a:r>
            <a:r>
              <a:rPr sz="1400" b="1" dirty="0">
                <a:latin typeface="Trebuchet MS" panose="020B0603020202020204"/>
                <a:cs typeface="Trebuchet MS" panose="020B0603020202020204"/>
              </a:rPr>
              <a:t>of  </a:t>
            </a:r>
            <a:r>
              <a:rPr sz="1400" b="1" spc="-5" dirty="0">
                <a:latin typeface="Trebuchet MS" panose="020B0603020202020204"/>
                <a:cs typeface="Trebuchet MS" panose="020B0603020202020204"/>
              </a:rPr>
              <a:t>Head</a:t>
            </a:r>
            <a:r>
              <a:rPr sz="14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-5" dirty="0">
                <a:latin typeface="Trebuchet MS" panose="020B0603020202020204"/>
                <a:cs typeface="Trebuchet MS" panose="020B0603020202020204"/>
              </a:rPr>
              <a:t>Node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39428" y="5850432"/>
            <a:ext cx="73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6829"/>
            <a:ext cx="10203180" cy="40798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242570">
              <a:lnSpc>
                <a:spcPct val="100000"/>
              </a:lnSpc>
              <a:spcBef>
                <a:spcPts val="995"/>
              </a:spcBef>
            </a:pPr>
            <a:r>
              <a:rPr sz="2400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list,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need to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things  before implementing actual</a:t>
            </a:r>
            <a:r>
              <a:rPr sz="24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Include all the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header files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which are used in the program.</a:t>
            </a:r>
            <a:r>
              <a:rPr sz="24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declare all the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user defined</a:t>
            </a:r>
            <a:r>
              <a:rPr sz="2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two members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to</a:t>
            </a:r>
            <a:r>
              <a:rPr sz="24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55245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 the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method by displaying Menu with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 of 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 and make suitable function calls in the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2400" b="1" spc="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method.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6926"/>
            <a:ext cx="10657205" cy="54330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push(value) - Inserting </a:t>
            </a:r>
            <a:r>
              <a:rPr sz="2200" b="1" spc="-1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element into the</a:t>
            </a:r>
            <a:r>
              <a:rPr sz="2200" b="1" spc="11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Stack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following steps to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into the</a:t>
            </a:r>
            <a:r>
              <a:rPr sz="2200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stack...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given</a:t>
            </a:r>
            <a:r>
              <a:rPr sz="22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2: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whether stack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200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3: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set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200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4: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set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200" spc="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5: </a:t>
            </a:r>
            <a:r>
              <a:rPr sz="22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Finally,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2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pop() - Deleting </a:t>
            </a:r>
            <a:r>
              <a:rPr sz="2200" b="1" spc="-1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an Element </a:t>
            </a: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from a</a:t>
            </a:r>
            <a:r>
              <a:rPr sz="2200" b="1" spc="9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Stack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22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following steps to delete a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stack...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1: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whether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==</a:t>
            </a:r>
            <a:r>
              <a:rPr sz="2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2: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"Stack </a:t>
            </a:r>
            <a:r>
              <a:rPr sz="2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Empty!!! Deletion is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200" b="1" spc="2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possible!!!"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terminate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3: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then define a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it </a:t>
            </a:r>
            <a:r>
              <a:rPr sz="22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4: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set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2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2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3" y="6004356"/>
            <a:ext cx="5826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750" spc="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7: </a:t>
            </a:r>
            <a:r>
              <a:rPr sz="2200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Finally, </a:t>
            </a:r>
            <a:r>
              <a:rPr sz="22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delete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200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free(temp)</a:t>
            </a:r>
            <a:r>
              <a:rPr sz="22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51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6829"/>
            <a:ext cx="10605770" cy="49383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display() - Displaying stack of</a:t>
            </a:r>
            <a:r>
              <a:rPr sz="2400" b="1" spc="-6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elements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400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display the elements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(nodes)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a</a:t>
            </a:r>
            <a:r>
              <a:rPr sz="2400" spc="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stack...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26289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'Stack is Empty!!!'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terminate the  function.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pointer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initialize  with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top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 marR="19113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---&gt;'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move it to the next node. </a:t>
            </a:r>
            <a:r>
              <a:rPr sz="24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Repeat 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same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reaches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in the </a:t>
            </a:r>
            <a:r>
              <a:rPr sz="24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stack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</a:t>
            </a:r>
            <a:r>
              <a:rPr sz="2400" b="1" spc="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!=</a:t>
            </a:r>
            <a:r>
              <a:rPr sz="24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1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900" spc="1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Finally! Display '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---&gt;</a:t>
            </a:r>
            <a:r>
              <a:rPr sz="2400" spc="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1417" y="6147883"/>
            <a:ext cx="144780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064117" y="6160583"/>
            <a:ext cx="2436495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53</a:t>
            </a:r>
            <a:endParaRPr sz="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41592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ht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:/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.sitc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424" y="809244"/>
            <a:ext cx="5697220" cy="55092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90805" marR="3456940" algn="just">
              <a:lnSpc>
                <a:spcPct val="100000"/>
              </a:lnSpc>
              <a:spcBef>
                <a:spcPts val="435"/>
              </a:spcBef>
            </a:pPr>
            <a:r>
              <a:rPr sz="2200" spc="-10" dirty="0">
                <a:latin typeface="Candara" panose="020E0502030303020204"/>
                <a:cs typeface="Candara" panose="020E0502030303020204"/>
              </a:rPr>
              <a:t>#include</a:t>
            </a:r>
            <a:r>
              <a:rPr sz="2200" spc="5" dirty="0">
                <a:latin typeface="Candara" panose="020E0502030303020204"/>
                <a:cs typeface="Candara" panose="020E0502030303020204"/>
              </a:rPr>
              <a:t>&lt;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conio.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h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&gt;  #include&lt;stdio.h&gt;  struct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Node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{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int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data;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struct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Node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*next;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 marR="3878580">
              <a:lnSpc>
                <a:spcPct val="100000"/>
              </a:lnSpc>
            </a:pPr>
            <a:r>
              <a:rPr sz="2200" spc="-10" dirty="0">
                <a:latin typeface="Candara" panose="020E0502030303020204"/>
                <a:cs typeface="Candara" panose="020E0502030303020204"/>
              </a:rPr>
              <a:t>}*top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= NULL; 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void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push(int);  void </a:t>
            </a:r>
            <a:r>
              <a:rPr sz="2200" dirty="0">
                <a:latin typeface="Candara" panose="020E0502030303020204"/>
                <a:cs typeface="Candara" panose="020E0502030303020204"/>
              </a:rPr>
              <a:t>pop(); 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void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display(); 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void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main()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{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int choice,</a:t>
            </a:r>
            <a:r>
              <a:rPr sz="2200" spc="-40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value;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</a:pPr>
            <a:r>
              <a:rPr sz="2200" dirty="0">
                <a:latin typeface="Candara" panose="020E0502030303020204"/>
                <a:cs typeface="Candara" panose="020E0502030303020204"/>
              </a:rPr>
              <a:t>clrscr();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printf("\n:: Stack using Linked</a:t>
            </a:r>
            <a:r>
              <a:rPr sz="2200" spc="-30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List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1005840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::\n");</a:t>
            </a:r>
            <a:endParaRPr sz="2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2952" y="751331"/>
            <a:ext cx="5481955" cy="5941060"/>
          </a:xfrm>
          <a:custGeom>
            <a:avLst/>
            <a:gdLst/>
            <a:ahLst/>
            <a:cxnLst/>
            <a:rect l="l" t="t" r="r" b="b"/>
            <a:pathLst>
              <a:path w="5481955" h="5941059">
                <a:moveTo>
                  <a:pt x="0" y="5940552"/>
                </a:moveTo>
                <a:lnTo>
                  <a:pt x="5481828" y="5940552"/>
                </a:lnTo>
                <a:lnTo>
                  <a:pt x="5481828" y="0"/>
                </a:lnTo>
                <a:lnTo>
                  <a:pt x="0" y="0"/>
                </a:lnTo>
                <a:lnTo>
                  <a:pt x="0" y="59405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71946" y="796493"/>
            <a:ext cx="5940425" cy="602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while(1){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printf("\n****** </a:t>
            </a:r>
            <a:r>
              <a:rPr sz="2000" dirty="0">
                <a:latin typeface="Candara" panose="020E0502030303020204"/>
                <a:cs typeface="Candara" panose="020E0502030303020204"/>
              </a:rPr>
              <a:t>MENU</a:t>
            </a:r>
            <a:r>
              <a:rPr sz="2000" spc="-10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******\n");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710" marR="626110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printf("1. Push\n2. </a:t>
            </a:r>
            <a:r>
              <a:rPr sz="2000" dirty="0">
                <a:latin typeface="Candara" panose="020E0502030303020204"/>
                <a:cs typeface="Candara" panose="020E0502030303020204"/>
              </a:rPr>
              <a:t>Pop\n3.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Display\n4. Exit\n");  printf("Enter your choice: ");  scanf("%d",&amp;choice);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710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switch(choice){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2700" marR="1164590" indent="969645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case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1: printf("Enter </a:t>
            </a:r>
            <a:r>
              <a:rPr sz="2000" dirty="0">
                <a:latin typeface="Candara" panose="020E0502030303020204"/>
                <a:cs typeface="Candara" panose="020E0502030303020204"/>
              </a:rPr>
              <a:t>the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value </a:t>
            </a:r>
            <a:r>
              <a:rPr sz="2000" dirty="0">
                <a:latin typeface="Candara" panose="020E0502030303020204"/>
                <a:cs typeface="Candara" panose="020E0502030303020204"/>
              </a:rPr>
              <a:t>to be 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insert: ");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896745" marR="1861820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scanf("%d", &amp;value);  push(value);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896745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break;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982345" marR="24574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ndara" panose="020E0502030303020204"/>
                <a:cs typeface="Candara" panose="020E0502030303020204"/>
              </a:rPr>
              <a:t>case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2: </a:t>
            </a:r>
            <a:r>
              <a:rPr sz="2000" dirty="0">
                <a:latin typeface="Candara" panose="020E0502030303020204"/>
                <a:cs typeface="Candara" panose="020E0502030303020204"/>
              </a:rPr>
              <a:t>pop(); break;  case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3: display();</a:t>
            </a:r>
            <a:r>
              <a:rPr sz="2000" spc="-75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dirty="0">
                <a:latin typeface="Candara" panose="020E0502030303020204"/>
                <a:cs typeface="Candara" panose="020E0502030303020204"/>
              </a:rPr>
              <a:t>break;  case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4:</a:t>
            </a:r>
            <a:r>
              <a:rPr sz="2000" spc="-20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exit(0);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982345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default: printf("\nWrong</a:t>
            </a:r>
            <a:r>
              <a:rPr sz="2000" spc="-20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dirty="0">
                <a:latin typeface="Candara" panose="020E0502030303020204"/>
                <a:cs typeface="Candara" panose="020E0502030303020204"/>
              </a:rPr>
              <a:t>selection!!!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Please </a:t>
            </a:r>
            <a:r>
              <a:rPr sz="2000" dirty="0">
                <a:latin typeface="Candara" panose="020E0502030303020204"/>
                <a:cs typeface="Candara" panose="020E0502030303020204"/>
              </a:rPr>
              <a:t>try</a:t>
            </a:r>
            <a:r>
              <a:rPr sz="20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spc="-10" dirty="0">
                <a:latin typeface="Candara" panose="020E0502030303020204"/>
                <a:cs typeface="Candara" panose="020E0502030303020204"/>
              </a:rPr>
              <a:t>again!!!\n");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710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78435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ts val="214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5080" algn="r">
              <a:lnSpc>
                <a:spcPts val="1900"/>
              </a:lnSpc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Stack </a:t>
            </a:r>
            <a:r>
              <a:rPr sz="3200" spc="-5" dirty="0"/>
              <a:t>using Linked</a:t>
            </a:r>
            <a:r>
              <a:rPr sz="3200" spc="-6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44424" y="1316736"/>
            <a:ext cx="5697220" cy="44945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sz="2200" spc="-10" dirty="0">
                <a:latin typeface="Candara" panose="020E0502030303020204"/>
                <a:cs typeface="Candara" panose="020E0502030303020204"/>
              </a:rPr>
              <a:t>void </a:t>
            </a:r>
            <a:r>
              <a:rPr sz="2200" dirty="0">
                <a:latin typeface="Candara" panose="020E0502030303020204"/>
                <a:cs typeface="Candara" panose="020E0502030303020204"/>
              </a:rPr>
              <a:t>push(int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value)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{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27241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struct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Node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*p;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 marR="905510" indent="18097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 = (struct Node*)malloc(sizeof(struct 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Node));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272415" marR="356425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p-&gt;data =</a:t>
            </a:r>
            <a:r>
              <a:rPr sz="2200" spc="-7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value; 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if(top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==</a:t>
            </a:r>
            <a:r>
              <a:rPr sz="2200" spc="-30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NULL)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45275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p-&gt;next =</a:t>
            </a:r>
            <a:r>
              <a:rPr sz="2200" spc="10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NULL;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272415">
              <a:lnSpc>
                <a:spcPct val="100000"/>
              </a:lnSpc>
            </a:pPr>
            <a:r>
              <a:rPr sz="2200" spc="-10" dirty="0">
                <a:latin typeface="Candara" panose="020E0502030303020204"/>
                <a:cs typeface="Candara" panose="020E0502030303020204"/>
              </a:rPr>
              <a:t>else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272415" marR="3036570" indent="732790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p-&gt;next =</a:t>
            </a:r>
            <a:r>
              <a:rPr sz="2200" spc="-5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5" dirty="0">
                <a:latin typeface="Candara" panose="020E0502030303020204"/>
                <a:cs typeface="Candara" panose="020E0502030303020204"/>
              </a:rPr>
              <a:t>top;  top =</a:t>
            </a:r>
            <a:r>
              <a:rPr sz="2200" spc="-15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dirty="0">
                <a:latin typeface="Candara" panose="020E0502030303020204"/>
                <a:cs typeface="Candara" panose="020E0502030303020204"/>
              </a:rPr>
              <a:t>p;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27241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printf("\nInsertion is</a:t>
            </a:r>
            <a:r>
              <a:rPr sz="2200" spc="-40" dirty="0">
                <a:latin typeface="Candara" panose="020E0502030303020204"/>
                <a:cs typeface="Candara" panose="020E0502030303020204"/>
              </a:rPr>
              <a:t> </a:t>
            </a:r>
            <a:r>
              <a:rPr sz="2200" spc="-10" dirty="0">
                <a:latin typeface="Candara" panose="020E0502030303020204"/>
                <a:cs typeface="Candara" panose="020E0502030303020204"/>
              </a:rPr>
              <a:t>Success!!!\n");</a:t>
            </a:r>
            <a:endParaRPr sz="2200">
              <a:latin typeface="Candara" panose="020E0502030303020204"/>
              <a:cs typeface="Candara" panose="020E0502030303020204"/>
            </a:endParaRPr>
          </a:p>
          <a:p>
            <a:pPr marL="90805">
              <a:lnSpc>
                <a:spcPct val="100000"/>
              </a:lnSpc>
            </a:pPr>
            <a:r>
              <a:rPr sz="2200" spc="-5" dirty="0">
                <a:latin typeface="Candara" panose="020E0502030303020204"/>
                <a:cs typeface="Candara" panose="020E0502030303020204"/>
              </a:rPr>
              <a:t>}</a:t>
            </a:r>
            <a:endParaRPr sz="22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1417" y="6147883"/>
            <a:ext cx="144780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7850" y="6537079"/>
            <a:ext cx="26441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  <a:hlinkClick r:id="rId1"/>
              </a:rPr>
              <a:t>http://www.sitcoe.org.in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952" y="1316736"/>
            <a:ext cx="5481955" cy="47091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void pop()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3300730" algn="ctr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if(top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==</a:t>
            </a:r>
            <a:r>
              <a:rPr sz="2000" spc="-40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dirty="0">
                <a:latin typeface="Candara" panose="020E0502030303020204"/>
                <a:cs typeface="Candara" panose="020E0502030303020204"/>
              </a:rPr>
              <a:t>NULL)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3371215" algn="ctr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920875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printf("\nStack </a:t>
            </a:r>
            <a:r>
              <a:rPr sz="2000" dirty="0">
                <a:latin typeface="Candara" panose="020E0502030303020204"/>
                <a:cs typeface="Candara" panose="020E0502030303020204"/>
              </a:rPr>
              <a:t>is</a:t>
            </a:r>
            <a:r>
              <a:rPr sz="2000" spc="-10" dirty="0">
                <a:latin typeface="Candara" panose="020E0502030303020204"/>
                <a:cs typeface="Candara" panose="020E0502030303020204"/>
              </a:rPr>
              <a:t> Empty!!!\n");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3371215" algn="ctr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2578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else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3371215" algn="ctr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920875" marR="191135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struct Node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*temp </a:t>
            </a:r>
            <a:r>
              <a:rPr sz="2000" dirty="0">
                <a:latin typeface="Candara" panose="020E0502030303020204"/>
                <a:cs typeface="Candara" panose="020E0502030303020204"/>
              </a:rPr>
              <a:t>=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top;  </a:t>
            </a:r>
            <a:r>
              <a:rPr sz="2000" dirty="0">
                <a:latin typeface="Candara" panose="020E0502030303020204"/>
                <a:cs typeface="Candara" panose="020E0502030303020204"/>
              </a:rPr>
              <a:t>printf("\nDeleted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element:</a:t>
            </a:r>
            <a:r>
              <a:rPr sz="2000" spc="-105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%d",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ndara" panose="020E0502030303020204"/>
                <a:cs typeface="Candara" panose="020E0502030303020204"/>
              </a:rPr>
              <a:t>temp-&gt;data);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920875" marR="1623695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top =</a:t>
            </a:r>
            <a:r>
              <a:rPr sz="2000" spc="-55" dirty="0">
                <a:latin typeface="Candara" panose="020E0502030303020204"/>
                <a:cs typeface="Candara" panose="020E0502030303020204"/>
              </a:rPr>
              <a:t> </a:t>
            </a:r>
            <a:r>
              <a:rPr sz="2000" spc="-5" dirty="0">
                <a:latin typeface="Candara" panose="020E0502030303020204"/>
                <a:cs typeface="Candara" panose="020E0502030303020204"/>
              </a:rPr>
              <a:t>temp-&gt;next;  free(temp);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R="3371215" algn="ctr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6655" y="685800"/>
            <a:ext cx="8597265" cy="5355590"/>
          </a:xfrm>
          <a:custGeom>
            <a:avLst/>
            <a:gdLst/>
            <a:ahLst/>
            <a:cxnLst/>
            <a:rect l="l" t="t" r="r" b="b"/>
            <a:pathLst>
              <a:path w="8597265" h="5355590">
                <a:moveTo>
                  <a:pt x="0" y="5355336"/>
                </a:moveTo>
                <a:lnTo>
                  <a:pt x="8596884" y="5355336"/>
                </a:lnTo>
                <a:lnTo>
                  <a:pt x="8596884" y="0"/>
                </a:lnTo>
                <a:lnTo>
                  <a:pt x="0" y="0"/>
                </a:lnTo>
                <a:lnTo>
                  <a:pt x="0" y="53553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576427"/>
            <a:ext cx="3830320" cy="52082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void</a:t>
            </a:r>
            <a:r>
              <a:rPr sz="2000" b="1" spc="-1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display()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78435">
              <a:lnSpc>
                <a:spcPct val="100000"/>
              </a:lnSpc>
              <a:spcBef>
                <a:spcPts val="1010"/>
              </a:spcBef>
            </a:pP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if(top ==</a:t>
            </a:r>
            <a:r>
              <a:rPr sz="2000" b="1" spc="-1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NULL)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78435" marR="5080" indent="345440">
              <a:lnSpc>
                <a:spcPct val="142000"/>
              </a:lnSpc>
            </a:pP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printf("\nStack is Empty!!!\n");  else{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524510" marR="713740" indent="-55245">
              <a:lnSpc>
                <a:spcPct val="142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struct </a:t>
            </a: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Node </a:t>
            </a: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*p </a:t>
            </a: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= top;  while(p-&gt;next !=</a:t>
            </a:r>
            <a:r>
              <a:rPr sz="2000" b="1" spc="-9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NULL){  </a:t>
            </a: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printf("%d---&gt;",p-&gt;data);  </a:t>
            </a: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 = </a:t>
            </a: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p-&gt;</a:t>
            </a:r>
            <a:r>
              <a:rPr sz="2000" b="1" spc="1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next;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075">
              <a:lnSpc>
                <a:spcPct val="100000"/>
              </a:lnSpc>
              <a:spcBef>
                <a:spcPts val="995"/>
              </a:spcBef>
            </a:pP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346075">
              <a:lnSpc>
                <a:spcPct val="100000"/>
              </a:lnSpc>
              <a:spcBef>
                <a:spcPts val="1000"/>
              </a:spcBef>
            </a:pPr>
            <a:r>
              <a:rPr sz="2000" b="1" spc="-10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printf("%d---&gt;NULL",p-&gt;data);</a:t>
            </a:r>
            <a:endParaRPr sz="2000">
              <a:latin typeface="Candara" panose="020E0502030303020204"/>
              <a:cs typeface="Candara" panose="020E0502030303020204"/>
            </a:endParaRPr>
          </a:p>
          <a:p>
            <a:pPr marL="178435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solidFill>
                  <a:srgbClr val="404040"/>
                </a:solidFill>
                <a:latin typeface="Candara" panose="020E0502030303020204"/>
                <a:cs typeface="Candara" panose="020E0502030303020204"/>
              </a:rPr>
              <a:t>}</a:t>
            </a:r>
            <a:endParaRPr sz="2000">
              <a:latin typeface="Candara" panose="020E0502030303020204"/>
              <a:cs typeface="Candara" panose="020E0502030303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82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Queue </a:t>
            </a:r>
            <a:r>
              <a:rPr sz="3200" spc="-5" dirty="0"/>
              <a:t>using Linked</a:t>
            </a:r>
            <a:r>
              <a:rPr sz="3200" spc="-5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637520"/>
            <a:ext cx="10547985" cy="39941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major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problem </a:t>
            </a:r>
            <a:r>
              <a:rPr sz="19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queue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implemented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19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array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is, It will work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only</a:t>
            </a:r>
            <a:r>
              <a:rPr sz="1900" b="1" spc="2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fixed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9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45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means, the amount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data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must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specified in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beginning</a:t>
            </a:r>
            <a:r>
              <a:rPr sz="1900" spc="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itself.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array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suitable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when we don't know the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size of data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which we are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going</a:t>
            </a:r>
            <a:r>
              <a:rPr sz="1900" spc="4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use.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be implemented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data</a:t>
            </a:r>
            <a:r>
              <a:rPr sz="1900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marR="53340" indent="-342900">
              <a:lnSpc>
                <a:spcPct val="115000"/>
              </a:lnSpc>
              <a:spcBef>
                <a:spcPts val="595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queue which is implemented using linked list can work for unlimited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number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 values. That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means,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can work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variable size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data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(No need to 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fix the size at beginning of the</a:t>
            </a:r>
            <a:r>
              <a:rPr sz="19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implementation).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Queue implemented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 can organize as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many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values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we</a:t>
            </a:r>
            <a:r>
              <a:rPr sz="1900" spc="2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want.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355600" marR="5080">
              <a:lnSpc>
                <a:spcPts val="2630"/>
              </a:lnSpc>
              <a:spcBef>
                <a:spcPts val="135"/>
              </a:spcBef>
            </a:pP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linked list implementation of a queue, the last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inserted node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always pointed by 'rear'  and the first </a:t>
            </a:r>
            <a:r>
              <a:rPr sz="19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always pointed by</a:t>
            </a:r>
            <a:r>
              <a:rPr sz="19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'front'.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3" y="5499303"/>
            <a:ext cx="1054798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000"/>
              </a:lnSpc>
              <a:spcBef>
                <a:spcPts val="100"/>
              </a:spcBef>
              <a:buClr>
                <a:srgbClr val="E38312"/>
              </a:buClr>
              <a:buSzPct val="79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above example, the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last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inserted node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50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is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pointed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19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19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</a:t>
            </a:r>
            <a:r>
              <a:rPr sz="19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the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inserted  node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10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is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pointed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19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</a:t>
            </a:r>
            <a:r>
              <a:rPr sz="19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order of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elements inserted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10, 15, </a:t>
            </a:r>
            <a:r>
              <a:rPr sz="19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22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900" spc="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50.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56035" y="0"/>
            <a:ext cx="1235963" cy="9845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86811" y="4596384"/>
            <a:ext cx="6175247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82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Queue </a:t>
            </a:r>
            <a:r>
              <a:rPr sz="3200" spc="-5" dirty="0"/>
              <a:t>using Linked</a:t>
            </a:r>
            <a:r>
              <a:rPr sz="3200" spc="-5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8096"/>
            <a:ext cx="10277475" cy="5664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 marR="1069340">
              <a:lnSpc>
                <a:spcPts val="2160"/>
              </a:lnSpc>
              <a:spcBef>
                <a:spcPts val="1030"/>
              </a:spcBef>
            </a:pPr>
            <a:r>
              <a:rPr sz="2000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 queue using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list, 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 to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things before  implementing actual</a:t>
            </a:r>
            <a:r>
              <a:rPr sz="2000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Include all the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header files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which are used in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program. And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declare all</a:t>
            </a:r>
            <a:r>
              <a:rPr sz="2000" spc="-3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280"/>
              </a:lnSpc>
            </a:pP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user defined</a:t>
            </a:r>
            <a:r>
              <a:rPr sz="20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structure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two members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000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Define two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pointers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'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both to</a:t>
            </a:r>
            <a:r>
              <a:rPr sz="2000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9525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Implement the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method by displaying Menu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list of operations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make  suitable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calls in the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main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method to perform user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selected</a:t>
            </a:r>
            <a:r>
              <a:rPr sz="2000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operation.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enQueue(value) - </a:t>
            </a:r>
            <a:r>
              <a:rPr sz="20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Inserting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an element into </a:t>
            </a:r>
            <a:r>
              <a:rPr sz="20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b="1" spc="-16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Queue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insert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 node into the</a:t>
            </a:r>
            <a:r>
              <a:rPr sz="2000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given value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to</a:t>
            </a:r>
            <a:r>
              <a:rPr sz="20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queue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000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000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newNode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20523"/>
            <a:ext cx="782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 to Implement Queue </a:t>
            </a:r>
            <a:r>
              <a:rPr sz="3200" spc="-5" dirty="0"/>
              <a:t>using Linked</a:t>
            </a:r>
            <a:r>
              <a:rPr sz="3200" spc="-55" dirty="0"/>
              <a:t> </a:t>
            </a:r>
            <a:r>
              <a:rPr sz="3200" spc="-5" dirty="0"/>
              <a:t>List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4424" y="638555"/>
            <a:ext cx="10860405" cy="5850890"/>
          </a:xfrm>
          <a:custGeom>
            <a:avLst/>
            <a:gdLst/>
            <a:ahLst/>
            <a:cxnLst/>
            <a:rect l="l" t="t" r="r" b="b"/>
            <a:pathLst>
              <a:path w="10860405" h="5850890">
                <a:moveTo>
                  <a:pt x="0" y="5850636"/>
                </a:moveTo>
                <a:lnTo>
                  <a:pt x="10860024" y="5850636"/>
                </a:lnTo>
                <a:lnTo>
                  <a:pt x="10860024" y="0"/>
                </a:lnTo>
                <a:lnTo>
                  <a:pt x="0" y="0"/>
                </a:lnTo>
                <a:lnTo>
                  <a:pt x="0" y="5850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163" y="538096"/>
            <a:ext cx="10540365" cy="5793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deQueue() - </a:t>
            </a:r>
            <a:r>
              <a:rPr sz="20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Deleting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an Element from</a:t>
            </a:r>
            <a:r>
              <a:rPr sz="2000" b="1" spc="-114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Queue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delete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 ==</a:t>
            </a:r>
            <a:r>
              <a:rPr sz="2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8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display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"Queue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Empty!!! Deletion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possible!!!"</a:t>
            </a:r>
            <a:r>
              <a:rPr sz="20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terminate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define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to</a:t>
            </a:r>
            <a:r>
              <a:rPr sz="2000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 set 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delete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free(temp)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display() - Displaying </a:t>
            </a:r>
            <a:r>
              <a:rPr sz="2000" b="1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elements of</a:t>
            </a:r>
            <a:r>
              <a:rPr sz="2000" b="1" spc="-100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Queue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 use 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following steps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display the elements (nodes)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a</a:t>
            </a:r>
            <a:r>
              <a:rPr sz="2000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queue...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1: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Check whether queue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==</a:t>
            </a:r>
            <a:r>
              <a:rPr sz="2000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2: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display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'Queue is Empty!!!'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terminate the</a:t>
            </a:r>
            <a:r>
              <a:rPr sz="20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3: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If it is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Empty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then, define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Node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'temp'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initialize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front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marR="196215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Display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---&gt;' and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move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to the next node. </a:t>
            </a:r>
            <a:r>
              <a:rPr sz="20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Repeat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same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until  '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reaches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'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rear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 (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!=</a:t>
            </a:r>
            <a:r>
              <a:rPr sz="2000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  <a:tab pos="8640445" algn="l"/>
                <a:tab pos="915733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Step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4: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Finally! Display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temp </a:t>
            </a:r>
            <a:r>
              <a:rPr sz="2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→ 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0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---&gt;</a:t>
            </a:r>
            <a:r>
              <a:rPr sz="20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'.	</a:t>
            </a:r>
            <a:r>
              <a:rPr sz="900" spc="-5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58	</a:t>
            </a:r>
            <a:r>
              <a:rPr sz="2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20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38312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310" y="2436622"/>
            <a:ext cx="3982720" cy="22707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typedef struct</a:t>
            </a:r>
            <a:r>
              <a:rPr sz="1800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646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{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314960" algn="ctr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38366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 node</a:t>
            </a:r>
            <a:r>
              <a:rPr sz="18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*next;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926465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}node;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is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Self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Referential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 in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4679698"/>
            <a:ext cx="8071484" cy="13970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5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is Assumed that, type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stored in each node is of integer</a:t>
            </a:r>
            <a:r>
              <a:rPr sz="1800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type.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ts val="1940"/>
              </a:lnSpc>
              <a:spcBef>
                <a:spcPts val="104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 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Programming,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Memory can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acquired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through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of standard library  functions malloc() and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calloc() from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stdlib.h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r>
              <a:rPr sz="18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file.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Free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Memory aquired,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free(address)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 is</a:t>
            </a:r>
            <a:r>
              <a:rPr sz="1800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569468"/>
            <a:ext cx="9253220" cy="21329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Implementation of Linked List</a:t>
            </a:r>
            <a:r>
              <a:rPr sz="1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Structure is used to define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 is Collection </a:t>
            </a:r>
            <a:r>
              <a:rPr sz="18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and Address to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Next</a:t>
            </a:r>
            <a:r>
              <a:rPr sz="1800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Address of Next Node can be Stored in pointer type</a:t>
            </a:r>
            <a:r>
              <a:rPr sz="1800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variable.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ts val="2020"/>
              </a:lnSpc>
              <a:spcBef>
                <a:spcPts val="780"/>
              </a:spcBef>
              <a:buClr>
                <a:srgbClr val="E38312"/>
              </a:buClr>
              <a:buSzPct val="81000"/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917440">
              <a:lnSpc>
                <a:spcPts val="2020"/>
              </a:lnSpc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Memory </a:t>
            </a:r>
            <a:r>
              <a:rPr sz="1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Allocation for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node using</a:t>
            </a:r>
            <a:r>
              <a:rPr sz="1800" spc="-1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malloc()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1405" y="2676525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Function-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1405" y="3224860"/>
            <a:ext cx="889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node</a:t>
            </a:r>
            <a:r>
              <a:rPr sz="1800" spc="-7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*p;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1405" y="3499866"/>
            <a:ext cx="328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p=(node</a:t>
            </a:r>
            <a:r>
              <a:rPr sz="1800" spc="-4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*)malloc(sizeof(node));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1405" y="3774185"/>
            <a:ext cx="154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p-&gt;data=40;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</a:rPr>
              <a:t>p-&gt;next=NULL;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17102" y="4024121"/>
            <a:ext cx="641985" cy="382905"/>
          </a:xfrm>
          <a:custGeom>
            <a:avLst/>
            <a:gdLst/>
            <a:ahLst/>
            <a:cxnLst/>
            <a:rect l="l" t="t" r="r" b="b"/>
            <a:pathLst>
              <a:path w="641984" h="382904">
                <a:moveTo>
                  <a:pt x="0" y="382523"/>
                </a:moveTo>
                <a:lnTo>
                  <a:pt x="641603" y="382523"/>
                </a:lnTo>
                <a:lnTo>
                  <a:pt x="641603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7102" y="4024121"/>
            <a:ext cx="641985" cy="382905"/>
          </a:xfrm>
          <a:custGeom>
            <a:avLst/>
            <a:gdLst/>
            <a:ahLst/>
            <a:cxnLst/>
            <a:rect l="l" t="t" r="r" b="b"/>
            <a:pathLst>
              <a:path w="641984" h="382904">
                <a:moveTo>
                  <a:pt x="0" y="382523"/>
                </a:moveTo>
                <a:lnTo>
                  <a:pt x="641603" y="382523"/>
                </a:lnTo>
                <a:lnTo>
                  <a:pt x="641603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05443" y="4060063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58706" y="4024121"/>
            <a:ext cx="1363980" cy="382905"/>
          </a:xfrm>
          <a:custGeom>
            <a:avLst/>
            <a:gdLst/>
            <a:ahLst/>
            <a:cxnLst/>
            <a:rect l="l" t="t" r="r" b="b"/>
            <a:pathLst>
              <a:path w="1363979" h="382904">
                <a:moveTo>
                  <a:pt x="0" y="382523"/>
                </a:moveTo>
                <a:lnTo>
                  <a:pt x="1363979" y="382523"/>
                </a:lnTo>
                <a:lnTo>
                  <a:pt x="1363979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58706" y="4024121"/>
            <a:ext cx="1363980" cy="382905"/>
          </a:xfrm>
          <a:custGeom>
            <a:avLst/>
            <a:gdLst/>
            <a:ahLst/>
            <a:cxnLst/>
            <a:rect l="l" t="t" r="r" b="b"/>
            <a:pathLst>
              <a:path w="1363979" h="382904">
                <a:moveTo>
                  <a:pt x="0" y="382523"/>
                </a:moveTo>
                <a:lnTo>
                  <a:pt x="1363979" y="382523"/>
                </a:lnTo>
                <a:lnTo>
                  <a:pt x="1363979" y="0"/>
                </a:lnTo>
                <a:lnTo>
                  <a:pt x="0" y="0"/>
                </a:lnTo>
                <a:lnTo>
                  <a:pt x="0" y="382523"/>
                </a:lnTo>
                <a:close/>
              </a:path>
            </a:pathLst>
          </a:custGeom>
          <a:ln w="19812">
            <a:solidFill>
              <a:srgbClr val="A75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65868" y="4060063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15245" y="44340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p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7018" y="3682365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ata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8241" y="3695192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 panose="020B0603020202020204"/>
                <a:cs typeface="Trebuchet MS" panose="020B0603020202020204"/>
              </a:rPr>
              <a:t>Next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address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98153" y="6147883"/>
            <a:ext cx="1111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</a:fld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9" y="832230"/>
            <a:ext cx="4361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#include&lt;stdlib.h&gt;</a:t>
            </a:r>
            <a:r>
              <a:rPr sz="1600" b="1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//calloc/malloc/free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19" y="1289430"/>
            <a:ext cx="22364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</a:t>
            </a:r>
            <a:r>
              <a:rPr sz="1600" b="1" spc="-185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Node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</a:pPr>
            <a:r>
              <a:rPr sz="1600" b="1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9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data;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</a:pPr>
            <a:r>
              <a:rPr sz="1600" b="1" spc="-1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Node</a:t>
            </a:r>
            <a:r>
              <a:rPr sz="1600" b="1" spc="-18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*next;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19" y="2722244"/>
            <a:ext cx="40284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Program </a:t>
            </a: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to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create </a:t>
            </a: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simple</a:t>
            </a:r>
            <a:r>
              <a:rPr sz="1600" b="1" spc="-3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linked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 list with 3</a:t>
            </a:r>
            <a:r>
              <a:rPr sz="1600" b="1" spc="-5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nodes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main()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234950" marR="797560">
              <a:lnSpc>
                <a:spcPct val="100000"/>
              </a:lnSpc>
            </a:pPr>
            <a:r>
              <a:rPr sz="1600" b="1" spc="-1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Node* head = NULL;  </a:t>
            </a:r>
            <a:r>
              <a:rPr sz="1600" b="1" spc="-1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Node* second =</a:t>
            </a:r>
            <a:r>
              <a:rPr sz="1600" b="1" spc="-17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NULL;  </a:t>
            </a:r>
            <a:r>
              <a:rPr sz="1600" b="1" spc="-1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Node* third =</a:t>
            </a:r>
            <a:r>
              <a:rPr sz="1600" b="1" spc="-17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NULL;</a:t>
            </a:r>
            <a:endParaRPr sz="16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15" y="4646921"/>
            <a:ext cx="5016500" cy="121558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allocate </a:t>
            </a: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3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nodes </a:t>
            </a:r>
            <a:r>
              <a:rPr sz="1600" b="1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3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heap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 marR="5080" indent="12065">
              <a:lnSpc>
                <a:spcPct val="102000"/>
              </a:lnSpc>
              <a:spcBef>
                <a:spcPts val="15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head = 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Node*)</a:t>
            </a:r>
            <a:r>
              <a:rPr sz="1400" b="1" dirty="0">
                <a:solidFill>
                  <a:srgbClr val="FF1392"/>
                </a:solidFill>
                <a:latin typeface="Consolas" panose="020B0609020204030204"/>
                <a:cs typeface="Consolas" panose="020B0609020204030204"/>
              </a:rPr>
              <a:t>malloc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sizeof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Node));  second = 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5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Node*)</a:t>
            </a:r>
            <a:r>
              <a:rPr sz="1400" b="1" dirty="0">
                <a:solidFill>
                  <a:srgbClr val="FF1392"/>
                </a:solidFill>
                <a:latin typeface="Consolas" panose="020B0609020204030204"/>
                <a:cs typeface="Consolas" panose="020B0609020204030204"/>
              </a:rPr>
              <a:t>malloc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sizeof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</a:t>
            </a:r>
            <a:r>
              <a:rPr sz="1400" b="1" spc="-145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Node));  </a:t>
            </a:r>
            <a:endParaRPr lang="en-IN" sz="1400" b="1" dirty="0" smtClean="0">
              <a:latin typeface="Consolas" panose="020B0609020204030204"/>
              <a:cs typeface="Consolas" panose="020B0609020204030204"/>
            </a:endParaRPr>
          </a:p>
          <a:p>
            <a:pPr marL="12700" marR="5080" indent="12065">
              <a:lnSpc>
                <a:spcPct val="102000"/>
              </a:lnSpc>
              <a:spcBef>
                <a:spcPts val="155"/>
              </a:spcBef>
            </a:pPr>
            <a:r>
              <a:rPr sz="1400" b="1" dirty="0" smtClean="0">
                <a:latin typeface="Consolas" panose="020B0609020204030204"/>
                <a:cs typeface="Consolas" panose="020B0609020204030204"/>
              </a:rPr>
              <a:t>third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5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Node*)</a:t>
            </a:r>
            <a:r>
              <a:rPr sz="1400" b="1" dirty="0">
                <a:solidFill>
                  <a:srgbClr val="FF1392"/>
                </a:solidFill>
                <a:latin typeface="Consolas" panose="020B0609020204030204"/>
                <a:cs typeface="Consolas" panose="020B0609020204030204"/>
              </a:rPr>
              <a:t>malloc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sizeof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struct</a:t>
            </a:r>
            <a:r>
              <a:rPr sz="1400" b="1" spc="-175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Node));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19" y="588391"/>
            <a:ext cx="9713595" cy="40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#include&lt;stdio.h&gt;</a:t>
            </a: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5468620">
              <a:lnSpc>
                <a:spcPts val="1355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head-&gt;data = 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1;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//assign data in first</a:t>
            </a:r>
            <a:r>
              <a:rPr sz="1400" spc="6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8603" y="962406"/>
            <a:ext cx="5930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head-&gt;next = second;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 Link first node with the second</a:t>
            </a:r>
            <a:r>
              <a:rPr sz="1400" spc="15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753" y="1816100"/>
            <a:ext cx="2209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to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8603" y="1389126"/>
            <a:ext cx="5929630" cy="880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08915" marR="5080" indent="-196850">
              <a:lnSpc>
                <a:spcPts val="1670"/>
              </a:lnSpc>
              <a:spcBef>
                <a:spcPts val="165"/>
              </a:spcBef>
              <a:tabLst>
                <a:tab pos="2078355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/* data </a:t>
            </a:r>
            <a:r>
              <a:rPr sz="1400" spc="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has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been assigned to data part of first block (block  pointed</a:t>
            </a:r>
            <a:r>
              <a:rPr sz="1400" spc="3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by</a:t>
            </a:r>
            <a:r>
              <a:rPr sz="1400" spc="2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head).	And next pointer of first block</a:t>
            </a:r>
            <a:r>
              <a:rPr sz="1400" spc="3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points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208915">
              <a:lnSpc>
                <a:spcPct val="100000"/>
              </a:lnSpc>
              <a:tabLst>
                <a:tab pos="1094105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second.	So they both are</a:t>
            </a:r>
            <a:r>
              <a:rPr sz="1400" spc="1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linked.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5200" y="2425700"/>
            <a:ext cx="9118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head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+---+---+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2895" y="2425700"/>
            <a:ext cx="11087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second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+----+----+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8966" y="2425700"/>
            <a:ext cx="120713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8892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third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R="289560"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R="289560" algn="ctr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+-----+----+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5200" y="3279394"/>
            <a:ext cx="16979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 1	| </a:t>
            </a:r>
            <a:r>
              <a:rPr sz="1400" spc="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o-----&gt;|</a:t>
            </a:r>
            <a:r>
              <a:rPr sz="1400" spc="-8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#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5147" y="3279394"/>
            <a:ext cx="615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4825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r>
              <a:rPr sz="1400" spc="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#	|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8966" y="3279394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|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4621" y="3279394"/>
            <a:ext cx="911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6705" algn="l"/>
                <a:tab pos="800100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#	|</a:t>
            </a:r>
            <a:r>
              <a:rPr sz="1400" spc="1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#	|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5200" y="3492753"/>
            <a:ext cx="2486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0015" algn="l"/>
              </a:tabLst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+---+---+	+----+----+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98966" y="3492753"/>
            <a:ext cx="1207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+-----+----+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8603" y="370459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1753" y="4132834"/>
            <a:ext cx="57334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lnSpc>
                <a:spcPts val="1675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second-&gt;data = 2;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//assign data to second</a:t>
            </a:r>
            <a:r>
              <a:rPr sz="1400" spc="5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 marR="5080" indent="196850">
              <a:lnSpc>
                <a:spcPts val="1680"/>
              </a:lnSpc>
              <a:spcBef>
                <a:spcPts val="5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second-&gt;next = third;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 Link second node with the third  node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ts val="1635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third-&gt;data = 3;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//assign data to third</a:t>
            </a:r>
            <a:r>
              <a:rPr sz="1400" spc="55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 panose="020B0609020204030204"/>
                <a:cs typeface="Consolas" panose="020B0609020204030204"/>
              </a:rPr>
              <a:t>node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ts val="1675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third-&gt;next =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NULL;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8603" y="5382895"/>
            <a:ext cx="897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400" b="1" spc="-180" dirty="0">
                <a:solidFill>
                  <a:srgbClr val="00669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0;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1753" y="5596229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771269" y="304927"/>
            <a:ext cx="601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8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simple </a:t>
            </a:r>
            <a:r>
              <a:rPr sz="18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program to introduce </a:t>
            </a:r>
            <a:r>
              <a:rPr sz="18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linked</a:t>
            </a:r>
            <a:r>
              <a:rPr sz="1800" b="1" spc="-29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list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98153" y="6147883"/>
            <a:ext cx="1111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</a:fld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263779"/>
            <a:ext cx="333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Types </a:t>
            </a:r>
            <a:r>
              <a:rPr sz="2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of Linked</a:t>
            </a:r>
            <a:r>
              <a:rPr sz="2800" b="1" spc="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992504"/>
            <a:ext cx="8099425" cy="24631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 three common types of Linked</a:t>
            </a:r>
            <a:r>
              <a:rPr sz="18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List.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  <a:hlinkClick r:id="rId1"/>
              </a:rPr>
              <a:t></a:t>
            </a:r>
            <a:r>
              <a:rPr sz="1450" spc="-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	</a:t>
            </a:r>
            <a:r>
              <a:rPr sz="18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Singly 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Linked</a:t>
            </a:r>
            <a:r>
              <a:rPr sz="18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  <a:hlinkClick r:id="rId2"/>
              </a:rPr>
              <a:t></a:t>
            </a:r>
            <a:r>
              <a:rPr sz="1450" spc="-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	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Doubly Linked</a:t>
            </a:r>
            <a:r>
              <a:rPr sz="1800" u="heavy" spc="-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  <a:hlinkClick r:id="rId3"/>
              </a:rPr>
              <a:t></a:t>
            </a:r>
            <a:r>
              <a:rPr sz="1450" spc="-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	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Circular Linked</a:t>
            </a:r>
            <a:r>
              <a:rPr sz="18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Singly </a:t>
            </a: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Linked</a:t>
            </a:r>
            <a:r>
              <a:rPr sz="2000" b="1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450" spc="-10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 is the most common. Each node has data and </a:t>
            </a:r>
            <a:r>
              <a:rPr sz="18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to the next</a:t>
            </a:r>
            <a:r>
              <a:rPr sz="1800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node.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1119" y="3566159"/>
            <a:ext cx="7267956" cy="1095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1100" y="4928615"/>
            <a:ext cx="3794760" cy="16230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422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typedef struct</a:t>
            </a:r>
            <a:r>
              <a:rPr sz="1800" spc="-2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800" spc="-20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data;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*</a:t>
            </a: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next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5234" y="5312486"/>
            <a:ext cx="215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Node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Representation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in singly Linked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0853" y="6147883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6171319"/>
            <a:ext cx="2489835" cy="269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4435">
              <a:lnSpc>
                <a:spcPts val="2150"/>
              </a:lnSpc>
            </a:pPr>
            <a:r>
              <a:rPr sz="1800" spc="-10" dirty="0">
                <a:latin typeface="Consolas" panose="020B0609020204030204"/>
                <a:cs typeface="Consolas" panose="020B0609020204030204"/>
              </a:rPr>
              <a:t>}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node</a:t>
            </a:r>
            <a:r>
              <a:rPr sz="1800" spc="-10" dirty="0" smtClean="0">
                <a:latin typeface="Trebuchet MS" panose="020B0603020202020204"/>
                <a:cs typeface="Trebuchet MS" panose="020B0603020202020204"/>
              </a:rPr>
              <a:t>;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62152"/>
            <a:ext cx="2221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Doubly Linked</a:t>
            </a:r>
            <a:r>
              <a:rPr sz="2000" b="1" spc="-10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893826"/>
            <a:ext cx="80498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E38312"/>
                </a:solidFill>
                <a:latin typeface="Wingdings 3" panose="05040102010807070707"/>
                <a:cs typeface="Wingdings 3" panose="05040102010807070707"/>
              </a:rPr>
              <a:t></a:t>
            </a:r>
            <a:r>
              <a:rPr sz="1600" spc="-5" dirty="0">
                <a:solidFill>
                  <a:srgbClr val="E38312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pointer to the previous node in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doubly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linked list. Thus,  we can go </a:t>
            </a:r>
            <a:r>
              <a:rPr sz="2000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either direction: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forward or</a:t>
            </a:r>
            <a:r>
              <a:rPr sz="2000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backward.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6403" y="1944623"/>
            <a:ext cx="8729472" cy="10957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5463" y="3493008"/>
            <a:ext cx="3793490" cy="19005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43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typedef struct</a:t>
            </a:r>
            <a:r>
              <a:rPr sz="1800" spc="-2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800" spc="-1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data;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 marR="1437640">
              <a:lnSpc>
                <a:spcPct val="100000"/>
              </a:lnSpc>
            </a:pP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struct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node</a:t>
            </a:r>
            <a:r>
              <a:rPr sz="1800" spc="-9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*</a:t>
            </a:r>
            <a:r>
              <a:rPr sz="1800" spc="-5" dirty="0">
                <a:solidFill>
                  <a:srgbClr val="00008A"/>
                </a:solidFill>
                <a:latin typeface="Consolas" panose="020B0609020204030204"/>
                <a:cs typeface="Consolas" panose="020B0609020204030204"/>
              </a:rPr>
              <a:t>next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  struct node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*prev;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nsolas" panose="020B0609020204030204"/>
                <a:cs typeface="Consolas" panose="020B0609020204030204"/>
              </a:rPr>
              <a:t>}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node;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709" y="4068826"/>
            <a:ext cx="2159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Node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Representation 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in doubly Linked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List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38312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31113</Words>
  <Application>WPS Presentation</Application>
  <PresentationFormat>Custom</PresentationFormat>
  <Paragraphs>1388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SimSun</vt:lpstr>
      <vt:lpstr>Wingdings</vt:lpstr>
      <vt:lpstr>Trebuchet MS</vt:lpstr>
      <vt:lpstr>Candara</vt:lpstr>
      <vt:lpstr>Wingdings 3</vt:lpstr>
      <vt:lpstr>Times New Roman</vt:lpstr>
      <vt:lpstr>Wingdings</vt:lpstr>
      <vt:lpstr>Consolas</vt:lpstr>
      <vt:lpstr>Calibri</vt:lpstr>
      <vt:lpstr>Microsoft YaHei</vt:lpstr>
      <vt:lpstr>Arial Unicode MS</vt:lpstr>
      <vt:lpstr>Segoe UI Symbol</vt:lpstr>
      <vt:lpstr>Arial</vt:lpstr>
      <vt:lpstr>Office Theme</vt:lpstr>
      <vt:lpstr>PowerPoint 演示文稿</vt:lpstr>
      <vt:lpstr>Linked List</vt:lpstr>
      <vt:lpstr>PowerPoint 演示文稿</vt:lpstr>
      <vt:lpstr>PowerPoint 演示文稿</vt:lpstr>
      <vt:lpstr>Representation of Linked List in C:</vt:lpstr>
      <vt:lpstr>PowerPoint 演示文稿</vt:lpstr>
      <vt:lpstr>// A simple C program to introduce a linked list</vt:lpstr>
      <vt:lpstr>Types of Linked List</vt:lpstr>
      <vt:lpstr>Doubly Linked List</vt:lpstr>
      <vt:lpstr>Circular Linked List</vt:lpstr>
      <vt:lpstr>Basic Linked List Operations</vt:lpstr>
      <vt:lpstr>1. Creating Linked List</vt:lpstr>
      <vt:lpstr>PowerPoint 演示文稿</vt:lpstr>
      <vt:lpstr>2. Traversing Linked List</vt:lpstr>
      <vt:lpstr>3. Counting Number of Nodes in Linked List</vt:lpstr>
      <vt:lpstr>4. Print all the Nodes from List</vt:lpstr>
      <vt:lpstr>5. Search Node in Linked List</vt:lpstr>
      <vt:lpstr>6. Concatenating two Linked Lists.</vt:lpstr>
      <vt:lpstr>HEAD1</vt:lpstr>
      <vt:lpstr>7. Insertion into Linked List</vt:lpstr>
      <vt:lpstr>1. Algorithm for Placing new item at the front (Beginning) of Linked List</vt:lpstr>
      <vt:lpstr>PowerPoint 演示文稿</vt:lpstr>
      <vt:lpstr>3. Algorithm for Placing new item at given specific location of Linked List</vt:lpstr>
      <vt:lpstr>8. Deletion of item from Linked List</vt:lpstr>
      <vt:lpstr>1. Algorithm for Deleting First Item from Linked List</vt:lpstr>
      <vt:lpstr>2. Algorithm for Deleting Middle Node from Linked List</vt:lpstr>
      <vt:lpstr>3. Algorithm for Last Node from Linked List</vt:lpstr>
      <vt:lpstr>Circular Linked List</vt:lpstr>
      <vt:lpstr>PowerPoint 演示文稿</vt:lpstr>
      <vt:lpstr>PowerPoint 演示文稿</vt:lpstr>
      <vt:lpstr>Create Circular Linked List</vt:lpstr>
      <vt:lpstr>PowerPoint 演示文稿</vt:lpstr>
      <vt:lpstr>cnode *insert_cll_end(cnode *h)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Applications of Linked List</vt:lpstr>
      <vt:lpstr>Applications of Linked List</vt:lpstr>
      <vt:lpstr>How to Implement Stack using Linked List</vt:lpstr>
      <vt:lpstr>How to Implement Stack using Linked List</vt:lpstr>
      <vt:lpstr>How to Implement Stack using Linked List</vt:lpstr>
      <vt:lpstr>How to Implement Stack using Linked List</vt:lpstr>
      <vt:lpstr>How to Implement Stack using Linked List</vt:lpstr>
      <vt:lpstr>How to Implement Stack using Linked List</vt:lpstr>
      <vt:lpstr>How to Implement Stack using Linked List</vt:lpstr>
      <vt:lpstr>PowerPoint 演示文稿</vt:lpstr>
      <vt:lpstr>How to Implement Queue using Linked List</vt:lpstr>
      <vt:lpstr>How to Implement Queue using Linked List</vt:lpstr>
      <vt:lpstr>How to Implement Queue using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user</dc:creator>
  <cp:lastModifiedBy>google1580267155</cp:lastModifiedBy>
  <cp:revision>41</cp:revision>
  <dcterms:created xsi:type="dcterms:W3CDTF">2019-02-12T00:58:00Z</dcterms:created>
  <dcterms:modified xsi:type="dcterms:W3CDTF">2021-05-05T15:02:11Z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2017-09-20T05:30:00Z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2019-02-12T05:30:00Z</vt:filetime>
  </property>
  <property fmtid="{D5CDD505-2E9C-101B-9397-08002B2CF9AE}" pid="5" name="KSOProductBuildVer">
    <vt:lpwstr>1033-11.2.0.10114</vt:lpwstr>
  </property>
</Properties>
</file>