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3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59" r:id="rId18"/>
    <p:sldId id="272" r:id="rId19"/>
    <p:sldId id="273" r:id="rId20"/>
    <p:sldId id="274" r:id="rId21"/>
    <p:sldId id="275" r:id="rId22"/>
    <p:sldId id="360" r:id="rId23"/>
    <p:sldId id="276" r:id="rId24"/>
    <p:sldId id="277" r:id="rId25"/>
    <p:sldId id="361" r:id="rId26"/>
    <p:sldId id="278" r:id="rId27"/>
    <p:sldId id="279" r:id="rId28"/>
    <p:sldId id="362" r:id="rId29"/>
    <p:sldId id="280" r:id="rId30"/>
    <p:sldId id="281" r:id="rId31"/>
    <p:sldId id="363" r:id="rId32"/>
    <p:sldId id="282" r:id="rId33"/>
    <p:sldId id="283" r:id="rId34"/>
    <p:sldId id="364" r:id="rId35"/>
    <p:sldId id="284" r:id="rId36"/>
    <p:sldId id="285" r:id="rId37"/>
    <p:sldId id="365" r:id="rId38"/>
    <p:sldId id="286" r:id="rId39"/>
    <p:sldId id="287" r:id="rId40"/>
    <p:sldId id="366" r:id="rId41"/>
    <p:sldId id="288" r:id="rId42"/>
    <p:sldId id="289" r:id="rId43"/>
    <p:sldId id="290" r:id="rId44"/>
    <p:sldId id="291" r:id="rId45"/>
    <p:sldId id="367" r:id="rId46"/>
    <p:sldId id="292" r:id="rId47"/>
    <p:sldId id="293" r:id="rId48"/>
    <p:sldId id="368" r:id="rId49"/>
    <p:sldId id="294" r:id="rId50"/>
    <p:sldId id="295" r:id="rId51"/>
    <p:sldId id="369" r:id="rId52"/>
    <p:sldId id="296" r:id="rId53"/>
    <p:sldId id="297" r:id="rId54"/>
    <p:sldId id="370" r:id="rId55"/>
    <p:sldId id="298" r:id="rId56"/>
    <p:sldId id="299" r:id="rId57"/>
    <p:sldId id="371" r:id="rId58"/>
    <p:sldId id="372" r:id="rId59"/>
    <p:sldId id="300" r:id="rId60"/>
    <p:sldId id="301" r:id="rId61"/>
    <p:sldId id="302" r:id="rId62"/>
    <p:sldId id="303" r:id="rId63"/>
    <p:sldId id="304" r:id="rId64"/>
    <p:sldId id="305" r:id="rId65"/>
    <p:sldId id="373" r:id="rId66"/>
    <p:sldId id="306" r:id="rId67"/>
    <p:sldId id="307" r:id="rId68"/>
    <p:sldId id="308" r:id="rId69"/>
    <p:sldId id="309" r:id="rId70"/>
    <p:sldId id="374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75" r:id="rId80"/>
    <p:sldId id="318" r:id="rId81"/>
    <p:sldId id="319" r:id="rId82"/>
    <p:sldId id="320" r:id="rId83"/>
    <p:sldId id="321" r:id="rId84"/>
    <p:sldId id="322" r:id="rId85"/>
    <p:sldId id="323" r:id="rId86"/>
    <p:sldId id="376" r:id="rId87"/>
    <p:sldId id="324" r:id="rId88"/>
    <p:sldId id="325" r:id="rId89"/>
    <p:sldId id="377" r:id="rId90"/>
    <p:sldId id="326" r:id="rId91"/>
    <p:sldId id="327" r:id="rId92"/>
    <p:sldId id="378" r:id="rId93"/>
    <p:sldId id="328" r:id="rId94"/>
    <p:sldId id="329" r:id="rId95"/>
    <p:sldId id="330" r:id="rId96"/>
    <p:sldId id="331" r:id="rId97"/>
    <p:sldId id="332" r:id="rId98"/>
    <p:sldId id="333" r:id="rId99"/>
    <p:sldId id="379" r:id="rId100"/>
    <p:sldId id="334" r:id="rId101"/>
    <p:sldId id="335" r:id="rId102"/>
    <p:sldId id="336" r:id="rId103"/>
    <p:sldId id="337" r:id="rId104"/>
    <p:sldId id="380" r:id="rId105"/>
    <p:sldId id="338" r:id="rId106"/>
    <p:sldId id="341" r:id="rId107"/>
    <p:sldId id="342" r:id="rId108"/>
    <p:sldId id="343" r:id="rId109"/>
    <p:sldId id="344" r:id="rId110"/>
    <p:sldId id="381" r:id="rId111"/>
    <p:sldId id="345" r:id="rId112"/>
    <p:sldId id="346" r:id="rId113"/>
    <p:sldId id="382" r:id="rId114"/>
    <p:sldId id="347" r:id="rId115"/>
    <p:sldId id="348" r:id="rId116"/>
    <p:sldId id="383" r:id="rId117"/>
    <p:sldId id="349" r:id="rId118"/>
    <p:sldId id="350" r:id="rId119"/>
    <p:sldId id="351" r:id="rId120"/>
    <p:sldId id="352" r:id="rId121"/>
    <p:sldId id="384" r:id="rId122"/>
    <p:sldId id="353" r:id="rId123"/>
    <p:sldId id="354" r:id="rId124"/>
    <p:sldId id="355" r:id="rId125"/>
    <p:sldId id="356" r:id="rId126"/>
    <p:sldId id="357" r:id="rId127"/>
    <p:sldId id="385" r:id="rId128"/>
    <p:sldId id="389" r:id="rId129"/>
    <p:sldId id="386" r:id="rId130"/>
    <p:sldId id="387" r:id="rId131"/>
    <p:sldId id="390" r:id="rId132"/>
    <p:sldId id="388" r:id="rId1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3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Bizotic\PPT Backgrounds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1" y="2438400"/>
            <a:ext cx="495488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2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4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b="1" dirty="0" smtClean="0">
                <a:latin typeface="Palatino Linotype" pitchFamily="18" charset="0"/>
              </a:rPr>
              <a:t>What will be the value of the following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 for x = 27?</a:t>
            </a:r>
          </a:p>
          <a:p>
            <a:pPr lvl="0">
              <a:buNone/>
            </a:pPr>
            <a:endParaRPr lang="en-US" b="1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fun(Integer x)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if(x &gt; 9)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fun(x/9)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x - 1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fun(x/3)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x - 2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function fun()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 26 7				b. 26 7 1		</a:t>
            </a:r>
          </a:p>
          <a:p>
            <a:pPr marL="514350" indent="-514350">
              <a:buNone/>
            </a:pPr>
            <a:r>
              <a:rPr lang="en-US" dirty="0" smtClean="0">
                <a:latin typeface="Palatino Linotype" pitchFamily="18" charset="0"/>
              </a:rPr>
              <a:t>c.     9 8 2				d. 7 80 1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c. 1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39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Palatino Linotype" pitchFamily="18" charset="0"/>
              </a:rPr>
              <a:t>What will be the output of the following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?</a:t>
            </a: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a, b, c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Set a = 4, b = 0, c = 0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if(a)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a &lt;&lt;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b = b ^ (c &gt;&gt; 1)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a + b + c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a. 11		b. 5		c. 8		d. 18</a:t>
            </a: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c. 8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40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Palatino Linotype" pitchFamily="18" charset="0"/>
              </a:rPr>
              <a:t>What will be the output of the following 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?</a:t>
            </a: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a, b, c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Set a = 4, b = 2, c = 3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if(a || a &amp; b || a &amp; b &amp; c)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c =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c ^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c =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b = b ^ 3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a + b + c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40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4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-1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3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23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c. 3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EXTRA QUESTIONS</a:t>
            </a:r>
            <a:endParaRPr lang="en-US" sz="5400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5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Palatino Linotype" pitchFamily="18" charset="0"/>
              </a:rPr>
              <a:t>What will be the output of the following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?</a:t>
            </a: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a, b, c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Set a = 5, b = 5, c = 9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if((b &amp;&amp; (c &gt;&gt; 1)) || (b &amp;&amp; (c &lt;&lt; 1)))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a^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a + b + c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a. 18		b. 27		c. 14		d. 19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7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a. 18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en-US" b="1" dirty="0">
                <a:latin typeface="Palatino Linotype" pitchFamily="18" charset="0"/>
              </a:rPr>
              <a:t>What will be the output of the following </a:t>
            </a:r>
            <a:r>
              <a:rPr lang="en-US" b="1" dirty="0" err="1">
                <a:latin typeface="Palatino Linotype" pitchFamily="18" charset="0"/>
              </a:rPr>
              <a:t>pseudocode</a:t>
            </a:r>
            <a:r>
              <a:rPr lang="en-US" b="1" dirty="0">
                <a:latin typeface="Palatino Linotype" pitchFamily="18" charset="0"/>
              </a:rPr>
              <a:t>?</a:t>
            </a:r>
            <a:endParaRPr lang="en-US" dirty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a, b, c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Set a = 4, b = 1, c = 2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if(b ^ (c &amp; a) &amp;&amp; a ^ (c &amp; b))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c = a + a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c + c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c= b + b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b = c + c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a + b + c</a:t>
            </a: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a. 1 26 7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22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31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34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25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d. 25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en-US" b="1" dirty="0">
                <a:latin typeface="Palatino Linotype" pitchFamily="18" charset="0"/>
              </a:rPr>
              <a:t>What will be the output of the following </a:t>
            </a:r>
            <a:r>
              <a:rPr lang="en-US" b="1" dirty="0" err="1">
                <a:latin typeface="Palatino Linotype" pitchFamily="18" charset="0"/>
              </a:rPr>
              <a:t>pseudocode</a:t>
            </a:r>
            <a:r>
              <a:rPr lang="en-US" b="1" dirty="0">
                <a:latin typeface="Palatino Linotype" pitchFamily="18" charset="0"/>
              </a:rPr>
              <a:t>?</a:t>
            </a:r>
            <a:endParaRPr lang="en-US" dirty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a, b, c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Set a = 1, b = 2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for(each c from 4 to 6)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a ^ b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if(c - a &lt; b + a)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b = 2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1</a:t>
            </a: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Jump out of the loop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a ^ c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for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a + b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a. -2		b. 8		c. 3		d. 16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c. 3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4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just">
              <a:buNone/>
            </a:pPr>
            <a:r>
              <a:rPr lang="en-US" b="1" dirty="0">
                <a:latin typeface="Palatino Linotype" pitchFamily="18" charset="0"/>
              </a:rPr>
              <a:t>What will be the output of the following </a:t>
            </a:r>
            <a:r>
              <a:rPr lang="en-US" b="1" dirty="0" err="1">
                <a:latin typeface="Palatino Linotype" pitchFamily="18" charset="0"/>
              </a:rPr>
              <a:t>pseudocode</a:t>
            </a:r>
            <a:r>
              <a:rPr lang="en-US" b="1" dirty="0">
                <a:latin typeface="Palatino Linotype" pitchFamily="18" charset="0"/>
              </a:rPr>
              <a:t>?</a:t>
            </a:r>
            <a:endParaRPr lang="en-US" dirty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a, b, c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Set a = 2, b =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for(each c from 1 to 5)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if(c &gt; 3 || b &gt; 3)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a + c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1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4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b = b - 1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b = b + a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for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b = b + 1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a + b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a. 30		b. 33		c. 31		d. 37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1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c. 31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5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b="1" dirty="0" smtClean="0">
                <a:latin typeface="Palatino Linotype" pitchFamily="18" charset="0"/>
              </a:rPr>
              <a:t>What will be the output of the following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?</a:t>
            </a: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a, b, c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Set a =4, b = 1, c = 2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if(b ^ (c &amp; a) &amp;&amp; a ^ (c &amp; b))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c = a + a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c + c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c = b + b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b = c + c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a + b + c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a. 22		b. 31		c. 34		d. 25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8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d. 25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0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5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en-US" b="1" dirty="0">
                <a:latin typeface="Palatino Linotype" pitchFamily="18" charset="0"/>
              </a:rPr>
              <a:t>What will be the value of the following  </a:t>
            </a:r>
            <a:r>
              <a:rPr lang="en-US" b="1" dirty="0" err="1">
                <a:latin typeface="Palatino Linotype" pitchFamily="18" charset="0"/>
              </a:rPr>
              <a:t>pseudocode</a:t>
            </a:r>
            <a:r>
              <a:rPr lang="en-US" b="1" dirty="0">
                <a:latin typeface="Palatino Linotype" pitchFamily="18" charset="0"/>
              </a:rPr>
              <a:t>?</a:t>
            </a:r>
          </a:p>
          <a:p>
            <a:pPr lvl="0" algn="just">
              <a:buNone/>
            </a:pPr>
            <a:endParaRPr lang="en-US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Integer </a:t>
            </a:r>
            <a:r>
              <a:rPr lang="en-US" dirty="0" err="1" smtClean="0">
                <a:latin typeface="Palatino Linotype" pitchFamily="18" charset="0"/>
              </a:rPr>
              <a:t>x,y</a:t>
            </a:r>
            <a:endParaRPr lang="en-US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for(each x from 1 to 11)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x = x + 2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end for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Print x</a:t>
            </a:r>
          </a:p>
          <a:p>
            <a:pPr algn="just">
              <a:buNone/>
            </a:pPr>
            <a:endParaRPr lang="en-US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a. 11		b. 10		c. 12		d. 13</a:t>
            </a:r>
          </a:p>
          <a:p>
            <a:pPr marL="0" indent="0" algn="just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Palatino Linotype" pitchFamily="18" charset="0"/>
              </a:rPr>
              <a:t>What will be the output of the following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 for a = 6, b = 7?</a:t>
            </a: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</a:t>
            </a:r>
            <a:r>
              <a:rPr lang="en-US" dirty="0" err="1" smtClean="0">
                <a:latin typeface="Palatino Linotype" pitchFamily="18" charset="0"/>
              </a:rPr>
              <a:t>funn</a:t>
            </a:r>
            <a:r>
              <a:rPr lang="en-US" dirty="0" smtClean="0">
                <a:latin typeface="Palatino Linotype" pitchFamily="18" charset="0"/>
              </a:rPr>
              <a:t>(Integer a, Integer b)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if(a &lt; b &amp;&amp; a &gt; 0)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a + 10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if(a &gt; 0 &amp;&amp; b&gt; 0 )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a ^ b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a &gt;&gt;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return a + b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function </a:t>
            </a:r>
            <a:r>
              <a:rPr lang="en-US" dirty="0" err="1" smtClean="0">
                <a:latin typeface="Palatino Linotype" pitchFamily="18" charset="0"/>
              </a:rPr>
              <a:t>funn</a:t>
            </a:r>
            <a:r>
              <a:rPr lang="en-US" dirty="0" smtClean="0">
                <a:latin typeface="Palatino Linotype" pitchFamily="18" charset="0"/>
              </a:rPr>
              <a:t>( )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a. 27		b. 14		c. 18		d. 20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Palatino Linotype" pitchFamily="18" charset="0"/>
              </a:rPr>
              <a:t>Answer: c. 18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7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en-US" b="1" dirty="0">
                <a:latin typeface="Palatino Linotype" pitchFamily="18" charset="0"/>
              </a:rPr>
              <a:t>What will be the output of the following </a:t>
            </a:r>
            <a:r>
              <a:rPr lang="en-US" b="1" dirty="0" err="1">
                <a:latin typeface="Palatino Linotype" pitchFamily="18" charset="0"/>
              </a:rPr>
              <a:t>pseudocode</a:t>
            </a:r>
            <a:r>
              <a:rPr lang="en-US" b="1" dirty="0">
                <a:latin typeface="Palatino Linotype" pitchFamily="18" charset="0"/>
              </a:rPr>
              <a:t>?</a:t>
            </a:r>
            <a:endParaRPr lang="en-US" dirty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a, b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Set b = 8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Set a = b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a // line 4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a + b - 10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if(a &gt; 0)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Go to line 4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a. 8 8 8 0	b. 6 4 2 0	c. 8 6 4 2	d. 8 4 2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c. 8 6 4 2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8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en-US" b="1" dirty="0">
                <a:latin typeface="Palatino Linotype" pitchFamily="18" charset="0"/>
              </a:rPr>
              <a:t>What will be the output of the following </a:t>
            </a:r>
            <a:r>
              <a:rPr lang="en-US" b="1" dirty="0" err="1">
                <a:latin typeface="Palatino Linotype" pitchFamily="18" charset="0"/>
              </a:rPr>
              <a:t>pseudocode</a:t>
            </a:r>
            <a:r>
              <a:rPr lang="en-US" b="1" dirty="0">
                <a:latin typeface="Palatino Linotype" pitchFamily="18" charset="0"/>
              </a:rPr>
              <a:t>?</a:t>
            </a:r>
            <a:endParaRPr lang="en-US" dirty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a, b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Set a = 20, b = 4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while (a &gt;= b)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a &gt;&gt;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while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a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a. 2		b. 3		c. 4		d. 5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0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a. 2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2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9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b="1" dirty="0" smtClean="0">
                <a:latin typeface="Palatino Linotype" pitchFamily="18" charset="0"/>
              </a:rPr>
              <a:t>What will be the value of s if n=127?</a:t>
            </a: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Read n</a:t>
            </a:r>
          </a:p>
          <a:p>
            <a:pPr>
              <a:buNone/>
            </a:pPr>
            <a:r>
              <a:rPr lang="en-US" dirty="0" err="1" smtClean="0">
                <a:latin typeface="Palatino Linotype" pitchFamily="18" charset="0"/>
              </a:rPr>
              <a:t>i</a:t>
            </a:r>
            <a:r>
              <a:rPr lang="en-US" dirty="0" smtClean="0">
                <a:latin typeface="Palatino Linotype" pitchFamily="18" charset="0"/>
              </a:rPr>
              <a:t>=0,s=0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Function Sample(</a:t>
            </a:r>
            <a:r>
              <a:rPr lang="en-US" dirty="0" err="1" smtClean="0">
                <a:latin typeface="Palatino Linotype" pitchFamily="18" charset="0"/>
              </a:rPr>
              <a:t>int</a:t>
            </a:r>
            <a:r>
              <a:rPr lang="en-US" dirty="0" smtClean="0">
                <a:latin typeface="Palatino Linotype" pitchFamily="18" charset="0"/>
              </a:rPr>
              <a:t> n)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while (n&gt;0)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r= n%l0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p= 8^i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s=</a:t>
            </a:r>
            <a:r>
              <a:rPr lang="en-US" dirty="0" err="1" smtClean="0">
                <a:latin typeface="Palatino Linotype" pitchFamily="18" charset="0"/>
              </a:rPr>
              <a:t>s+p</a:t>
            </a:r>
            <a:r>
              <a:rPr lang="en-US" dirty="0" smtClean="0">
                <a:latin typeface="Palatino Linotype" pitchFamily="18" charset="0"/>
              </a:rPr>
              <a:t>*r</a:t>
            </a:r>
          </a:p>
          <a:p>
            <a:pPr>
              <a:buNone/>
            </a:pPr>
            <a:r>
              <a:rPr lang="en-US" dirty="0" err="1" smtClean="0">
                <a:latin typeface="Palatino Linotype" pitchFamily="18" charset="0"/>
              </a:rPr>
              <a:t>i</a:t>
            </a:r>
            <a:r>
              <a:rPr lang="en-US" dirty="0" smtClean="0">
                <a:latin typeface="Palatino Linotype" pitchFamily="18" charset="0"/>
              </a:rPr>
              <a:t>++</a:t>
            </a:r>
            <a:br>
              <a:rPr lang="en-US" dirty="0" smtClean="0">
                <a:latin typeface="Palatino Linotype" pitchFamily="18" charset="0"/>
              </a:rPr>
            </a:br>
            <a:r>
              <a:rPr lang="en-US" dirty="0" smtClean="0">
                <a:latin typeface="Palatino Linotype" pitchFamily="18" charset="0"/>
              </a:rPr>
              <a:t>n=n/10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While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return s;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Function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9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27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187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87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120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Palatino Linotype" pitchFamily="18" charset="0"/>
              </a:rPr>
              <a:t>Answer: c. 87</a:t>
            </a:r>
            <a:endParaRPr lang="en-US" sz="28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The following code is converting an octal </a:t>
            </a: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number into its decimal representation. </a:t>
            </a: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Here we are treating 127 as an octal input </a:t>
            </a: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and converting it into its decimal </a:t>
            </a: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representation that is 87.</a:t>
            </a:r>
            <a:endParaRPr lang="en-US" sz="28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d. 13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b="1" dirty="0" smtClean="0">
                <a:latin typeface="Palatino Linotype" pitchFamily="18" charset="0"/>
              </a:rPr>
              <a:t>What will be the value of s if N=20?</a:t>
            </a: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Read N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Function sample(N)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 = 0, f = 1, </a:t>
            </a:r>
            <a:r>
              <a:rPr lang="en-US" dirty="0" err="1" smtClean="0">
                <a:latin typeface="Palatino Linotype" pitchFamily="18" charset="0"/>
              </a:rPr>
              <a:t>i</a:t>
            </a:r>
            <a:r>
              <a:rPr lang="en-US" dirty="0" smtClean="0">
                <a:latin typeface="Palatino Linotype" pitchFamily="18" charset="0"/>
              </a:rPr>
              <a:t>=1;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Do Until </a:t>
            </a:r>
            <a:r>
              <a:rPr lang="en-US" dirty="0" err="1" smtClean="0">
                <a:latin typeface="Palatino Linotype" pitchFamily="18" charset="0"/>
              </a:rPr>
              <a:t>i</a:t>
            </a:r>
            <a:r>
              <a:rPr lang="en-US" dirty="0" smtClean="0">
                <a:latin typeface="Palatino Linotype" pitchFamily="18" charset="0"/>
              </a:rPr>
              <a:t> &lt;= N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f = f * </a:t>
            </a:r>
            <a:r>
              <a:rPr lang="en-US" dirty="0" err="1" smtClean="0">
                <a:latin typeface="Palatino Linotype" pitchFamily="18" charset="0"/>
              </a:rPr>
              <a:t>i</a:t>
            </a:r>
            <a:r>
              <a:rPr lang="en-US" dirty="0" smtClean="0">
                <a:latin typeface="Palatino Linotype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 = s +(</a:t>
            </a:r>
            <a:r>
              <a:rPr lang="en-US" dirty="0" err="1" smtClean="0">
                <a:latin typeface="Palatino Linotype" pitchFamily="18" charset="0"/>
              </a:rPr>
              <a:t>i</a:t>
            </a:r>
            <a:r>
              <a:rPr lang="en-US" dirty="0" smtClean="0">
                <a:latin typeface="Palatino Linotype" pitchFamily="18" charset="0"/>
              </a:rPr>
              <a:t> / f);</a:t>
            </a:r>
          </a:p>
          <a:p>
            <a:pPr>
              <a:buNone/>
            </a:pPr>
            <a:r>
              <a:rPr lang="en-US" dirty="0" err="1" smtClean="0">
                <a:latin typeface="Palatino Linotype" pitchFamily="18" charset="0"/>
              </a:rPr>
              <a:t>i</a:t>
            </a:r>
            <a:r>
              <a:rPr lang="en-US" dirty="0" smtClean="0">
                <a:latin typeface="Palatino Linotype" pitchFamily="18" charset="0"/>
              </a:rPr>
              <a:t> =i+1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Do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return(s);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Function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0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666667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Infinite loop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708333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716667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0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Palatino Linotype" pitchFamily="18" charset="0"/>
              </a:rPr>
              <a:t>Answer: b. infinite loop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This code will never end because the value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 of n is never been updated.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2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buNone/>
            </a:pPr>
            <a:r>
              <a:rPr lang="en-US" b="1" dirty="0">
                <a:latin typeface="Palatino Linotype" pitchFamily="18" charset="0"/>
              </a:rPr>
              <a:t>What will be the value of the following  </a:t>
            </a:r>
            <a:r>
              <a:rPr lang="en-US" b="1" dirty="0" err="1">
                <a:latin typeface="Palatino Linotype" pitchFamily="18" charset="0"/>
              </a:rPr>
              <a:t>pseudocode</a:t>
            </a:r>
            <a:r>
              <a:rPr lang="en-US" b="1" dirty="0">
                <a:latin typeface="Palatino Linotype" pitchFamily="18" charset="0"/>
              </a:rPr>
              <a:t>?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Input f = 6, g = 9 and set sum = 0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n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 (g &gt; f)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for (n = f; n&lt;g; n=n+1)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sum = sum + n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for loop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Error Message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sum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a. 6		b. 21		c. 15		d. 9</a:t>
            </a:r>
          </a:p>
          <a:p>
            <a:pPr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b. 21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7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b="1" dirty="0" smtClean="0">
                <a:latin typeface="Palatino Linotype" pitchFamily="18" charset="0"/>
              </a:rPr>
              <a:t>What will be the value of the following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?</a:t>
            </a:r>
          </a:p>
          <a:p>
            <a:pPr lvl="0"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j, m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Set m = 1, j =1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a[3] = {0, 1, 0}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a[0] = a[0] + a[1]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a[1] = a[1] + a[2]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a[2] = a[2] + a[0]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if(a[0])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a[j] = 5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m = m = a[j]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m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7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Palatino Linotype" pitchFamily="18" charset="0"/>
              </a:rPr>
              <a:t>3			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Palatino Linotype" pitchFamily="18" charset="0"/>
              </a:rPr>
              <a:t>2			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Palatino Linotype" pitchFamily="18" charset="0"/>
              </a:rPr>
              <a:t>6			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Palatino Linotype" pitchFamily="18" charset="0"/>
              </a:rPr>
              <a:t>4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c. 6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8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Palatino Linotype" pitchFamily="18" charset="0"/>
              </a:rPr>
              <a:t>Which of the following options is correct for the given code for n = 39 and r = 13?</a:t>
            </a:r>
          </a:p>
          <a:p>
            <a:pPr marL="0" lvl="0" indent="0" algn="just">
              <a:buNone/>
            </a:pPr>
            <a:endParaRPr lang="en-US" dirty="0" smtClean="0">
              <a:latin typeface="Palatino Linotype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Integer f1(Integer n, Integer r)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if(n &gt; 0)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return (n - r + f1(n/3, 13))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else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return 0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End function f1 ()</a:t>
            </a:r>
          </a:p>
          <a:p>
            <a:pPr marL="0" indent="0" algn="just">
              <a:buNone/>
            </a:pPr>
            <a:endParaRPr lang="en-US" dirty="0" smtClean="0">
              <a:latin typeface="Palatino Linotype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a. 3		b. 0		c. 5		d. 1</a:t>
            </a: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772400" cy="2305050"/>
          </a:xfrm>
        </p:spPr>
        <p:txBody>
          <a:bodyPr>
            <a:normAutofit/>
          </a:bodyPr>
          <a:lstStyle/>
          <a:p>
            <a:pPr marL="0" indent="0"/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ACCENTURE</a:t>
            </a:r>
            <a:b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 CODE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0855808D-437D-9040-98DB-07BDE6455A99}"/>
              </a:ext>
            </a:extLst>
          </p:cNvPr>
          <p:cNvSpPr txBox="1">
            <a:spLocks/>
          </p:cNvSpPr>
          <p:nvPr/>
        </p:nvSpPr>
        <p:spPr>
          <a:xfrm>
            <a:off x="685800" y="1371600"/>
            <a:ext cx="7772400" cy="230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COMPANY SPECIFIC SERIES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c. 5</a:t>
            </a:r>
          </a:p>
          <a:p>
            <a:pPr marL="0" indent="0">
              <a:buNone/>
            </a:pPr>
            <a:endParaRPr lang="en-US" b="1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9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Palatino Linotype" pitchFamily="18" charset="0"/>
              </a:rPr>
              <a:t>What will be the value of the following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 for k=150?</a:t>
            </a:r>
          </a:p>
          <a:p>
            <a:pPr marL="0" lvl="0" indent="0" algn="just">
              <a:buNone/>
            </a:pPr>
            <a:endParaRPr lang="en-US" dirty="0" smtClean="0">
              <a:latin typeface="Palatino Linotype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fun(integer k)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if(k&gt;155)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return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print k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fun(k+2)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print k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End of function fun( )</a:t>
            </a:r>
          </a:p>
          <a:p>
            <a:pPr marL="0" indent="0" algn="just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9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Palatino Linotype" pitchFamily="18" charset="0"/>
              </a:rPr>
              <a:t>150 152 154		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Palatino Linotype" pitchFamily="18" charset="0"/>
              </a:rPr>
              <a:t>150 152 154 154 152 150		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Palatino Linotype" pitchFamily="18" charset="0"/>
              </a:rPr>
              <a:t>150		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Palatino Linotype" pitchFamily="18" charset="0"/>
              </a:rPr>
              <a:t>None of the mentioned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b. 150 152 154 154 152 150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Palatino Linotype" pitchFamily="18" charset="0"/>
              </a:rPr>
              <a:t>Which of the following is the most appropriate option for the output of the given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 for n = 25?</a:t>
            </a:r>
          </a:p>
          <a:p>
            <a:pPr lvl="0" algn="just">
              <a:buNone/>
            </a:pPr>
            <a:endParaRPr lang="en-US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Integer </a:t>
            </a:r>
            <a:r>
              <a:rPr lang="en-US" dirty="0" err="1" smtClean="0">
                <a:latin typeface="Palatino Linotype" pitchFamily="18" charset="0"/>
              </a:rPr>
              <a:t>foo</a:t>
            </a:r>
            <a:r>
              <a:rPr lang="en-US" dirty="0" smtClean="0">
                <a:latin typeface="Palatino Linotype" pitchFamily="18" charset="0"/>
              </a:rPr>
              <a:t>(Integer n)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if(n EQUALS 1)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return 1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else if((n MOD 2) EQUALS 0)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return n*2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else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return </a:t>
            </a:r>
            <a:r>
              <a:rPr lang="en-US" dirty="0" err="1" smtClean="0">
                <a:latin typeface="Palatino Linotype" pitchFamily="18" charset="0"/>
              </a:rPr>
              <a:t>foo</a:t>
            </a:r>
            <a:r>
              <a:rPr lang="en-US" dirty="0" smtClean="0">
                <a:latin typeface="Palatino Linotype" pitchFamily="18" charset="0"/>
              </a:rPr>
              <a:t>(n - 10/3)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End function </a:t>
            </a:r>
            <a:r>
              <a:rPr lang="en-US" dirty="0" err="1" smtClean="0">
                <a:latin typeface="Palatino Linotype" pitchFamily="18" charset="0"/>
              </a:rPr>
              <a:t>foo</a:t>
            </a:r>
            <a:r>
              <a:rPr lang="en-US" dirty="0" smtClean="0">
                <a:latin typeface="Palatino Linotype" pitchFamily="18" charset="0"/>
              </a:rPr>
              <a:t>( )</a:t>
            </a:r>
          </a:p>
          <a:p>
            <a:pPr marL="0" indent="0" algn="just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Palatino Linotype" pitchFamily="18" charset="0"/>
              </a:rPr>
              <a:t>20			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Palatino Linotype" pitchFamily="18" charset="0"/>
              </a:rPr>
              <a:t>44			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Palatino Linotype" pitchFamily="18" charset="0"/>
              </a:rPr>
              <a:t>15			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Palatino Linotype" pitchFamily="18" charset="0"/>
              </a:rPr>
              <a:t>25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b. 44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buNone/>
            </a:pPr>
            <a:r>
              <a:rPr lang="en-US" b="1" dirty="0">
                <a:latin typeface="Palatino Linotype" pitchFamily="18" charset="0"/>
              </a:rPr>
              <a:t>What will be the value of the following  </a:t>
            </a:r>
            <a:r>
              <a:rPr lang="en-US" b="1" dirty="0" err="1">
                <a:latin typeface="Palatino Linotype" pitchFamily="18" charset="0"/>
              </a:rPr>
              <a:t>pseudocode</a:t>
            </a:r>
            <a:r>
              <a:rPr lang="en-US" b="1" dirty="0">
                <a:latin typeface="Palatino Linotype" pitchFamily="18" charset="0"/>
              </a:rPr>
              <a:t>?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a, n, b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Set a = 0, n = 0, b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for(each n from 0 to 4)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n = n + 1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if(n EQUALS 3)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"Hello World"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Jump out of the loop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for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n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2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3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Hello World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b. 1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Palatino Linotype" pitchFamily="18" charset="0"/>
              </a:rPr>
              <a:t>What will be the output of the following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 for  a = 3, b = 8?</a:t>
            </a:r>
            <a:endParaRPr lang="en-US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Integer </a:t>
            </a:r>
            <a:r>
              <a:rPr lang="en-US" dirty="0" err="1" smtClean="0">
                <a:latin typeface="Palatino Linotype" pitchFamily="18" charset="0"/>
              </a:rPr>
              <a:t>funn</a:t>
            </a:r>
            <a:r>
              <a:rPr lang="en-US" dirty="0" smtClean="0">
                <a:latin typeface="Palatino Linotype" pitchFamily="18" charset="0"/>
              </a:rPr>
              <a:t>(Integer a, Integer b)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if(b mod a &lt; 2)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b = b &gt;&gt; 1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return a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if(a mod b &lt; 2)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b = b + 12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return b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return a + b + 5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End function </a:t>
            </a:r>
            <a:r>
              <a:rPr lang="en-US" dirty="0" err="1" smtClean="0">
                <a:latin typeface="Palatino Linotype" pitchFamily="18" charset="0"/>
              </a:rPr>
              <a:t>funn</a:t>
            </a:r>
            <a:r>
              <a:rPr lang="en-US" dirty="0" smtClean="0">
                <a:latin typeface="Palatino Linotype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934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12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b="1" dirty="0">
                <a:latin typeface="Palatino Linotype" pitchFamily="18" charset="0"/>
              </a:rPr>
              <a:t>What will be the value of the following  </a:t>
            </a:r>
            <a:r>
              <a:rPr lang="en-US" sz="2400" b="1" dirty="0" err="1">
                <a:latin typeface="Palatino Linotype" pitchFamily="18" charset="0"/>
              </a:rPr>
              <a:t>pseudocode</a:t>
            </a:r>
            <a:r>
              <a:rPr lang="en-US" sz="2400" b="1" dirty="0">
                <a:latin typeface="Palatino Linotype" pitchFamily="18" charset="0"/>
              </a:rPr>
              <a:t>?</a:t>
            </a:r>
          </a:p>
          <a:p>
            <a:pPr lvl="0">
              <a:buNone/>
            </a:pPr>
            <a:endParaRPr lang="en-US" sz="24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Integer a[5], b[5], c[5], k, l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Set a[5] = {5, 9, 7, 3, 1}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Set b[5] = {2, 4, 6, 8, 10}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for(each k from 0 to 4)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c[k] = a[k] - b[k]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end for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for(each 1 from 0 to 4)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Print c[1]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end for</a:t>
            </a:r>
          </a:p>
          <a:p>
            <a:pPr marL="0" indent="0">
              <a:buNone/>
            </a:pPr>
            <a:endParaRPr lang="en-US" sz="24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12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7 13 13 11 11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3 5 1 -5 -9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-3 -5 -1 5 9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None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b. 3 5 1 -5 -9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13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b="1" dirty="0" smtClean="0">
                <a:latin typeface="Palatino Linotype" pitchFamily="18" charset="0"/>
              </a:rPr>
              <a:t>How many times "A" will be printed in the following </a:t>
            </a:r>
            <a:r>
              <a:rPr lang="en-US" sz="2400" b="1" dirty="0" err="1" smtClean="0">
                <a:latin typeface="Palatino Linotype" pitchFamily="18" charset="0"/>
              </a:rPr>
              <a:t>pseudocode</a:t>
            </a:r>
            <a:r>
              <a:rPr lang="en-US" sz="2400" b="1" dirty="0" smtClean="0">
                <a:latin typeface="Palatino Linotype" pitchFamily="18" charset="0"/>
              </a:rPr>
              <a:t>?</a:t>
            </a:r>
          </a:p>
          <a:p>
            <a:pPr lvl="0" algn="just">
              <a:buNone/>
            </a:pPr>
            <a:endParaRPr lang="en-US" sz="2400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Integer a, b, c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for(a = 0 to 4)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for(b = 0 to 2)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if(a is greater than b)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Print "A"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End if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End for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End for</a:t>
            </a:r>
          </a:p>
          <a:p>
            <a:pPr marL="0" indent="0" algn="just">
              <a:buNone/>
            </a:pPr>
            <a:endParaRPr lang="en-US" sz="24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13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8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7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9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10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c. 9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14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b="1" dirty="0" smtClean="0">
                <a:latin typeface="Palatino Linotype" pitchFamily="18" charset="0"/>
              </a:rPr>
              <a:t>What will be the output of the following </a:t>
            </a:r>
            <a:r>
              <a:rPr lang="en-US" sz="2400" b="1" dirty="0" err="1" smtClean="0">
                <a:latin typeface="Palatino Linotype" pitchFamily="18" charset="0"/>
              </a:rPr>
              <a:t>pseudocode</a:t>
            </a:r>
            <a:r>
              <a:rPr lang="en-US" sz="2400" b="1" dirty="0" smtClean="0">
                <a:latin typeface="Palatino Linotype" pitchFamily="18" charset="0"/>
              </a:rPr>
              <a:t> for a = 3?</a:t>
            </a:r>
            <a:endParaRPr lang="en-US" sz="2400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void fun(</a:t>
            </a:r>
            <a:r>
              <a:rPr lang="en-US" sz="2400" dirty="0" err="1" smtClean="0">
                <a:latin typeface="Palatino Linotype" pitchFamily="18" charset="0"/>
              </a:rPr>
              <a:t>int</a:t>
            </a:r>
            <a:r>
              <a:rPr lang="en-US" sz="2400" dirty="0" smtClean="0">
                <a:latin typeface="Palatino Linotype" pitchFamily="18" charset="0"/>
              </a:rPr>
              <a:t> a)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if(a&lt;1)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return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else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print a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fun(a-2)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print a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return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End function fun( )</a:t>
            </a:r>
          </a:p>
          <a:p>
            <a:pPr marL="0" indent="0" algn="just">
              <a:buNone/>
            </a:pPr>
            <a:endParaRPr lang="en-US" sz="24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14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2 1 1 2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1 2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2 1 0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3 1 1 3</a:t>
            </a:r>
          </a:p>
          <a:p>
            <a:pPr marL="514350" indent="-514350">
              <a:buAutoNum type="alphaLcPeriod"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d. 3 1 1 3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15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b="1" dirty="0">
                <a:latin typeface="Palatino Linotype" pitchFamily="18" charset="0"/>
              </a:rPr>
              <a:t>What will be the value of the following  </a:t>
            </a:r>
            <a:r>
              <a:rPr lang="en-US" sz="2400" b="1" dirty="0" err="1">
                <a:latin typeface="Palatino Linotype" pitchFamily="18" charset="0"/>
              </a:rPr>
              <a:t>pseudocode</a:t>
            </a:r>
            <a:r>
              <a:rPr lang="en-US" sz="2400" b="1" dirty="0" smtClean="0">
                <a:latin typeface="Palatino Linotype" pitchFamily="18" charset="0"/>
              </a:rPr>
              <a:t>?</a:t>
            </a:r>
          </a:p>
          <a:p>
            <a:pPr marL="0" lvl="0" indent="0" algn="just">
              <a:buNone/>
            </a:pPr>
            <a:endParaRPr lang="en-US" sz="2400" b="1" dirty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Integer p, q r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Set q = 13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for(each p from 1 to 4)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r = q mod p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p = p + 5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q = p + r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end for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r = q/5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Print q, r</a:t>
            </a:r>
            <a:endParaRPr lang="en-US" sz="24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4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None of these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16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12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15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6 4 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1 3 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7 2 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6 1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d. 6 1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b="1" dirty="0" smtClean="0">
                <a:latin typeface="Palatino Linotype" pitchFamily="18" charset="0"/>
              </a:rPr>
              <a:t>What will be the output of the following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?</a:t>
            </a: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x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Set x = 259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if(x EQUALS 0)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"0"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otherwise if(x MOD 9 EQUALS 0)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"9"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otherwise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x MOD 9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a. 8		b. 16		c. 7		d. None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c. 7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17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800" b="1" dirty="0">
                <a:latin typeface="Palatino Linotype" pitchFamily="18" charset="0"/>
              </a:rPr>
              <a:t>What will be the value of the following  </a:t>
            </a:r>
            <a:r>
              <a:rPr lang="en-US" sz="2800" b="1" dirty="0" err="1">
                <a:latin typeface="Palatino Linotype" pitchFamily="18" charset="0"/>
              </a:rPr>
              <a:t>pseudocode</a:t>
            </a:r>
            <a:r>
              <a:rPr lang="en-US" sz="2800" b="1" dirty="0">
                <a:latin typeface="Palatino Linotype" pitchFamily="18" charset="0"/>
              </a:rPr>
              <a:t>?</a:t>
            </a:r>
          </a:p>
          <a:p>
            <a:pPr algn="just">
              <a:buNone/>
            </a:pPr>
            <a:r>
              <a:rPr lang="en-US" sz="2800" dirty="0" smtClean="0">
                <a:latin typeface="Palatino Linotype" pitchFamily="18" charset="0"/>
              </a:rPr>
              <a:t>Integer a[5], b[5], c[5], k, l</a:t>
            </a:r>
          </a:p>
          <a:p>
            <a:pPr algn="just">
              <a:buNone/>
            </a:pPr>
            <a:r>
              <a:rPr lang="en-US" sz="2800" dirty="0" smtClean="0">
                <a:latin typeface="Palatino Linotype" pitchFamily="18" charset="0"/>
              </a:rPr>
              <a:t>Set a[5] = {1, 2, 3, 4, 5}</a:t>
            </a:r>
          </a:p>
          <a:p>
            <a:pPr algn="just">
              <a:buNone/>
            </a:pPr>
            <a:r>
              <a:rPr lang="en-US" sz="2800" dirty="0" smtClean="0">
                <a:latin typeface="Palatino Linotype" pitchFamily="18" charset="0"/>
              </a:rPr>
              <a:t>Set b =[5] = {6, 7, 8, 9, 10}</a:t>
            </a:r>
          </a:p>
          <a:p>
            <a:pPr algn="just">
              <a:buNone/>
            </a:pPr>
            <a:r>
              <a:rPr lang="en-US" sz="2800" dirty="0" smtClean="0">
                <a:latin typeface="Palatino Linotype" pitchFamily="18" charset="0"/>
              </a:rPr>
              <a:t>for(each k from 0 to 4)</a:t>
            </a:r>
          </a:p>
          <a:p>
            <a:pPr algn="just">
              <a:buNone/>
            </a:pPr>
            <a:r>
              <a:rPr lang="en-US" sz="2800" dirty="0" smtClean="0">
                <a:latin typeface="Palatino Linotype" pitchFamily="18" charset="0"/>
              </a:rPr>
              <a:t>c[k] = a[k] + b[k]</a:t>
            </a:r>
          </a:p>
          <a:p>
            <a:pPr algn="just">
              <a:buNone/>
            </a:pPr>
            <a:r>
              <a:rPr lang="en-US" sz="2800" dirty="0" smtClean="0">
                <a:latin typeface="Palatino Linotype" pitchFamily="18" charset="0"/>
              </a:rPr>
              <a:t>end for</a:t>
            </a:r>
          </a:p>
          <a:p>
            <a:pPr algn="just">
              <a:buNone/>
            </a:pPr>
            <a:r>
              <a:rPr lang="en-US" sz="2800" dirty="0" smtClean="0">
                <a:latin typeface="Palatino Linotype" pitchFamily="18" charset="0"/>
              </a:rPr>
              <a:t>Print c[1]</a:t>
            </a:r>
          </a:p>
          <a:p>
            <a:pPr algn="just">
              <a:buNone/>
            </a:pPr>
            <a:r>
              <a:rPr lang="en-US" sz="2800" dirty="0" smtClean="0">
                <a:latin typeface="Palatino Linotype" pitchFamily="18" charset="0"/>
              </a:rPr>
              <a:t>end for</a:t>
            </a:r>
          </a:p>
          <a:p>
            <a:pPr marL="0" indent="0" algn="just">
              <a:buNone/>
            </a:pPr>
            <a:endParaRPr lang="en-US" sz="28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17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11 12 13 14 15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None 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7 8 9 10 11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7 9 11 13 15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d. 7 9 11 13 15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18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b="1" dirty="0" smtClean="0">
                <a:latin typeface="Palatino Linotype" pitchFamily="18" charset="0"/>
              </a:rPr>
              <a:t>Which of the following output is correct for the  given code if n = 64?</a:t>
            </a:r>
            <a:endParaRPr lang="en-US" sz="2400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Integer large(</a:t>
            </a:r>
            <a:r>
              <a:rPr lang="en-US" sz="2400" dirty="0" err="1" smtClean="0">
                <a:latin typeface="Palatino Linotype" pitchFamily="18" charset="0"/>
              </a:rPr>
              <a:t>Intger</a:t>
            </a:r>
            <a:r>
              <a:rPr lang="en-US" sz="2400" dirty="0" smtClean="0">
                <a:latin typeface="Palatino Linotype" pitchFamily="18" charset="0"/>
              </a:rPr>
              <a:t> n)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if(n &lt;=1)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		return 1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end if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	if(n mod 4 EQUALS 0)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		return large(n/4)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	end if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	return large(n/4) + large(n/4 * 1)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End function large( )</a:t>
            </a:r>
          </a:p>
          <a:p>
            <a:pPr marL="0" indent="0" algn="just">
              <a:buNone/>
            </a:pPr>
            <a:endParaRPr lang="en-US" sz="24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18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0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6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4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Palatino Linotype" pitchFamily="18" charset="0"/>
              </a:rPr>
              <a:t>Answer: a. 1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Palatino Linotype" pitchFamily="18" charset="0"/>
              </a:rPr>
              <a:t>Answer: c. 16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19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b="1" dirty="0">
                <a:latin typeface="Palatino Linotype" pitchFamily="18" charset="0"/>
              </a:rPr>
              <a:t>What will be the value of the following  </a:t>
            </a:r>
            <a:r>
              <a:rPr lang="en-US" sz="2400" b="1" dirty="0" err="1">
                <a:latin typeface="Palatino Linotype" pitchFamily="18" charset="0"/>
              </a:rPr>
              <a:t>pseudocode</a:t>
            </a:r>
            <a:r>
              <a:rPr lang="en-US" sz="2400" b="1" dirty="0">
                <a:latin typeface="Palatino Linotype" pitchFamily="18" charset="0"/>
              </a:rPr>
              <a:t>?</a:t>
            </a:r>
          </a:p>
          <a:p>
            <a:pPr lvl="0">
              <a:buNone/>
            </a:pPr>
            <a:endParaRPr lang="en-US" sz="24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Integer j, m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Set m = 1, j = 1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Integer a[5] = {6, 4, 3, 1, 4}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if(a[m - 1])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a[j] = a[j] + 5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m = m + a[j]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Print m</a:t>
            </a:r>
          </a:p>
          <a:p>
            <a:pPr marL="0" indent="0">
              <a:buNone/>
            </a:pPr>
            <a:endParaRPr lang="en-US" sz="24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19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10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9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8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4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a. 10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000" b="1" dirty="0" smtClean="0">
                <a:latin typeface="Palatino Linotype" pitchFamily="18" charset="0"/>
              </a:rPr>
              <a:t>What will be the output of the following </a:t>
            </a:r>
            <a:r>
              <a:rPr lang="en-US" sz="2000" b="1" dirty="0" err="1" smtClean="0">
                <a:latin typeface="Palatino Linotype" pitchFamily="18" charset="0"/>
              </a:rPr>
              <a:t>pseudocode</a:t>
            </a:r>
            <a:r>
              <a:rPr lang="en-US" sz="2000" b="1" dirty="0" smtClean="0">
                <a:latin typeface="Palatino Linotype" pitchFamily="18" charset="0"/>
              </a:rPr>
              <a:t>?</a:t>
            </a:r>
            <a:endParaRPr lang="en-US" sz="20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Integer j, m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Set m = 4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Integer a[4] = {4, 13, 2, 1}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for{each j from 0 to 3}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if(j &gt; 1)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m = m + a[j]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if(j &gt; 2)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Continue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m = m + 1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End for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Print m</a:t>
            </a: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8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10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4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b. 10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000" b="1" dirty="0" smtClean="0">
                <a:latin typeface="Palatino Linotype" pitchFamily="18" charset="0"/>
              </a:rPr>
              <a:t>What will be the output of the following </a:t>
            </a:r>
            <a:r>
              <a:rPr lang="en-US" sz="2000" b="1" dirty="0" err="1" smtClean="0">
                <a:latin typeface="Palatino Linotype" pitchFamily="18" charset="0"/>
              </a:rPr>
              <a:t>pseudocode</a:t>
            </a:r>
            <a:r>
              <a:rPr lang="en-US" sz="2000" b="1" dirty="0" smtClean="0">
                <a:latin typeface="Palatino Linotype" pitchFamily="18" charset="0"/>
              </a:rPr>
              <a:t>?</a:t>
            </a:r>
            <a:endParaRPr lang="en-US" sz="20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Integer a, b, count, count1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Set a = 1, b = 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while(a &lt;= 5)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b = 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while(b &lt;= 5)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b = b + 1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count1 = count1 + 1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end while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a = a + 1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count = count + 1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end while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Print count, count 1</a:t>
            </a:r>
          </a:p>
        </p:txBody>
      </p:sp>
    </p:spTree>
    <p:extLst>
      <p:ext uri="{BB962C8B-B14F-4D97-AF65-F5344CB8AC3E}">
        <p14:creationId xmlns:p14="http://schemas.microsoft.com/office/powerpoint/2010/main" val="887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US" sz="2000" b="1" dirty="0" smtClean="0">
                <a:latin typeface="Palatino Linotype" pitchFamily="18" charset="0"/>
              </a:rPr>
              <a:t>What will be the output of the following </a:t>
            </a:r>
            <a:r>
              <a:rPr lang="en-US" sz="2000" b="1" dirty="0" err="1" smtClean="0">
                <a:latin typeface="Palatino Linotype" pitchFamily="18" charset="0"/>
              </a:rPr>
              <a:t>pseudocode</a:t>
            </a:r>
            <a:r>
              <a:rPr lang="en-US" sz="2000" b="1" dirty="0" smtClean="0">
                <a:latin typeface="Palatino Linotype" pitchFamily="18" charset="0"/>
              </a:rPr>
              <a:t>?</a:t>
            </a:r>
            <a:endParaRPr lang="en-US" sz="20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Integer a, b, count, count1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Set a = 1, b = 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while(a &lt;= 5)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b = 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while(b &lt;= 5)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b = b + 1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count1 = count1 + 1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end while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a = a + 1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count = count + 1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end while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Print count, count 1</a:t>
            </a: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25 5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24 5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5 25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5 5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c. 5 25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Palatino Linotype" pitchFamily="18" charset="0"/>
              </a:rPr>
              <a:t>What will be the value of the following 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?</a:t>
            </a:r>
          </a:p>
          <a:p>
            <a:pPr marL="0" lvl="0" indent="0" algn="just">
              <a:buNone/>
            </a:pPr>
            <a:endParaRPr lang="en-US" dirty="0" smtClean="0">
              <a:latin typeface="Palatino Linotype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Integer value, n, num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Set value = 1, n = 45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num = num&gt;&gt; 1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num = num + value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Print num</a:t>
            </a:r>
          </a:p>
          <a:p>
            <a:pPr marL="0" indent="0" algn="just">
              <a:buNone/>
            </a:pPr>
            <a:endParaRPr lang="en-US" dirty="0" smtClean="0">
              <a:latin typeface="Palatino Linotype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a. 44		b. 0		c. 1		d. 12</a:t>
            </a:r>
          </a:p>
          <a:p>
            <a:pPr marL="0" indent="0" algn="just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22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Palatino Linotype" pitchFamily="18" charset="0"/>
              </a:rPr>
              <a:t>What will be the output of the following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 a=2, b=2?</a:t>
            </a:r>
            <a:endParaRPr lang="en-US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Integer </a:t>
            </a:r>
            <a:r>
              <a:rPr lang="en-US" dirty="0" err="1" smtClean="0">
                <a:latin typeface="Palatino Linotype" pitchFamily="18" charset="0"/>
              </a:rPr>
              <a:t>funn</a:t>
            </a:r>
            <a:r>
              <a:rPr lang="en-US" dirty="0" smtClean="0">
                <a:latin typeface="Palatino Linotype" pitchFamily="18" charset="0"/>
              </a:rPr>
              <a:t>(Integer a, Integer b)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if(a &amp; b &gt; 0)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return 1 + </a:t>
            </a:r>
            <a:r>
              <a:rPr lang="en-US" dirty="0" err="1" smtClean="0">
                <a:latin typeface="Palatino Linotype" pitchFamily="18" charset="0"/>
              </a:rPr>
              <a:t>funn</a:t>
            </a:r>
            <a:r>
              <a:rPr lang="en-US" dirty="0" smtClean="0">
                <a:latin typeface="Palatino Linotype" pitchFamily="18" charset="0"/>
              </a:rPr>
              <a:t>(a - 1, b) + </a:t>
            </a:r>
            <a:r>
              <a:rPr lang="en-US" dirty="0" err="1" smtClean="0">
                <a:latin typeface="Palatino Linotype" pitchFamily="18" charset="0"/>
              </a:rPr>
              <a:t>funn</a:t>
            </a:r>
            <a:r>
              <a:rPr lang="en-US" dirty="0" smtClean="0">
                <a:latin typeface="Palatino Linotype" pitchFamily="18" charset="0"/>
              </a:rPr>
              <a:t>(a, b - 1)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return 0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End function </a:t>
            </a:r>
            <a:r>
              <a:rPr lang="en-US" dirty="0" err="1" smtClean="0">
                <a:latin typeface="Palatino Linotype" pitchFamily="18" charset="0"/>
              </a:rPr>
              <a:t>funn</a:t>
            </a:r>
            <a:r>
              <a:rPr lang="en-US" dirty="0" smtClean="0">
                <a:latin typeface="Palatino Linotype" pitchFamily="18" charset="0"/>
              </a:rPr>
              <a:t>( )</a:t>
            </a:r>
          </a:p>
          <a:p>
            <a:pPr algn="just">
              <a:buNone/>
            </a:pPr>
            <a:endParaRPr lang="en-US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a. 0		b. 2		c. 4		d. 9</a:t>
            </a:r>
          </a:p>
        </p:txBody>
      </p:sp>
    </p:spTree>
    <p:extLst>
      <p:ext uri="{BB962C8B-B14F-4D97-AF65-F5344CB8AC3E}">
        <p14:creationId xmlns:p14="http://schemas.microsoft.com/office/powerpoint/2010/main" val="887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a. 0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23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Palatino Linotype" pitchFamily="18" charset="0"/>
              </a:rPr>
              <a:t>What will be the output of the following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?</a:t>
            </a:r>
            <a:endParaRPr lang="en-US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Integer a, b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Set a = 12, b = 25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a = (a + b) MOD 2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b = b = a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a = a + b - 13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Print a, b</a:t>
            </a:r>
          </a:p>
          <a:p>
            <a:pPr algn="just">
              <a:buNone/>
            </a:pPr>
            <a:endParaRPr lang="en-US" dirty="0" smtClean="0">
              <a:latin typeface="Palatino Linotype" pitchFamily="18" charset="0"/>
            </a:endParaRPr>
          </a:p>
          <a:p>
            <a:pPr marL="514350" indent="-514350" algn="just">
              <a:buAutoNum type="alphaLcPeriod"/>
            </a:pPr>
            <a:r>
              <a:rPr lang="en-US" dirty="0" smtClean="0"/>
              <a:t>-11 1			b. -12 00	</a:t>
            </a:r>
          </a:p>
          <a:p>
            <a:pPr marL="514350" indent="-514350" algn="just">
              <a:buNone/>
            </a:pPr>
            <a:r>
              <a:rPr lang="en-US" dirty="0" smtClean="0"/>
              <a:t>c.     11 22			d. 37 24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a. -11 1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24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Palatino Linotype" pitchFamily="18" charset="0"/>
              </a:rPr>
              <a:t>What will be the output of the following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?</a:t>
            </a: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</a:t>
            </a:r>
            <a:r>
              <a:rPr lang="en-US" dirty="0" err="1" smtClean="0">
                <a:latin typeface="Palatino Linotype" pitchFamily="18" charset="0"/>
              </a:rPr>
              <a:t>i</a:t>
            </a: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Set </a:t>
            </a:r>
            <a:r>
              <a:rPr lang="en-US" dirty="0" err="1" smtClean="0">
                <a:latin typeface="Palatino Linotype" pitchFamily="18" charset="0"/>
              </a:rPr>
              <a:t>i</a:t>
            </a:r>
            <a:r>
              <a:rPr lang="en-US" dirty="0" smtClean="0">
                <a:latin typeface="Palatino Linotype" pitchFamily="18" charset="0"/>
              </a:rPr>
              <a:t> = 0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Start : </a:t>
            </a:r>
            <a:r>
              <a:rPr lang="en-US" dirty="0" err="1" smtClean="0">
                <a:latin typeface="Palatino Linotype" pitchFamily="18" charset="0"/>
              </a:rPr>
              <a:t>i</a:t>
            </a:r>
            <a:r>
              <a:rPr lang="en-US" dirty="0" smtClean="0">
                <a:latin typeface="Palatino Linotype" pitchFamily="18" charset="0"/>
              </a:rPr>
              <a:t> = 12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</a:t>
            </a:r>
            <a:r>
              <a:rPr lang="en-US" dirty="0" err="1" smtClean="0">
                <a:latin typeface="Palatino Linotype" pitchFamily="18" charset="0"/>
              </a:rPr>
              <a:t>i</a:t>
            </a: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</a:t>
            </a:r>
            <a:r>
              <a:rPr lang="en-US" dirty="0" err="1" smtClean="0">
                <a:latin typeface="Palatino Linotype" pitchFamily="18" charset="0"/>
              </a:rPr>
              <a:t>i</a:t>
            </a:r>
            <a:r>
              <a:rPr lang="en-US" dirty="0" smtClean="0">
                <a:latin typeface="Palatino Linotype" pitchFamily="18" charset="0"/>
              </a:rPr>
              <a:t> &lt; 60)</a:t>
            </a:r>
          </a:p>
          <a:p>
            <a:pPr>
              <a:buNone/>
            </a:pPr>
            <a:r>
              <a:rPr lang="en-US" dirty="0" err="1" smtClean="0">
                <a:latin typeface="Palatino Linotype" pitchFamily="18" charset="0"/>
              </a:rPr>
              <a:t>goto</a:t>
            </a:r>
            <a:r>
              <a:rPr lang="en-US" dirty="0" smtClean="0">
                <a:latin typeface="Palatino Linotype" pitchFamily="18" charset="0"/>
              </a:rPr>
              <a:t> Start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</a:t>
            </a:r>
            <a:r>
              <a:rPr lang="en-US" dirty="0" err="1" smtClean="0">
                <a:latin typeface="Palatino Linotype" pitchFamily="18" charset="0"/>
              </a:rPr>
              <a:t>i</a:t>
            </a:r>
            <a:r>
              <a:rPr lang="en-US" dirty="0" smtClean="0">
                <a:latin typeface="Palatino Linotype" pitchFamily="18" charset="0"/>
              </a:rPr>
              <a:t> + 1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24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0 12 0 12 13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12 24 36 48 60 61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12 infinite times		 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0 12 24 25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c. 12 infinite times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25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400" b="1" dirty="0" smtClean="0">
                <a:latin typeface="Palatino Linotype" pitchFamily="18" charset="0"/>
              </a:rPr>
              <a:t>What will be the output of the following </a:t>
            </a:r>
          </a:p>
          <a:p>
            <a:pPr lvl="0">
              <a:buNone/>
            </a:pPr>
            <a:r>
              <a:rPr lang="en-US" sz="2400" b="1" dirty="0" err="1" smtClean="0">
                <a:latin typeface="Palatino Linotype" pitchFamily="18" charset="0"/>
              </a:rPr>
              <a:t>pseudocode</a:t>
            </a:r>
            <a:r>
              <a:rPr lang="en-US" sz="2400" b="1" dirty="0" smtClean="0">
                <a:latin typeface="Palatino Linotype" pitchFamily="18" charset="0"/>
              </a:rPr>
              <a:t>?</a:t>
            </a:r>
            <a:endParaRPr lang="en-US" sz="24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Integer y1, y2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Set y1 = 8, y2 = 8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do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print y1/y2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while(y1/y2)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end do while</a:t>
            </a:r>
          </a:p>
          <a:p>
            <a:pPr>
              <a:buNone/>
            </a:pPr>
            <a:endParaRPr lang="en-US" sz="2400" dirty="0" smtClean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Palatino Linotype" pitchFamily="18" charset="0"/>
              </a:rPr>
              <a:t>a. It will print 1 infinite time		b. 8		</a:t>
            </a:r>
          </a:p>
          <a:p>
            <a:pPr marL="514350" indent="-514350">
              <a:buNone/>
            </a:pPr>
            <a:r>
              <a:rPr lang="en-US" sz="2400" dirty="0" smtClean="0">
                <a:latin typeface="Palatino Linotype" pitchFamily="18" charset="0"/>
              </a:rPr>
              <a:t>c. 0							d. 1</a:t>
            </a:r>
          </a:p>
        </p:txBody>
      </p:sp>
    </p:spTree>
    <p:extLst>
      <p:ext uri="{BB962C8B-B14F-4D97-AF65-F5344CB8AC3E}">
        <p14:creationId xmlns:p14="http://schemas.microsoft.com/office/powerpoint/2010/main" val="887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a. It will print 1 infinite time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 smtClean="0">
                <a:latin typeface="Palatino Linotype" pitchFamily="18" charset="0"/>
              </a:rPr>
              <a:t>What will be the output of the following </a:t>
            </a:r>
            <a:r>
              <a:rPr lang="en-US" sz="2400" b="1" dirty="0" err="1" smtClean="0">
                <a:latin typeface="Palatino Linotype" pitchFamily="18" charset="0"/>
              </a:rPr>
              <a:t>pseudocode</a:t>
            </a:r>
            <a:r>
              <a:rPr lang="en-US" sz="2400" b="1" dirty="0" smtClean="0">
                <a:latin typeface="Palatino Linotype" pitchFamily="18" charset="0"/>
              </a:rPr>
              <a:t>?</a:t>
            </a:r>
            <a:endParaRPr lang="en-US" sz="2400" dirty="0" smtClean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Palatino Linotype" pitchFamily="18" charset="0"/>
              </a:rPr>
              <a:t>Integer a, b, c</a:t>
            </a:r>
          </a:p>
          <a:p>
            <a:pPr marL="0" indent="0">
              <a:buNone/>
            </a:pPr>
            <a:r>
              <a:rPr lang="en-US" sz="2400" dirty="0" smtClean="0">
                <a:latin typeface="Palatino Linotype" pitchFamily="18" charset="0"/>
              </a:rPr>
              <a:t>Set b = 10, a = 1</a:t>
            </a:r>
          </a:p>
          <a:p>
            <a:pPr marL="0" indent="0">
              <a:buNone/>
            </a:pPr>
            <a:r>
              <a:rPr lang="en-US" sz="2400" dirty="0" smtClean="0">
                <a:latin typeface="Palatino Linotype" pitchFamily="18" charset="0"/>
              </a:rPr>
              <a:t>for(each c from 1 to 3)</a:t>
            </a:r>
          </a:p>
          <a:p>
            <a:pPr marL="0" indent="0">
              <a:buNone/>
            </a:pPr>
            <a:r>
              <a:rPr lang="en-US" sz="2400" dirty="0" smtClean="0">
                <a:latin typeface="Palatino Linotype" pitchFamily="18" charset="0"/>
              </a:rPr>
              <a:t>a = (a + c) * c</a:t>
            </a:r>
          </a:p>
          <a:p>
            <a:pPr marL="0" indent="0">
              <a:buNone/>
            </a:pPr>
            <a:r>
              <a:rPr lang="en-US" sz="2400" dirty="0" smtClean="0">
                <a:latin typeface="Palatino Linotype" pitchFamily="18" charset="0"/>
              </a:rPr>
              <a:t>b = b - c</a:t>
            </a:r>
          </a:p>
          <a:p>
            <a:pPr marL="0" indent="0">
              <a:buNone/>
            </a:pPr>
            <a:r>
              <a:rPr lang="en-US" sz="2400" dirty="0" smtClean="0">
                <a:latin typeface="Palatino Linotype" pitchFamily="18" charset="0"/>
              </a:rPr>
              <a:t>End for</a:t>
            </a:r>
          </a:p>
          <a:p>
            <a:pPr marL="0" indent="0">
              <a:buNone/>
            </a:pPr>
            <a:r>
              <a:rPr lang="en-US" sz="2400" dirty="0" smtClean="0">
                <a:latin typeface="Palatino Linotype" pitchFamily="18" charset="0"/>
              </a:rPr>
              <a:t>if (0 &amp;&amp; 1 &amp;&amp; (2^3))</a:t>
            </a:r>
          </a:p>
          <a:p>
            <a:pPr marL="0" indent="0">
              <a:buNone/>
            </a:pPr>
            <a:r>
              <a:rPr lang="en-US" sz="2400" dirty="0" smtClean="0">
                <a:latin typeface="Palatino Linotype" pitchFamily="18" charset="0"/>
              </a:rPr>
              <a:t>b = a - 1</a:t>
            </a:r>
          </a:p>
          <a:p>
            <a:pPr marL="0" indent="0">
              <a:buNone/>
            </a:pPr>
            <a:r>
              <a:rPr lang="en-US" sz="2400" dirty="0" smtClean="0">
                <a:latin typeface="Palatino Linotype" pitchFamily="18" charset="0"/>
              </a:rPr>
              <a:t>a = a - 1</a:t>
            </a:r>
          </a:p>
        </p:txBody>
      </p:sp>
    </p:spTree>
    <p:extLst>
      <p:ext uri="{BB962C8B-B14F-4D97-AF65-F5344CB8AC3E}">
        <p14:creationId xmlns:p14="http://schemas.microsoft.com/office/powerpoint/2010/main" val="887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Palatino Linotype" pitchFamily="18" charset="0"/>
              </a:rPr>
              <a:t>Answer: c. 1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b + 1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a &gt;&gt;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b = b &gt;&gt; a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b + 1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b = a - 1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 = a - 1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a + b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a. 7		b. 3		c. 4		d. 8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d. 8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27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b="1" dirty="0" smtClean="0">
                <a:latin typeface="Palatino Linotype" pitchFamily="18" charset="0"/>
              </a:rPr>
              <a:t>What will be the output of the following </a:t>
            </a:r>
            <a:r>
              <a:rPr lang="en-US" sz="2800" b="1" dirty="0" err="1" smtClean="0">
                <a:latin typeface="Palatino Linotype" pitchFamily="18" charset="0"/>
              </a:rPr>
              <a:t>pseudocode</a:t>
            </a:r>
            <a:r>
              <a:rPr lang="en-US" sz="2800" b="1" dirty="0" smtClean="0">
                <a:latin typeface="Palatino Linotype" pitchFamily="18" charset="0"/>
              </a:rPr>
              <a:t>?</a:t>
            </a:r>
            <a:endParaRPr lang="en-US" sz="28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Integer a, b, c</a:t>
            </a: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Set a = 4, b = 4 , c = 4</a:t>
            </a: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if(a &amp; (b ^ b) &amp; c)</a:t>
            </a: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a = a &gt;&gt; 1</a:t>
            </a: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Print a + b + c</a:t>
            </a:r>
          </a:p>
          <a:p>
            <a:pPr>
              <a:buNone/>
            </a:pPr>
            <a:endParaRPr lang="en-US" sz="28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a. 16		b. 24		c. 8		d. 12</a:t>
            </a:r>
          </a:p>
        </p:txBody>
      </p:sp>
    </p:spTree>
    <p:extLst>
      <p:ext uri="{BB962C8B-B14F-4D97-AF65-F5344CB8AC3E}">
        <p14:creationId xmlns:p14="http://schemas.microsoft.com/office/powerpoint/2010/main" val="887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d. 12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28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b="1" dirty="0" smtClean="0">
                <a:latin typeface="Palatino Linotype" pitchFamily="18" charset="0"/>
              </a:rPr>
              <a:t>What will be the output of the following </a:t>
            </a:r>
            <a:r>
              <a:rPr lang="en-US" sz="2400" b="1" dirty="0" err="1" smtClean="0">
                <a:latin typeface="Palatino Linotype" pitchFamily="18" charset="0"/>
              </a:rPr>
              <a:t>pseudocode</a:t>
            </a:r>
            <a:r>
              <a:rPr lang="en-US" sz="2400" b="1" dirty="0" smtClean="0">
                <a:latin typeface="Palatino Linotype" pitchFamily="18" charset="0"/>
              </a:rPr>
              <a:t> for a = 10, b = 11?</a:t>
            </a:r>
            <a:endParaRPr lang="en-US" sz="2400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Integer </a:t>
            </a:r>
            <a:r>
              <a:rPr lang="en-US" sz="2400" dirty="0" err="1" smtClean="0">
                <a:latin typeface="Palatino Linotype" pitchFamily="18" charset="0"/>
              </a:rPr>
              <a:t>funn</a:t>
            </a:r>
            <a:r>
              <a:rPr lang="en-US" sz="2400" dirty="0" smtClean="0">
                <a:latin typeface="Palatino Linotype" pitchFamily="18" charset="0"/>
              </a:rPr>
              <a:t>(Integer a, Integer b)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if(0)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return a - b - </a:t>
            </a:r>
            <a:r>
              <a:rPr lang="en-US" sz="2400" dirty="0" err="1" smtClean="0">
                <a:latin typeface="Palatino Linotype" pitchFamily="18" charset="0"/>
              </a:rPr>
              <a:t>funn</a:t>
            </a:r>
            <a:r>
              <a:rPr lang="en-US" sz="2400" dirty="0" smtClean="0">
                <a:latin typeface="Palatino Linotype" pitchFamily="18" charset="0"/>
              </a:rPr>
              <a:t>(-7, -1)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End if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a = a + a + a + a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return a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End function </a:t>
            </a:r>
            <a:r>
              <a:rPr lang="en-US" sz="2400" dirty="0" err="1" smtClean="0">
                <a:latin typeface="Palatino Linotype" pitchFamily="18" charset="0"/>
              </a:rPr>
              <a:t>funn</a:t>
            </a:r>
            <a:r>
              <a:rPr lang="en-US" sz="2400" dirty="0" smtClean="0">
                <a:latin typeface="Palatino Linotype" pitchFamily="18" charset="0"/>
              </a:rPr>
              <a:t>( )</a:t>
            </a:r>
          </a:p>
          <a:p>
            <a:pPr algn="just">
              <a:buNone/>
            </a:pPr>
            <a:endParaRPr lang="en-US" sz="2400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a. 40		b. 30		c. 44		d. 0</a:t>
            </a:r>
          </a:p>
        </p:txBody>
      </p:sp>
    </p:spTree>
    <p:extLst>
      <p:ext uri="{BB962C8B-B14F-4D97-AF65-F5344CB8AC3E}">
        <p14:creationId xmlns:p14="http://schemas.microsoft.com/office/powerpoint/2010/main" val="887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Palatino Linotype" pitchFamily="18" charset="0"/>
              </a:rPr>
              <a:t>Answer: a. 40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29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b="1" dirty="0" smtClean="0">
                <a:latin typeface="Palatino Linotype" pitchFamily="18" charset="0"/>
              </a:rPr>
              <a:t>What will be the output of the following </a:t>
            </a:r>
            <a:r>
              <a:rPr lang="en-US" sz="2000" b="1" dirty="0" err="1" smtClean="0">
                <a:latin typeface="Palatino Linotype" pitchFamily="18" charset="0"/>
              </a:rPr>
              <a:t>pseudocode</a:t>
            </a:r>
            <a:r>
              <a:rPr lang="en-US" sz="2000" b="1" dirty="0" smtClean="0">
                <a:latin typeface="Palatino Linotype" pitchFamily="18" charset="0"/>
              </a:rPr>
              <a:t> for a = 5, b = 1?</a:t>
            </a:r>
            <a:endParaRPr lang="en-US" sz="20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Integer </a:t>
            </a:r>
            <a:r>
              <a:rPr lang="en-US" sz="2000" dirty="0" err="1" smtClean="0">
                <a:latin typeface="Palatino Linotype" pitchFamily="18" charset="0"/>
              </a:rPr>
              <a:t>funn</a:t>
            </a:r>
            <a:r>
              <a:rPr lang="en-US" sz="2000" dirty="0" smtClean="0">
                <a:latin typeface="Palatino Linotype" pitchFamily="18" charset="0"/>
              </a:rPr>
              <a:t>(Integer a, Integer b)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if((b + a || a - b) &amp;&amp; (b &gt; a) &amp;&amp; 1)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a = a + b + b - 2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return  3 - a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Else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return a - b + 1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return a + b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End function fun( )</a:t>
            </a:r>
          </a:p>
          <a:p>
            <a:pPr>
              <a:buNone/>
            </a:pPr>
            <a:endParaRPr lang="en-US" sz="20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a. 0		b. 5		c. 16		d. 11</a:t>
            </a:r>
          </a:p>
        </p:txBody>
      </p:sp>
    </p:spTree>
    <p:extLst>
      <p:ext uri="{BB962C8B-B14F-4D97-AF65-F5344CB8AC3E}">
        <p14:creationId xmlns:p14="http://schemas.microsoft.com/office/powerpoint/2010/main" val="887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b. 5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b="1" dirty="0" smtClean="0">
                <a:latin typeface="Palatino Linotype" pitchFamily="18" charset="0"/>
              </a:rPr>
              <a:t>What will be the output of the following </a:t>
            </a:r>
            <a:r>
              <a:rPr lang="en-US" sz="2000" b="1" dirty="0" err="1" smtClean="0">
                <a:latin typeface="Palatino Linotype" pitchFamily="18" charset="0"/>
              </a:rPr>
              <a:t>pseudocode</a:t>
            </a:r>
            <a:r>
              <a:rPr lang="en-US" sz="2000" b="1" dirty="0" smtClean="0">
                <a:latin typeface="Palatino Linotype" pitchFamily="18" charset="0"/>
              </a:rPr>
              <a:t> for  a = 5,b = 3?</a:t>
            </a:r>
            <a:endParaRPr lang="en-US" sz="20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Integer </a:t>
            </a:r>
            <a:r>
              <a:rPr lang="en-US" sz="2000" dirty="0" err="1" smtClean="0">
                <a:latin typeface="Palatino Linotype" pitchFamily="18" charset="0"/>
              </a:rPr>
              <a:t>funn</a:t>
            </a:r>
            <a:r>
              <a:rPr lang="en-US" sz="2000" dirty="0" smtClean="0">
                <a:latin typeface="Palatino Linotype" pitchFamily="18" charset="0"/>
              </a:rPr>
              <a:t>(Integer a, Integer b)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if((b mod a &gt; a mod b) || (a ^ b &gt; a))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a = a ^ b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if(a)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b = 1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return 4^5^6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return 1^2^3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return </a:t>
            </a:r>
            <a:r>
              <a:rPr lang="en-US" sz="2000" dirty="0" err="1" smtClean="0">
                <a:latin typeface="Palatino Linotype" pitchFamily="18" charset="0"/>
              </a:rPr>
              <a:t>a+b</a:t>
            </a:r>
            <a:endParaRPr lang="en-US" sz="20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Palatino Linotype" pitchFamily="18" charset="0"/>
              </a:rPr>
              <a:t>End function </a:t>
            </a:r>
            <a:r>
              <a:rPr lang="en-US" sz="2000" dirty="0" err="1" smtClean="0">
                <a:latin typeface="Palatino Linotype" pitchFamily="18" charset="0"/>
              </a:rPr>
              <a:t>funn</a:t>
            </a:r>
            <a:r>
              <a:rPr lang="en-US" sz="2000" dirty="0" smtClean="0">
                <a:latin typeface="Palatino Linotype" pitchFamily="18" charset="0"/>
              </a:rPr>
              <a:t> ( )</a:t>
            </a: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7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9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16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3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Palatino Linotype" pitchFamily="18" charset="0"/>
              </a:rPr>
              <a:t>What will be the value of the following 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Integer j, m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Set m = 1, j = 1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Integer a[3] = {0,1,4}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if (a[m - 1] || (a[-1] &amp;&amp; a[1]))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a[j] = 5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m = m + a[j]</a:t>
            </a: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Print m</a:t>
            </a:r>
          </a:p>
          <a:p>
            <a:pPr marL="0" indent="0" algn="just">
              <a:buNone/>
            </a:pPr>
            <a:endParaRPr lang="en-US" dirty="0" smtClean="0">
              <a:latin typeface="Palatino Linotype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Palatino Linotype" pitchFamily="18" charset="0"/>
              </a:rPr>
              <a:t>a. 3		b. 4		c. 6		d. 2</a:t>
            </a:r>
          </a:p>
        </p:txBody>
      </p:sp>
    </p:spTree>
    <p:extLst>
      <p:ext uri="{BB962C8B-B14F-4D97-AF65-F5344CB8AC3E}">
        <p14:creationId xmlns:p14="http://schemas.microsoft.com/office/powerpoint/2010/main" val="2823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Palatino Linotype" pitchFamily="18" charset="0"/>
              </a:rPr>
              <a:t>Answer: a. 7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 smtClean="0">
                <a:latin typeface="Palatino Linotype" pitchFamily="18" charset="0"/>
              </a:rPr>
              <a:t>What will be the output of the following </a:t>
            </a:r>
            <a:r>
              <a:rPr lang="en-US" sz="2400" b="1" dirty="0" err="1" smtClean="0">
                <a:latin typeface="Palatino Linotype" pitchFamily="18" charset="0"/>
              </a:rPr>
              <a:t>pseudocode</a:t>
            </a:r>
            <a:r>
              <a:rPr lang="en-US" sz="2400" b="1" dirty="0" smtClean="0">
                <a:latin typeface="Palatino Linotype" pitchFamily="18" charset="0"/>
              </a:rPr>
              <a:t> for a = 5, b = 1?</a:t>
            </a:r>
            <a:endParaRPr lang="en-US" sz="24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Integer </a:t>
            </a:r>
            <a:r>
              <a:rPr lang="en-US" sz="2400" dirty="0" err="1" smtClean="0">
                <a:latin typeface="Palatino Linotype" pitchFamily="18" charset="0"/>
              </a:rPr>
              <a:t>funn</a:t>
            </a:r>
            <a:r>
              <a:rPr lang="en-US" sz="2400" dirty="0" smtClean="0">
                <a:latin typeface="Palatino Linotype" pitchFamily="18" charset="0"/>
              </a:rPr>
              <a:t>(Integer a, Integer b)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if((b mod a &amp;&amp; a mod b) || (a ^ b &gt; a))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a = a ^ b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Else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return a - b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return a + b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End function </a:t>
            </a:r>
            <a:r>
              <a:rPr lang="en-US" sz="2400" dirty="0" err="1" smtClean="0">
                <a:latin typeface="Palatino Linotype" pitchFamily="18" charset="0"/>
              </a:rPr>
              <a:t>funn</a:t>
            </a:r>
            <a:r>
              <a:rPr lang="en-US" sz="2400" dirty="0" smtClean="0">
                <a:latin typeface="Palatino Linotype" pitchFamily="18" charset="0"/>
              </a:rPr>
              <a:t>( )</a:t>
            </a:r>
          </a:p>
          <a:p>
            <a:pPr>
              <a:buNone/>
            </a:pPr>
            <a:endParaRPr lang="en-US" sz="24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a. -9		b. 5		c. 6		d. 21</a:t>
            </a:r>
          </a:p>
        </p:txBody>
      </p:sp>
    </p:spTree>
    <p:extLst>
      <p:ext uri="{BB962C8B-B14F-4D97-AF65-F5344CB8AC3E}">
        <p14:creationId xmlns:p14="http://schemas.microsoft.com/office/powerpoint/2010/main" val="4255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b. 5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32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 smtClean="0">
                <a:latin typeface="Palatino Linotype" pitchFamily="18" charset="0"/>
              </a:rPr>
              <a:t>What will be the output of the following </a:t>
            </a:r>
            <a:r>
              <a:rPr lang="en-US" sz="2400" b="1" dirty="0" err="1" smtClean="0">
                <a:latin typeface="Palatino Linotype" pitchFamily="18" charset="0"/>
              </a:rPr>
              <a:t>pseudocode</a:t>
            </a:r>
            <a:r>
              <a:rPr lang="en-US" sz="2400" b="1" dirty="0" smtClean="0">
                <a:latin typeface="Palatino Linotype" pitchFamily="18" charset="0"/>
              </a:rPr>
              <a:t> a = 1, b = 3?</a:t>
            </a:r>
          </a:p>
          <a:p>
            <a:pPr marL="0" lvl="0" indent="0">
              <a:buNone/>
            </a:pPr>
            <a:endParaRPr lang="en-US" sz="24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Integer </a:t>
            </a:r>
            <a:r>
              <a:rPr lang="en-US" sz="2400" dirty="0" err="1" smtClean="0">
                <a:latin typeface="Palatino Linotype" pitchFamily="18" charset="0"/>
              </a:rPr>
              <a:t>funn</a:t>
            </a:r>
            <a:r>
              <a:rPr lang="en-US" sz="2400" dirty="0" smtClean="0">
                <a:latin typeface="Palatino Linotype" pitchFamily="18" charset="0"/>
              </a:rPr>
              <a:t>(Integer a, Integer b)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if(a&amp;1 &amp;&amp; 1)</a:t>
            </a:r>
          </a:p>
          <a:p>
            <a:pPr>
              <a:buNone/>
            </a:pPr>
            <a:r>
              <a:rPr lang="en-US" sz="2400" dirty="0" err="1" smtClean="0">
                <a:latin typeface="Palatino Linotype" pitchFamily="18" charset="0"/>
              </a:rPr>
              <a:t>returnfunn</a:t>
            </a:r>
            <a:r>
              <a:rPr lang="en-US" sz="2400" dirty="0" smtClean="0">
                <a:latin typeface="Palatino Linotype" pitchFamily="18" charset="0"/>
              </a:rPr>
              <a:t>(a-1, </a:t>
            </a:r>
            <a:r>
              <a:rPr lang="en-US" sz="2400" dirty="0" err="1" smtClean="0">
                <a:latin typeface="Palatino Linotype" pitchFamily="18" charset="0"/>
              </a:rPr>
              <a:t>a+a</a:t>
            </a:r>
            <a:r>
              <a:rPr lang="en-US" sz="2400" dirty="0" smtClean="0">
                <a:latin typeface="Palatino Linotype" pitchFamily="18" charset="0"/>
              </a:rPr>
              <a:t>) + </a:t>
            </a:r>
            <a:r>
              <a:rPr lang="en-US" sz="2400" dirty="0" err="1" smtClean="0">
                <a:latin typeface="Palatino Linotype" pitchFamily="18" charset="0"/>
              </a:rPr>
              <a:t>funn</a:t>
            </a:r>
            <a:r>
              <a:rPr lang="en-US" sz="2400" dirty="0" smtClean="0">
                <a:latin typeface="Palatino Linotype" pitchFamily="18" charset="0"/>
              </a:rPr>
              <a:t>(a-1, </a:t>
            </a:r>
            <a:r>
              <a:rPr lang="en-US" sz="2400" dirty="0" err="1" smtClean="0">
                <a:latin typeface="Palatino Linotype" pitchFamily="18" charset="0"/>
              </a:rPr>
              <a:t>b+b</a:t>
            </a:r>
            <a:r>
              <a:rPr lang="en-US" sz="2400" dirty="0" smtClean="0">
                <a:latin typeface="Palatino Linotype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Else</a:t>
            </a:r>
          </a:p>
          <a:p>
            <a:pPr>
              <a:buNone/>
            </a:pPr>
            <a:r>
              <a:rPr lang="en-US" sz="2400" dirty="0" err="1" smtClean="0">
                <a:latin typeface="Palatino Linotype" pitchFamily="18" charset="0"/>
              </a:rPr>
              <a:t>returnb^a</a:t>
            </a:r>
            <a:endParaRPr lang="en-US" sz="24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endParaRPr lang="en-US" sz="24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a. 8		b. 26		c. 1		d. 15</a:t>
            </a:r>
          </a:p>
        </p:txBody>
      </p:sp>
    </p:spTree>
    <p:extLst>
      <p:ext uri="{BB962C8B-B14F-4D97-AF65-F5344CB8AC3E}">
        <p14:creationId xmlns:p14="http://schemas.microsoft.com/office/powerpoint/2010/main" val="4255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a. 8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33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Palatino Linotype" pitchFamily="18" charset="0"/>
              </a:rPr>
              <a:t>What will be the output of the following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 for a = 4, b = 8?</a:t>
            </a:r>
          </a:p>
          <a:p>
            <a:pPr marL="0" lvl="0" indent="0" algn="just">
              <a:buNone/>
            </a:pPr>
            <a:endParaRPr lang="en-US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Integer </a:t>
            </a:r>
            <a:r>
              <a:rPr lang="en-US" dirty="0" err="1" smtClean="0">
                <a:latin typeface="Palatino Linotype" pitchFamily="18" charset="0"/>
              </a:rPr>
              <a:t>funn</a:t>
            </a:r>
            <a:r>
              <a:rPr lang="en-US" dirty="0" smtClean="0">
                <a:latin typeface="Palatino Linotype" pitchFamily="18" charset="0"/>
              </a:rPr>
              <a:t>(Integer a, Integer b)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if(a &gt; b)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b = b ^ a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if(b &gt; a)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a = a ^ b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return a + b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End function </a:t>
            </a:r>
            <a:r>
              <a:rPr lang="en-US" dirty="0" err="1" smtClean="0">
                <a:latin typeface="Palatino Linotype" pitchFamily="18" charset="0"/>
              </a:rPr>
              <a:t>funn</a:t>
            </a:r>
            <a:r>
              <a:rPr lang="en-US" dirty="0" smtClean="0">
                <a:latin typeface="Palatino Linotype" pitchFamily="18" charset="0"/>
              </a:rPr>
              <a:t> ( )</a:t>
            </a:r>
          </a:p>
        </p:txBody>
      </p:sp>
    </p:spTree>
    <p:extLst>
      <p:ext uri="{BB962C8B-B14F-4D97-AF65-F5344CB8AC3E}">
        <p14:creationId xmlns:p14="http://schemas.microsoft.com/office/powerpoint/2010/main" val="4255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33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35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20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14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25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b. 20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34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b="1" dirty="0" smtClean="0">
                <a:latin typeface="Palatino Linotype" pitchFamily="18" charset="0"/>
              </a:rPr>
              <a:t>What will be the output of the following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?</a:t>
            </a: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Integer x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Set x = 2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if(x is EQUAL TO 1)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if(x IS EQUAL TO 0)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"A"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"B"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"C"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34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B C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C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A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B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c. 6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b. C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35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b="1" dirty="0" smtClean="0">
                <a:latin typeface="Palatino Linotype" pitchFamily="18" charset="0"/>
              </a:rPr>
              <a:t>What will be the output of the following </a:t>
            </a:r>
            <a:r>
              <a:rPr lang="en-US" sz="2400" b="1" dirty="0" err="1" smtClean="0">
                <a:latin typeface="Palatino Linotype" pitchFamily="18" charset="0"/>
              </a:rPr>
              <a:t>pseudocode</a:t>
            </a:r>
            <a:r>
              <a:rPr lang="en-US" sz="2400" b="1" dirty="0" smtClean="0">
                <a:latin typeface="Palatino Linotype" pitchFamily="18" charset="0"/>
              </a:rPr>
              <a:t> for input 7?</a:t>
            </a:r>
            <a:endParaRPr lang="en-US" sz="2400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Read the value of N.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Set m = 1, T = 0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if(M&gt;N) // line 3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Go to line no. 9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else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T = T + m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m = m + 1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Go to line no. 3</a:t>
            </a:r>
          </a:p>
          <a:p>
            <a:pPr algn="just">
              <a:buNone/>
            </a:pPr>
            <a:r>
              <a:rPr lang="en-US" sz="2400" dirty="0" smtClean="0">
                <a:latin typeface="Palatino Linotype" pitchFamily="18" charset="0"/>
              </a:rPr>
              <a:t>Print T // line 9</a:t>
            </a:r>
          </a:p>
          <a:p>
            <a:pPr marL="0" indent="0" algn="just">
              <a:buNone/>
            </a:pPr>
            <a:endParaRPr lang="en-US" sz="24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35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76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32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56			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Palatino Linotype" pitchFamily="18" charset="0"/>
              </a:rPr>
              <a:t>28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d. 28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 smtClean="0">
                <a:latin typeface="Palatino Linotype" pitchFamily="18" charset="0"/>
              </a:rPr>
              <a:t>What will be the output of the following </a:t>
            </a:r>
            <a:r>
              <a:rPr lang="en-US" sz="2400" b="1" dirty="0" err="1" smtClean="0">
                <a:latin typeface="Palatino Linotype" pitchFamily="18" charset="0"/>
              </a:rPr>
              <a:t>pseudocode</a:t>
            </a:r>
            <a:r>
              <a:rPr lang="en-US" sz="2400" b="1" dirty="0" smtClean="0">
                <a:latin typeface="Palatino Linotype" pitchFamily="18" charset="0"/>
              </a:rPr>
              <a:t>?</a:t>
            </a:r>
            <a:endParaRPr lang="en-US" sz="24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Integer a, b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Set b = 2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for(each a from 1 to 6)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a = a + 2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b = b + a - 4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end for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Print b</a:t>
            </a:r>
          </a:p>
          <a:p>
            <a:pPr>
              <a:buNone/>
            </a:pPr>
            <a:endParaRPr lang="en-US" sz="24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a. 3		b. 4		c. 1		d. 8</a:t>
            </a:r>
          </a:p>
        </p:txBody>
      </p:sp>
    </p:spTree>
    <p:extLst>
      <p:ext uri="{BB962C8B-B14F-4D97-AF65-F5344CB8AC3E}">
        <p14:creationId xmlns:p14="http://schemas.microsoft.com/office/powerpoint/2010/main" val="4255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Palatino Linotype" pitchFamily="18" charset="0"/>
              </a:rPr>
              <a:t>Answer: a. 3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37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800" b="1" dirty="0" smtClean="0">
                <a:latin typeface="Palatino Linotype" pitchFamily="18" charset="0"/>
              </a:rPr>
              <a:t>What will be the output of the following </a:t>
            </a:r>
            <a:r>
              <a:rPr lang="en-US" sz="2800" b="1" dirty="0" err="1" smtClean="0">
                <a:latin typeface="Palatino Linotype" pitchFamily="18" charset="0"/>
              </a:rPr>
              <a:t>pseudocode</a:t>
            </a:r>
            <a:r>
              <a:rPr lang="en-US" sz="2800" b="1" dirty="0" smtClean="0">
                <a:latin typeface="Palatino Linotype" pitchFamily="18" charset="0"/>
              </a:rPr>
              <a:t>?</a:t>
            </a:r>
            <a:endParaRPr lang="en-US" sz="2800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Palatino Linotype" pitchFamily="18" charset="0"/>
              </a:rPr>
              <a:t>Integer value, n</a:t>
            </a:r>
          </a:p>
          <a:p>
            <a:pPr algn="just">
              <a:buNone/>
            </a:pPr>
            <a:r>
              <a:rPr lang="en-US" sz="2800" dirty="0" smtClean="0">
                <a:latin typeface="Palatino Linotype" pitchFamily="18" charset="0"/>
              </a:rPr>
              <a:t>Set value = 1, n = 45</a:t>
            </a:r>
          </a:p>
          <a:p>
            <a:pPr algn="just">
              <a:buNone/>
            </a:pPr>
            <a:r>
              <a:rPr lang="en-US" sz="2800" dirty="0" smtClean="0">
                <a:latin typeface="Palatino Linotype" pitchFamily="18" charset="0"/>
              </a:rPr>
              <a:t>while(value less than equal to n)</a:t>
            </a:r>
          </a:p>
          <a:p>
            <a:pPr algn="just">
              <a:buNone/>
            </a:pPr>
            <a:r>
              <a:rPr lang="en-US" sz="2800" dirty="0" smtClean="0">
                <a:latin typeface="Palatino Linotype" pitchFamily="18" charset="0"/>
              </a:rPr>
              <a:t>value = value &lt;&lt; 1</a:t>
            </a:r>
          </a:p>
          <a:p>
            <a:pPr algn="just">
              <a:buNone/>
            </a:pPr>
            <a:r>
              <a:rPr lang="en-US" sz="2800" dirty="0" smtClean="0">
                <a:latin typeface="Palatino Linotype" pitchFamily="18" charset="0"/>
              </a:rPr>
              <a:t>end loop</a:t>
            </a:r>
          </a:p>
          <a:p>
            <a:pPr algn="just">
              <a:buNone/>
            </a:pPr>
            <a:r>
              <a:rPr lang="en-US" sz="2800" dirty="0" smtClean="0">
                <a:latin typeface="Palatino Linotype" pitchFamily="18" charset="0"/>
              </a:rPr>
              <a:t>Print value</a:t>
            </a:r>
          </a:p>
          <a:p>
            <a:pPr algn="just">
              <a:buNone/>
            </a:pPr>
            <a:endParaRPr lang="en-US" sz="2800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Palatino Linotype" pitchFamily="18" charset="0"/>
              </a:rPr>
              <a:t>a. 64		b. 32		c. None	d. 45</a:t>
            </a:r>
          </a:p>
        </p:txBody>
      </p:sp>
    </p:spTree>
    <p:extLst>
      <p:ext uri="{BB962C8B-B14F-4D97-AF65-F5344CB8AC3E}">
        <p14:creationId xmlns:p14="http://schemas.microsoft.com/office/powerpoint/2010/main" val="4255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SOLUTION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Palatino Linotype" pitchFamily="18" charset="0"/>
              </a:rPr>
              <a:t>Answer: a. 64</a:t>
            </a:r>
            <a:endParaRPr lang="en-US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38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Palatino Linotype" pitchFamily="18" charset="0"/>
              </a:rPr>
              <a:t>What will be the output of the following </a:t>
            </a:r>
            <a:r>
              <a:rPr lang="en-US" b="1" dirty="0" err="1" smtClean="0">
                <a:latin typeface="Palatino Linotype" pitchFamily="18" charset="0"/>
              </a:rPr>
              <a:t>pseudocode</a:t>
            </a:r>
            <a:r>
              <a:rPr lang="en-US" b="1" dirty="0" smtClean="0">
                <a:latin typeface="Palatino Linotype" pitchFamily="18" charset="0"/>
              </a:rPr>
              <a:t>?</a:t>
            </a:r>
            <a:endParaRPr lang="en-US" dirty="0" smtClean="0">
              <a:latin typeface="Palatino Linotype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Integer j, m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Set m = 1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Integer a[4] = {1, 0, 1, 1}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for(each j from 0 to 1)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if(j &gt; 2)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Continue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Else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if(a[j])</a:t>
            </a:r>
          </a:p>
          <a:p>
            <a:pPr algn="just">
              <a:buNone/>
            </a:pPr>
            <a:r>
              <a:rPr lang="en-US" dirty="0" smtClean="0">
                <a:latin typeface="Palatino Linotype" pitchFamily="18" charset="0"/>
              </a:rPr>
              <a:t>m = a[j]</a:t>
            </a:r>
          </a:p>
          <a:p>
            <a:pPr marL="0" indent="0" algn="just">
              <a:buNone/>
            </a:pP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QUESTION 38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if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End for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Print m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a. 5		b. 8		c. 1		d. 7</a:t>
            </a:r>
          </a:p>
          <a:p>
            <a:pPr>
              <a:buNone/>
            </a:pPr>
            <a:endParaRPr lang="en-US" dirty="0" smtClean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3449</Words>
  <Application>Microsoft Office PowerPoint</Application>
  <PresentationFormat>On-screen Show (4:3)</PresentationFormat>
  <Paragraphs>862</Paragraphs>
  <Slides>132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3" baseType="lpstr">
      <vt:lpstr>Office Theme</vt:lpstr>
      <vt:lpstr>PowerPoint Presentation</vt:lpstr>
      <vt:lpstr>ACCENTURE PSEUDO CODE</vt:lpstr>
      <vt:lpstr>QUESTION 1</vt:lpstr>
      <vt:lpstr>QUESTION 1</vt:lpstr>
      <vt:lpstr>SOLUTION</vt:lpstr>
      <vt:lpstr>QUESTION 2</vt:lpstr>
      <vt:lpstr>SOLUTION</vt:lpstr>
      <vt:lpstr>QUESTION 3</vt:lpstr>
      <vt:lpstr>SOLUTION</vt:lpstr>
      <vt:lpstr>QUESTION 4</vt:lpstr>
      <vt:lpstr>SOLUTION</vt:lpstr>
      <vt:lpstr>QUESTION 5</vt:lpstr>
      <vt:lpstr>SOLUTION</vt:lpstr>
      <vt:lpstr>QUESTION 6</vt:lpstr>
      <vt:lpstr>SOLUTION</vt:lpstr>
      <vt:lpstr>QUESTION 7</vt:lpstr>
      <vt:lpstr>QUESTION 7</vt:lpstr>
      <vt:lpstr>SOLUTION</vt:lpstr>
      <vt:lpstr>QUESTION 8</vt:lpstr>
      <vt:lpstr>SOLUTION</vt:lpstr>
      <vt:lpstr>QUESTION 9</vt:lpstr>
      <vt:lpstr>QUESTION 9</vt:lpstr>
      <vt:lpstr>SOLUTION</vt:lpstr>
      <vt:lpstr>QUESTION 10</vt:lpstr>
      <vt:lpstr>QUESTION 10</vt:lpstr>
      <vt:lpstr>SOLUTION</vt:lpstr>
      <vt:lpstr>QUESTION 11</vt:lpstr>
      <vt:lpstr>QUESTION 11</vt:lpstr>
      <vt:lpstr>SOLUTION</vt:lpstr>
      <vt:lpstr>QUESTION 12</vt:lpstr>
      <vt:lpstr>QUESTION 12</vt:lpstr>
      <vt:lpstr>SOLUTION</vt:lpstr>
      <vt:lpstr>QUESTION 13</vt:lpstr>
      <vt:lpstr>QUESTION 13</vt:lpstr>
      <vt:lpstr>SOLUTION</vt:lpstr>
      <vt:lpstr>QUESTION 14</vt:lpstr>
      <vt:lpstr>QUESTION 14</vt:lpstr>
      <vt:lpstr>SOLUTION</vt:lpstr>
      <vt:lpstr>QUESTION 15</vt:lpstr>
      <vt:lpstr>QUESTION 15</vt:lpstr>
      <vt:lpstr>SOLUTION</vt:lpstr>
      <vt:lpstr>QUESTION 16</vt:lpstr>
      <vt:lpstr>SOLUTION</vt:lpstr>
      <vt:lpstr>QUESTION 17</vt:lpstr>
      <vt:lpstr>QUESTION 17</vt:lpstr>
      <vt:lpstr>SOLUTION</vt:lpstr>
      <vt:lpstr>QUESTION 18</vt:lpstr>
      <vt:lpstr>QUESTION 18</vt:lpstr>
      <vt:lpstr>SOLUTION</vt:lpstr>
      <vt:lpstr>QUESTION 19</vt:lpstr>
      <vt:lpstr>QUESTION 19</vt:lpstr>
      <vt:lpstr>SOLUTION</vt:lpstr>
      <vt:lpstr>QUESTION 20</vt:lpstr>
      <vt:lpstr>QUESTION 20</vt:lpstr>
      <vt:lpstr>SOLUTION</vt:lpstr>
      <vt:lpstr>QUESTION 21</vt:lpstr>
      <vt:lpstr>QUESTION 21</vt:lpstr>
      <vt:lpstr>QUESTION 21</vt:lpstr>
      <vt:lpstr>SOLUTION</vt:lpstr>
      <vt:lpstr>QUESTION 22</vt:lpstr>
      <vt:lpstr>SOLUTION</vt:lpstr>
      <vt:lpstr>QUESTION 23</vt:lpstr>
      <vt:lpstr>SOLUTION</vt:lpstr>
      <vt:lpstr>QUESTION 24</vt:lpstr>
      <vt:lpstr>QUESTION 24</vt:lpstr>
      <vt:lpstr>SOLUTION</vt:lpstr>
      <vt:lpstr>QUESTION 25</vt:lpstr>
      <vt:lpstr>SOLUTION</vt:lpstr>
      <vt:lpstr>QUESTION 26</vt:lpstr>
      <vt:lpstr>QUESTION 26</vt:lpstr>
      <vt:lpstr>SOLUTION</vt:lpstr>
      <vt:lpstr>QUESTION 27</vt:lpstr>
      <vt:lpstr>SOLUTION</vt:lpstr>
      <vt:lpstr>QUESTION 28</vt:lpstr>
      <vt:lpstr>SOLUTION</vt:lpstr>
      <vt:lpstr>QUESTION 29</vt:lpstr>
      <vt:lpstr>SOLUTION</vt:lpstr>
      <vt:lpstr>QUESTION 30</vt:lpstr>
      <vt:lpstr>QUESTION 30</vt:lpstr>
      <vt:lpstr>SOLUTION</vt:lpstr>
      <vt:lpstr>QUESTION 31</vt:lpstr>
      <vt:lpstr>SOLUTION</vt:lpstr>
      <vt:lpstr>QUESTION 32</vt:lpstr>
      <vt:lpstr>SOLUTION</vt:lpstr>
      <vt:lpstr>QUESTION 33</vt:lpstr>
      <vt:lpstr>QUESTION 33</vt:lpstr>
      <vt:lpstr>SOLUTION</vt:lpstr>
      <vt:lpstr>QUESTION 34</vt:lpstr>
      <vt:lpstr>QUESTION 34</vt:lpstr>
      <vt:lpstr>SOLUTION</vt:lpstr>
      <vt:lpstr>QUESTION 35</vt:lpstr>
      <vt:lpstr>QUESTION 35</vt:lpstr>
      <vt:lpstr>SOLUTION</vt:lpstr>
      <vt:lpstr>QUESTION 36</vt:lpstr>
      <vt:lpstr>SOLUTION</vt:lpstr>
      <vt:lpstr>QUESTION 37</vt:lpstr>
      <vt:lpstr>SOLUTION</vt:lpstr>
      <vt:lpstr>QUESTION 38</vt:lpstr>
      <vt:lpstr>QUESTION 38</vt:lpstr>
      <vt:lpstr>SOLUTION</vt:lpstr>
      <vt:lpstr>QUESTION 39</vt:lpstr>
      <vt:lpstr>SOLUTION</vt:lpstr>
      <vt:lpstr>QUESTION 40</vt:lpstr>
      <vt:lpstr>QUESTION 40</vt:lpstr>
      <vt:lpstr>SOLUTION</vt:lpstr>
      <vt:lpstr>EXTRA QUESTIONS</vt:lpstr>
      <vt:lpstr>QUESTION 1</vt:lpstr>
      <vt:lpstr>SOLUTION</vt:lpstr>
      <vt:lpstr>QUESTION 2</vt:lpstr>
      <vt:lpstr>QUESTION 2</vt:lpstr>
      <vt:lpstr>SOLUTION</vt:lpstr>
      <vt:lpstr>QUESTION 3</vt:lpstr>
      <vt:lpstr>QUESTION 3</vt:lpstr>
      <vt:lpstr>SOLUTION</vt:lpstr>
      <vt:lpstr>QUESTION 4</vt:lpstr>
      <vt:lpstr>QUESTION 4</vt:lpstr>
      <vt:lpstr>SOLUTION</vt:lpstr>
      <vt:lpstr>QUESTION 5</vt:lpstr>
      <vt:lpstr>SOLUTION</vt:lpstr>
      <vt:lpstr>QUESTION 6</vt:lpstr>
      <vt:lpstr>QUESTION 6</vt:lpstr>
      <vt:lpstr>SOLUTION</vt:lpstr>
      <vt:lpstr>QUESTION 7</vt:lpstr>
      <vt:lpstr>SOLUTION</vt:lpstr>
      <vt:lpstr>QUESTION 8</vt:lpstr>
      <vt:lpstr>SOLUTION</vt:lpstr>
      <vt:lpstr>QUESTION 9</vt:lpstr>
      <vt:lpstr>QUESTION 9</vt:lpstr>
      <vt:lpstr>SOLUTION</vt:lpstr>
      <vt:lpstr>QUESTION 10</vt:lpstr>
      <vt:lpstr>QUESTION 10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Ape_jain</dc:creator>
  <cp:lastModifiedBy>PRATHIMA</cp:lastModifiedBy>
  <cp:revision>92</cp:revision>
  <dcterms:created xsi:type="dcterms:W3CDTF">2006-08-16T00:00:00Z</dcterms:created>
  <dcterms:modified xsi:type="dcterms:W3CDTF">2023-04-10T06:48:08Z</dcterms:modified>
</cp:coreProperties>
</file>