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D045-6EF6-4ADA-9E20-58A2F0D847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6AAC99-8AEC-42A0-90DB-9AA7838B3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7E8CE7-4DA6-491D-BC26-CB04087D171D}"/>
              </a:ext>
            </a:extLst>
          </p:cNvPr>
          <p:cNvSpPr>
            <a:spLocks noGrp="1"/>
          </p:cNvSpPr>
          <p:nvPr>
            <p:ph type="dt" sz="half" idx="10"/>
          </p:nvPr>
        </p:nvSpPr>
        <p:spPr/>
        <p:txBody>
          <a:bodyPr/>
          <a:lstStyle/>
          <a:p>
            <a:fld id="{A9343BBF-5C06-4CA3-8FA1-BB78C15D86E3}" type="datetimeFigureOut">
              <a:rPr lang="en-IN" smtClean="0"/>
              <a:t>02-04-2023</a:t>
            </a:fld>
            <a:endParaRPr lang="en-IN"/>
          </a:p>
        </p:txBody>
      </p:sp>
      <p:sp>
        <p:nvSpPr>
          <p:cNvPr id="5" name="Footer Placeholder 4">
            <a:extLst>
              <a:ext uri="{FF2B5EF4-FFF2-40B4-BE49-F238E27FC236}">
                <a16:creationId xmlns:a16="http://schemas.microsoft.com/office/drawing/2014/main" id="{EF29ECC2-6145-4F81-A3A4-39364E19BF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BE9E2C-AC88-4B80-BB24-0A9943B22EE4}"/>
              </a:ext>
            </a:extLst>
          </p:cNvPr>
          <p:cNvSpPr>
            <a:spLocks noGrp="1"/>
          </p:cNvSpPr>
          <p:nvPr>
            <p:ph type="sldNum" sz="quarter" idx="12"/>
          </p:nvPr>
        </p:nvSpPr>
        <p:spPr/>
        <p:txBody>
          <a:bodyPr/>
          <a:lstStyle/>
          <a:p>
            <a:fld id="{AE7CC021-C6EA-4236-84BE-04E76B78D657}" type="slidenum">
              <a:rPr lang="en-IN" smtClean="0"/>
              <a:t>‹#›</a:t>
            </a:fld>
            <a:endParaRPr lang="en-IN"/>
          </a:p>
        </p:txBody>
      </p:sp>
    </p:spTree>
    <p:extLst>
      <p:ext uri="{BB962C8B-B14F-4D97-AF65-F5344CB8AC3E}">
        <p14:creationId xmlns:p14="http://schemas.microsoft.com/office/powerpoint/2010/main" val="428044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62CD-974E-4B23-B8EE-42F8A03426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2B0F5-DB98-4629-9FDF-2B19E7CD4E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7E137A-9B11-4FDD-83AB-E73F67F41B85}"/>
              </a:ext>
            </a:extLst>
          </p:cNvPr>
          <p:cNvSpPr>
            <a:spLocks noGrp="1"/>
          </p:cNvSpPr>
          <p:nvPr>
            <p:ph type="dt" sz="half" idx="10"/>
          </p:nvPr>
        </p:nvSpPr>
        <p:spPr/>
        <p:txBody>
          <a:bodyPr/>
          <a:lstStyle/>
          <a:p>
            <a:fld id="{A9343BBF-5C06-4CA3-8FA1-BB78C15D86E3}" type="datetimeFigureOut">
              <a:rPr lang="en-IN" smtClean="0"/>
              <a:t>02-04-2023</a:t>
            </a:fld>
            <a:endParaRPr lang="en-IN"/>
          </a:p>
        </p:txBody>
      </p:sp>
      <p:sp>
        <p:nvSpPr>
          <p:cNvPr id="5" name="Footer Placeholder 4">
            <a:extLst>
              <a:ext uri="{FF2B5EF4-FFF2-40B4-BE49-F238E27FC236}">
                <a16:creationId xmlns:a16="http://schemas.microsoft.com/office/drawing/2014/main" id="{178773EA-781E-421F-B9EF-CE5262339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17BA6-ED9F-48D2-8FB1-A66C6DA7D866}"/>
              </a:ext>
            </a:extLst>
          </p:cNvPr>
          <p:cNvSpPr>
            <a:spLocks noGrp="1"/>
          </p:cNvSpPr>
          <p:nvPr>
            <p:ph type="sldNum" sz="quarter" idx="12"/>
          </p:nvPr>
        </p:nvSpPr>
        <p:spPr/>
        <p:txBody>
          <a:bodyPr/>
          <a:lstStyle/>
          <a:p>
            <a:fld id="{AE7CC021-C6EA-4236-84BE-04E76B78D657}" type="slidenum">
              <a:rPr lang="en-IN" smtClean="0"/>
              <a:t>‹#›</a:t>
            </a:fld>
            <a:endParaRPr lang="en-IN"/>
          </a:p>
        </p:txBody>
      </p:sp>
    </p:spTree>
    <p:extLst>
      <p:ext uri="{BB962C8B-B14F-4D97-AF65-F5344CB8AC3E}">
        <p14:creationId xmlns:p14="http://schemas.microsoft.com/office/powerpoint/2010/main" val="9100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56D2A6-911B-4B7D-8750-6FCAEF2EE0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F89F42-EF12-40B9-881D-C4E99F5C44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C2219D-A013-43FF-A996-ECA239AAF938}"/>
              </a:ext>
            </a:extLst>
          </p:cNvPr>
          <p:cNvSpPr>
            <a:spLocks noGrp="1"/>
          </p:cNvSpPr>
          <p:nvPr>
            <p:ph type="dt" sz="half" idx="10"/>
          </p:nvPr>
        </p:nvSpPr>
        <p:spPr/>
        <p:txBody>
          <a:bodyPr/>
          <a:lstStyle/>
          <a:p>
            <a:fld id="{A9343BBF-5C06-4CA3-8FA1-BB78C15D86E3}" type="datetimeFigureOut">
              <a:rPr lang="en-IN" smtClean="0"/>
              <a:t>02-04-2023</a:t>
            </a:fld>
            <a:endParaRPr lang="en-IN"/>
          </a:p>
        </p:txBody>
      </p:sp>
      <p:sp>
        <p:nvSpPr>
          <p:cNvPr id="5" name="Footer Placeholder 4">
            <a:extLst>
              <a:ext uri="{FF2B5EF4-FFF2-40B4-BE49-F238E27FC236}">
                <a16:creationId xmlns:a16="http://schemas.microsoft.com/office/drawing/2014/main" id="{6D56AE92-BF69-462C-AC7E-96FD42A0E8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2939C-E015-4A88-97EB-152368C4E7F5}"/>
              </a:ext>
            </a:extLst>
          </p:cNvPr>
          <p:cNvSpPr>
            <a:spLocks noGrp="1"/>
          </p:cNvSpPr>
          <p:nvPr>
            <p:ph type="sldNum" sz="quarter" idx="12"/>
          </p:nvPr>
        </p:nvSpPr>
        <p:spPr/>
        <p:txBody>
          <a:bodyPr/>
          <a:lstStyle/>
          <a:p>
            <a:fld id="{AE7CC021-C6EA-4236-84BE-04E76B78D657}" type="slidenum">
              <a:rPr lang="en-IN" smtClean="0"/>
              <a:t>‹#›</a:t>
            </a:fld>
            <a:endParaRPr lang="en-IN"/>
          </a:p>
        </p:txBody>
      </p:sp>
    </p:spTree>
    <p:extLst>
      <p:ext uri="{BB962C8B-B14F-4D97-AF65-F5344CB8AC3E}">
        <p14:creationId xmlns:p14="http://schemas.microsoft.com/office/powerpoint/2010/main" val="125095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EC3D-47BF-4D62-96A6-C1F39395F0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3BDAE-F23E-419F-AA4F-48A2B354A6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C6474B-EEC8-4EBF-A89D-9F8E2643A37B}"/>
              </a:ext>
            </a:extLst>
          </p:cNvPr>
          <p:cNvSpPr>
            <a:spLocks noGrp="1"/>
          </p:cNvSpPr>
          <p:nvPr>
            <p:ph type="dt" sz="half" idx="10"/>
          </p:nvPr>
        </p:nvSpPr>
        <p:spPr/>
        <p:txBody>
          <a:bodyPr/>
          <a:lstStyle/>
          <a:p>
            <a:fld id="{A9343BBF-5C06-4CA3-8FA1-BB78C15D86E3}" type="datetimeFigureOut">
              <a:rPr lang="en-IN" smtClean="0"/>
              <a:t>02-04-2023</a:t>
            </a:fld>
            <a:endParaRPr lang="en-IN"/>
          </a:p>
        </p:txBody>
      </p:sp>
      <p:sp>
        <p:nvSpPr>
          <p:cNvPr id="5" name="Footer Placeholder 4">
            <a:extLst>
              <a:ext uri="{FF2B5EF4-FFF2-40B4-BE49-F238E27FC236}">
                <a16:creationId xmlns:a16="http://schemas.microsoft.com/office/drawing/2014/main" id="{14C44D79-68F0-40D1-B06B-98080FD6A8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08460-7A89-4B96-974C-80C547048C61}"/>
              </a:ext>
            </a:extLst>
          </p:cNvPr>
          <p:cNvSpPr>
            <a:spLocks noGrp="1"/>
          </p:cNvSpPr>
          <p:nvPr>
            <p:ph type="sldNum" sz="quarter" idx="12"/>
          </p:nvPr>
        </p:nvSpPr>
        <p:spPr/>
        <p:txBody>
          <a:bodyPr/>
          <a:lstStyle/>
          <a:p>
            <a:fld id="{AE7CC021-C6EA-4236-84BE-04E76B78D657}" type="slidenum">
              <a:rPr lang="en-IN" smtClean="0"/>
              <a:t>‹#›</a:t>
            </a:fld>
            <a:endParaRPr lang="en-IN"/>
          </a:p>
        </p:txBody>
      </p:sp>
    </p:spTree>
    <p:extLst>
      <p:ext uri="{BB962C8B-B14F-4D97-AF65-F5344CB8AC3E}">
        <p14:creationId xmlns:p14="http://schemas.microsoft.com/office/powerpoint/2010/main" val="3926938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AB15-5AF5-419B-A581-15B63F881A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91E5FA-8ACA-4EF1-8C4C-078BE08B8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25CA51-808A-48C7-A413-A9F698FC084A}"/>
              </a:ext>
            </a:extLst>
          </p:cNvPr>
          <p:cNvSpPr>
            <a:spLocks noGrp="1"/>
          </p:cNvSpPr>
          <p:nvPr>
            <p:ph type="dt" sz="half" idx="10"/>
          </p:nvPr>
        </p:nvSpPr>
        <p:spPr/>
        <p:txBody>
          <a:bodyPr/>
          <a:lstStyle/>
          <a:p>
            <a:fld id="{A9343BBF-5C06-4CA3-8FA1-BB78C15D86E3}" type="datetimeFigureOut">
              <a:rPr lang="en-IN" smtClean="0"/>
              <a:t>02-04-2023</a:t>
            </a:fld>
            <a:endParaRPr lang="en-IN"/>
          </a:p>
        </p:txBody>
      </p:sp>
      <p:sp>
        <p:nvSpPr>
          <p:cNvPr id="5" name="Footer Placeholder 4">
            <a:extLst>
              <a:ext uri="{FF2B5EF4-FFF2-40B4-BE49-F238E27FC236}">
                <a16:creationId xmlns:a16="http://schemas.microsoft.com/office/drawing/2014/main" id="{1C91424F-D01A-43C0-BC71-DA3B02F944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132891-FF2A-4E2F-BD5E-08F6A8592658}"/>
              </a:ext>
            </a:extLst>
          </p:cNvPr>
          <p:cNvSpPr>
            <a:spLocks noGrp="1"/>
          </p:cNvSpPr>
          <p:nvPr>
            <p:ph type="sldNum" sz="quarter" idx="12"/>
          </p:nvPr>
        </p:nvSpPr>
        <p:spPr/>
        <p:txBody>
          <a:bodyPr/>
          <a:lstStyle/>
          <a:p>
            <a:fld id="{AE7CC021-C6EA-4236-84BE-04E76B78D657}" type="slidenum">
              <a:rPr lang="en-IN" smtClean="0"/>
              <a:t>‹#›</a:t>
            </a:fld>
            <a:endParaRPr lang="en-IN"/>
          </a:p>
        </p:txBody>
      </p:sp>
    </p:spTree>
    <p:extLst>
      <p:ext uri="{BB962C8B-B14F-4D97-AF65-F5344CB8AC3E}">
        <p14:creationId xmlns:p14="http://schemas.microsoft.com/office/powerpoint/2010/main" val="112131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EF1B-35C5-4AA0-88A5-BDCEF0AE27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874C41-2988-4C35-816B-3C60F2E1D8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30A41D-BC20-407C-8C5B-9480B88A5A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BE0A89-4771-4A53-8B67-1E7797EEA07A}"/>
              </a:ext>
            </a:extLst>
          </p:cNvPr>
          <p:cNvSpPr>
            <a:spLocks noGrp="1"/>
          </p:cNvSpPr>
          <p:nvPr>
            <p:ph type="dt" sz="half" idx="10"/>
          </p:nvPr>
        </p:nvSpPr>
        <p:spPr/>
        <p:txBody>
          <a:bodyPr/>
          <a:lstStyle/>
          <a:p>
            <a:fld id="{A9343BBF-5C06-4CA3-8FA1-BB78C15D86E3}" type="datetimeFigureOut">
              <a:rPr lang="en-IN" smtClean="0"/>
              <a:t>02-04-2023</a:t>
            </a:fld>
            <a:endParaRPr lang="en-IN"/>
          </a:p>
        </p:txBody>
      </p:sp>
      <p:sp>
        <p:nvSpPr>
          <p:cNvPr id="6" name="Footer Placeholder 5">
            <a:extLst>
              <a:ext uri="{FF2B5EF4-FFF2-40B4-BE49-F238E27FC236}">
                <a16:creationId xmlns:a16="http://schemas.microsoft.com/office/drawing/2014/main" id="{6F629081-2127-445C-89FF-9A74295CF6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80ED32-233B-4160-8CAB-BF1550C88E47}"/>
              </a:ext>
            </a:extLst>
          </p:cNvPr>
          <p:cNvSpPr>
            <a:spLocks noGrp="1"/>
          </p:cNvSpPr>
          <p:nvPr>
            <p:ph type="sldNum" sz="quarter" idx="12"/>
          </p:nvPr>
        </p:nvSpPr>
        <p:spPr/>
        <p:txBody>
          <a:bodyPr/>
          <a:lstStyle/>
          <a:p>
            <a:fld id="{AE7CC021-C6EA-4236-84BE-04E76B78D657}" type="slidenum">
              <a:rPr lang="en-IN" smtClean="0"/>
              <a:t>‹#›</a:t>
            </a:fld>
            <a:endParaRPr lang="en-IN"/>
          </a:p>
        </p:txBody>
      </p:sp>
    </p:spTree>
    <p:extLst>
      <p:ext uri="{BB962C8B-B14F-4D97-AF65-F5344CB8AC3E}">
        <p14:creationId xmlns:p14="http://schemas.microsoft.com/office/powerpoint/2010/main" val="2289029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B1EF-8D4E-48DB-BEFA-DB20EFEE1B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49E832-0C21-4C93-8934-913CCAEB2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F875C2-A792-4D39-9D63-CC8987A364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77BB49-BBAB-480B-B6B4-6AE4BD2ACF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38968DA-F4E5-4648-88B1-EC786B1602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2575B9-F985-4C62-A0A1-88807150ED36}"/>
              </a:ext>
            </a:extLst>
          </p:cNvPr>
          <p:cNvSpPr>
            <a:spLocks noGrp="1"/>
          </p:cNvSpPr>
          <p:nvPr>
            <p:ph type="dt" sz="half" idx="10"/>
          </p:nvPr>
        </p:nvSpPr>
        <p:spPr/>
        <p:txBody>
          <a:bodyPr/>
          <a:lstStyle/>
          <a:p>
            <a:fld id="{A9343BBF-5C06-4CA3-8FA1-BB78C15D86E3}" type="datetimeFigureOut">
              <a:rPr lang="en-IN" smtClean="0"/>
              <a:t>02-04-2023</a:t>
            </a:fld>
            <a:endParaRPr lang="en-IN"/>
          </a:p>
        </p:txBody>
      </p:sp>
      <p:sp>
        <p:nvSpPr>
          <p:cNvPr id="8" name="Footer Placeholder 7">
            <a:extLst>
              <a:ext uri="{FF2B5EF4-FFF2-40B4-BE49-F238E27FC236}">
                <a16:creationId xmlns:a16="http://schemas.microsoft.com/office/drawing/2014/main" id="{8EB531E8-07AE-43F1-B69E-F500B2C4D6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B16B01-693E-413E-B785-5F12905C04A6}"/>
              </a:ext>
            </a:extLst>
          </p:cNvPr>
          <p:cNvSpPr>
            <a:spLocks noGrp="1"/>
          </p:cNvSpPr>
          <p:nvPr>
            <p:ph type="sldNum" sz="quarter" idx="12"/>
          </p:nvPr>
        </p:nvSpPr>
        <p:spPr/>
        <p:txBody>
          <a:bodyPr/>
          <a:lstStyle/>
          <a:p>
            <a:fld id="{AE7CC021-C6EA-4236-84BE-04E76B78D657}" type="slidenum">
              <a:rPr lang="en-IN" smtClean="0"/>
              <a:t>‹#›</a:t>
            </a:fld>
            <a:endParaRPr lang="en-IN"/>
          </a:p>
        </p:txBody>
      </p:sp>
    </p:spTree>
    <p:extLst>
      <p:ext uri="{BB962C8B-B14F-4D97-AF65-F5344CB8AC3E}">
        <p14:creationId xmlns:p14="http://schemas.microsoft.com/office/powerpoint/2010/main" val="71185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CE1E-2B26-4653-AAFE-E4CDB4A678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BBE09E-19AB-4491-9CDD-D45D273863C4}"/>
              </a:ext>
            </a:extLst>
          </p:cNvPr>
          <p:cNvSpPr>
            <a:spLocks noGrp="1"/>
          </p:cNvSpPr>
          <p:nvPr>
            <p:ph type="dt" sz="half" idx="10"/>
          </p:nvPr>
        </p:nvSpPr>
        <p:spPr/>
        <p:txBody>
          <a:bodyPr/>
          <a:lstStyle/>
          <a:p>
            <a:fld id="{A9343BBF-5C06-4CA3-8FA1-BB78C15D86E3}" type="datetimeFigureOut">
              <a:rPr lang="en-IN" smtClean="0"/>
              <a:t>02-04-2023</a:t>
            </a:fld>
            <a:endParaRPr lang="en-IN"/>
          </a:p>
        </p:txBody>
      </p:sp>
      <p:sp>
        <p:nvSpPr>
          <p:cNvPr id="4" name="Footer Placeholder 3">
            <a:extLst>
              <a:ext uri="{FF2B5EF4-FFF2-40B4-BE49-F238E27FC236}">
                <a16:creationId xmlns:a16="http://schemas.microsoft.com/office/drawing/2014/main" id="{52E62701-2C72-48CC-BBC6-6020A04DD4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6106E2-FD54-47B2-947C-6AC54173303E}"/>
              </a:ext>
            </a:extLst>
          </p:cNvPr>
          <p:cNvSpPr>
            <a:spLocks noGrp="1"/>
          </p:cNvSpPr>
          <p:nvPr>
            <p:ph type="sldNum" sz="quarter" idx="12"/>
          </p:nvPr>
        </p:nvSpPr>
        <p:spPr/>
        <p:txBody>
          <a:bodyPr/>
          <a:lstStyle/>
          <a:p>
            <a:fld id="{AE7CC021-C6EA-4236-84BE-04E76B78D657}" type="slidenum">
              <a:rPr lang="en-IN" smtClean="0"/>
              <a:t>‹#›</a:t>
            </a:fld>
            <a:endParaRPr lang="en-IN"/>
          </a:p>
        </p:txBody>
      </p:sp>
    </p:spTree>
    <p:extLst>
      <p:ext uri="{BB962C8B-B14F-4D97-AF65-F5344CB8AC3E}">
        <p14:creationId xmlns:p14="http://schemas.microsoft.com/office/powerpoint/2010/main" val="47555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EFDD25-2619-4B42-85DF-3094B5D440D9}"/>
              </a:ext>
            </a:extLst>
          </p:cNvPr>
          <p:cNvSpPr>
            <a:spLocks noGrp="1"/>
          </p:cNvSpPr>
          <p:nvPr>
            <p:ph type="dt" sz="half" idx="10"/>
          </p:nvPr>
        </p:nvSpPr>
        <p:spPr/>
        <p:txBody>
          <a:bodyPr/>
          <a:lstStyle/>
          <a:p>
            <a:fld id="{A9343BBF-5C06-4CA3-8FA1-BB78C15D86E3}" type="datetimeFigureOut">
              <a:rPr lang="en-IN" smtClean="0"/>
              <a:t>02-04-2023</a:t>
            </a:fld>
            <a:endParaRPr lang="en-IN"/>
          </a:p>
        </p:txBody>
      </p:sp>
      <p:sp>
        <p:nvSpPr>
          <p:cNvPr id="3" name="Footer Placeholder 2">
            <a:extLst>
              <a:ext uri="{FF2B5EF4-FFF2-40B4-BE49-F238E27FC236}">
                <a16:creationId xmlns:a16="http://schemas.microsoft.com/office/drawing/2014/main" id="{AEC5BC7B-8BED-44A8-A3B3-E76E0B5DB9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998FAA-036A-4792-ABAF-183925EB8C6F}"/>
              </a:ext>
            </a:extLst>
          </p:cNvPr>
          <p:cNvSpPr>
            <a:spLocks noGrp="1"/>
          </p:cNvSpPr>
          <p:nvPr>
            <p:ph type="sldNum" sz="quarter" idx="12"/>
          </p:nvPr>
        </p:nvSpPr>
        <p:spPr/>
        <p:txBody>
          <a:bodyPr/>
          <a:lstStyle/>
          <a:p>
            <a:fld id="{AE7CC021-C6EA-4236-84BE-04E76B78D657}" type="slidenum">
              <a:rPr lang="en-IN" smtClean="0"/>
              <a:t>‹#›</a:t>
            </a:fld>
            <a:endParaRPr lang="en-IN"/>
          </a:p>
        </p:txBody>
      </p:sp>
    </p:spTree>
    <p:extLst>
      <p:ext uri="{BB962C8B-B14F-4D97-AF65-F5344CB8AC3E}">
        <p14:creationId xmlns:p14="http://schemas.microsoft.com/office/powerpoint/2010/main" val="352199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4078-7BD8-4C84-A6C8-4077BBCAD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14FA4F-B790-4FBB-9281-D5A69285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AE07CA-88D3-4A32-B3DA-BDAFD45F5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EDA99-81A3-4EA3-A3B5-9CEFEB0A3CB6}"/>
              </a:ext>
            </a:extLst>
          </p:cNvPr>
          <p:cNvSpPr>
            <a:spLocks noGrp="1"/>
          </p:cNvSpPr>
          <p:nvPr>
            <p:ph type="dt" sz="half" idx="10"/>
          </p:nvPr>
        </p:nvSpPr>
        <p:spPr/>
        <p:txBody>
          <a:bodyPr/>
          <a:lstStyle/>
          <a:p>
            <a:fld id="{A9343BBF-5C06-4CA3-8FA1-BB78C15D86E3}" type="datetimeFigureOut">
              <a:rPr lang="en-IN" smtClean="0"/>
              <a:t>02-04-2023</a:t>
            </a:fld>
            <a:endParaRPr lang="en-IN"/>
          </a:p>
        </p:txBody>
      </p:sp>
      <p:sp>
        <p:nvSpPr>
          <p:cNvPr id="6" name="Footer Placeholder 5">
            <a:extLst>
              <a:ext uri="{FF2B5EF4-FFF2-40B4-BE49-F238E27FC236}">
                <a16:creationId xmlns:a16="http://schemas.microsoft.com/office/drawing/2014/main" id="{43A7F15A-D38E-4BC2-A0FB-AA92903A7E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77739D-6C26-443D-9947-47CF640F3D13}"/>
              </a:ext>
            </a:extLst>
          </p:cNvPr>
          <p:cNvSpPr>
            <a:spLocks noGrp="1"/>
          </p:cNvSpPr>
          <p:nvPr>
            <p:ph type="sldNum" sz="quarter" idx="12"/>
          </p:nvPr>
        </p:nvSpPr>
        <p:spPr/>
        <p:txBody>
          <a:bodyPr/>
          <a:lstStyle/>
          <a:p>
            <a:fld id="{AE7CC021-C6EA-4236-84BE-04E76B78D657}" type="slidenum">
              <a:rPr lang="en-IN" smtClean="0"/>
              <a:t>‹#›</a:t>
            </a:fld>
            <a:endParaRPr lang="en-IN"/>
          </a:p>
        </p:txBody>
      </p:sp>
    </p:spTree>
    <p:extLst>
      <p:ext uri="{BB962C8B-B14F-4D97-AF65-F5344CB8AC3E}">
        <p14:creationId xmlns:p14="http://schemas.microsoft.com/office/powerpoint/2010/main" val="2898291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511-0717-42CC-A7C1-378F1FB38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051DAE-80C9-409B-B0FE-2B7AEE1526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618B4B-AA68-4CC8-9AC3-7C834D673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9E71FE-8EBC-4D36-B996-F6570C8989C9}"/>
              </a:ext>
            </a:extLst>
          </p:cNvPr>
          <p:cNvSpPr>
            <a:spLocks noGrp="1"/>
          </p:cNvSpPr>
          <p:nvPr>
            <p:ph type="dt" sz="half" idx="10"/>
          </p:nvPr>
        </p:nvSpPr>
        <p:spPr/>
        <p:txBody>
          <a:bodyPr/>
          <a:lstStyle/>
          <a:p>
            <a:fld id="{A9343BBF-5C06-4CA3-8FA1-BB78C15D86E3}" type="datetimeFigureOut">
              <a:rPr lang="en-IN" smtClean="0"/>
              <a:t>02-04-2023</a:t>
            </a:fld>
            <a:endParaRPr lang="en-IN"/>
          </a:p>
        </p:txBody>
      </p:sp>
      <p:sp>
        <p:nvSpPr>
          <p:cNvPr id="6" name="Footer Placeholder 5">
            <a:extLst>
              <a:ext uri="{FF2B5EF4-FFF2-40B4-BE49-F238E27FC236}">
                <a16:creationId xmlns:a16="http://schemas.microsoft.com/office/drawing/2014/main" id="{B1CB9084-4779-4541-BA1B-159D41885F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1BED01-5D6A-4554-9B60-001BBDB6BBD9}"/>
              </a:ext>
            </a:extLst>
          </p:cNvPr>
          <p:cNvSpPr>
            <a:spLocks noGrp="1"/>
          </p:cNvSpPr>
          <p:nvPr>
            <p:ph type="sldNum" sz="quarter" idx="12"/>
          </p:nvPr>
        </p:nvSpPr>
        <p:spPr/>
        <p:txBody>
          <a:bodyPr/>
          <a:lstStyle/>
          <a:p>
            <a:fld id="{AE7CC021-C6EA-4236-84BE-04E76B78D657}" type="slidenum">
              <a:rPr lang="en-IN" smtClean="0"/>
              <a:t>‹#›</a:t>
            </a:fld>
            <a:endParaRPr lang="en-IN"/>
          </a:p>
        </p:txBody>
      </p:sp>
    </p:spTree>
    <p:extLst>
      <p:ext uri="{BB962C8B-B14F-4D97-AF65-F5344CB8AC3E}">
        <p14:creationId xmlns:p14="http://schemas.microsoft.com/office/powerpoint/2010/main" val="369959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BCC02-0073-4163-A92A-0C9EE4F8B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BC149E-A0D9-48A6-9A05-A184B9235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116872-B7A9-4A9A-BDD4-5F1721EB5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43BBF-5C06-4CA3-8FA1-BB78C15D86E3}" type="datetimeFigureOut">
              <a:rPr lang="en-IN" smtClean="0"/>
              <a:t>02-04-2023</a:t>
            </a:fld>
            <a:endParaRPr lang="en-IN"/>
          </a:p>
        </p:txBody>
      </p:sp>
      <p:sp>
        <p:nvSpPr>
          <p:cNvPr id="5" name="Footer Placeholder 4">
            <a:extLst>
              <a:ext uri="{FF2B5EF4-FFF2-40B4-BE49-F238E27FC236}">
                <a16:creationId xmlns:a16="http://schemas.microsoft.com/office/drawing/2014/main" id="{A2DBA80A-F866-4211-9C12-969D54C25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94A767-0AEB-40CF-ABCD-6E0EF2FF2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CC021-C6EA-4236-84BE-04E76B78D657}" type="slidenum">
              <a:rPr lang="en-IN" smtClean="0"/>
              <a:t>‹#›</a:t>
            </a:fld>
            <a:endParaRPr lang="en-IN"/>
          </a:p>
        </p:txBody>
      </p:sp>
    </p:spTree>
    <p:extLst>
      <p:ext uri="{BB962C8B-B14F-4D97-AF65-F5344CB8AC3E}">
        <p14:creationId xmlns:p14="http://schemas.microsoft.com/office/powerpoint/2010/main" val="4092937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AFA41-DCDE-498F-A3D8-E1F856E612C1}"/>
              </a:ext>
            </a:extLst>
          </p:cNvPr>
          <p:cNvSpPr txBox="1"/>
          <p:nvPr/>
        </p:nvSpPr>
        <p:spPr>
          <a:xfrm>
            <a:off x="106017" y="238539"/>
            <a:ext cx="11979966" cy="584775"/>
          </a:xfrm>
          <a:prstGeom prst="rect">
            <a:avLst/>
          </a:prstGeom>
          <a:noFill/>
        </p:spPr>
        <p:txBody>
          <a:bodyPr wrap="square" rtlCol="0">
            <a:spAutoFit/>
          </a:bodyPr>
          <a:lstStyle/>
          <a:p>
            <a:r>
              <a:rPr lang="en-IN" sz="3200" dirty="0">
                <a:latin typeface="Arial Rounded MT Bold" panose="020F0704030504030204" pitchFamily="34" charset="0"/>
              </a:rPr>
              <a:t>1. </a:t>
            </a:r>
          </a:p>
        </p:txBody>
      </p:sp>
      <p:pic>
        <p:nvPicPr>
          <p:cNvPr id="4" name="Picture 3">
            <a:extLst>
              <a:ext uri="{FF2B5EF4-FFF2-40B4-BE49-F238E27FC236}">
                <a16:creationId xmlns:a16="http://schemas.microsoft.com/office/drawing/2014/main" id="{7ED31E97-0881-40A2-A428-8BA99AB15B30}"/>
              </a:ext>
            </a:extLst>
          </p:cNvPr>
          <p:cNvPicPr>
            <a:picLocks noChangeAspect="1"/>
          </p:cNvPicPr>
          <p:nvPr/>
        </p:nvPicPr>
        <p:blipFill>
          <a:blip r:embed="rId2"/>
          <a:stretch>
            <a:fillRect/>
          </a:stretch>
        </p:blipFill>
        <p:spPr>
          <a:xfrm>
            <a:off x="248079" y="823314"/>
            <a:ext cx="8392951" cy="51816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A914A2-D628-4890-9EC4-C19A749026E7}"/>
                  </a:ext>
                </a:extLst>
              </p:cNvPr>
              <p:cNvSpPr txBox="1"/>
              <p:nvPr/>
            </p:nvSpPr>
            <p:spPr>
              <a:xfrm>
                <a:off x="7341704" y="823314"/>
                <a:ext cx="4465983" cy="5871351"/>
              </a:xfrm>
              <a:prstGeom prst="rect">
                <a:avLst/>
              </a:prstGeom>
              <a:noFill/>
            </p:spPr>
            <p:txBody>
              <a:bodyPr wrap="square" rtlCol="0">
                <a:spAutoFit/>
              </a:bodyPr>
              <a:lstStyle/>
              <a:p>
                <a:pPr marL="342900" indent="-342900">
                  <a:buAutoNum type="alphaUcParenR"/>
                </a:pPr>
                <a:r>
                  <a:rPr lang="en-IN" sz="2800" dirty="0">
                    <a:latin typeface="Arial Rounded MT Bold" panose="020F0704030504030204" pitchFamily="34" charset="0"/>
                  </a:rPr>
                  <a:t>The angle for the sector on paper cost is</a:t>
                </a:r>
              </a:p>
              <a:p>
                <a:pPr marL="342900" indent="-342900">
                  <a:buAutoNum type="alphaUcParenR"/>
                </a:pPr>
                <a:endParaRPr lang="en-IN" sz="2800" dirty="0">
                  <a:latin typeface="Arial Rounded MT Bold" panose="020F0704030504030204" pitchFamily="34" charset="0"/>
                </a:endParaRPr>
              </a:p>
              <a:p>
                <a:r>
                  <a:rPr lang="en-IN" sz="2800" dirty="0" err="1">
                    <a:latin typeface="Arial Rounded MT Bold" panose="020F0704030504030204" pitchFamily="34" charset="0"/>
                  </a:rPr>
                  <a:t>i</a:t>
                </a:r>
                <a:r>
                  <a:rPr lang="en-IN" sz="2800" dirty="0">
                    <a:latin typeface="Arial Rounded MT Bold" panose="020F0704030504030204" pitchFamily="34" charset="0"/>
                  </a:rPr>
                  <a:t>)</a:t>
                </a:r>
                <a14:m>
                  <m:oMath xmlns:m="http://schemas.openxmlformats.org/officeDocument/2006/math">
                    <m:r>
                      <a:rPr lang="en-IN" sz="2800" b="0" i="1" smtClean="0">
                        <a:latin typeface="Cambria Math" panose="02040503050406030204" pitchFamily="18" charset="0"/>
                      </a:rPr>
                      <m:t>22</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2</m:t>
                        </m:r>
                      </m:den>
                    </m:f>
                    <m:r>
                      <a:rPr lang="en-IN" sz="2800" b="0" i="1" smtClean="0">
                        <a:latin typeface="Cambria Math" panose="02040503050406030204" pitchFamily="18" charset="0"/>
                        <a:ea typeface="Cambria Math" panose="02040503050406030204" pitchFamily="18" charset="0"/>
                      </a:rPr>
                      <m:t>°</m:t>
                    </m:r>
                  </m:oMath>
                </a14:m>
                <a:endParaRPr lang="en-IN" sz="2800" dirty="0">
                  <a:latin typeface="Arial Rounded MT Bold" panose="020F0704030504030204" pitchFamily="34" charset="0"/>
                </a:endParaRPr>
              </a:p>
              <a:p>
                <a:endParaRPr lang="en-IN" sz="2800" dirty="0">
                  <a:latin typeface="Arial Rounded MT Bold" panose="020F0704030504030204" pitchFamily="34" charset="0"/>
                </a:endParaRPr>
              </a:p>
              <a:p>
                <a:r>
                  <a:rPr lang="en-IN" sz="2800" dirty="0">
                    <a:latin typeface="Arial Rounded MT Bold" panose="020F0704030504030204" pitchFamily="34" charset="0"/>
                  </a:rPr>
                  <a:t>ii)16</a:t>
                </a:r>
                <a14:m>
                  <m:oMath xmlns:m="http://schemas.openxmlformats.org/officeDocument/2006/math">
                    <m:r>
                      <a:rPr lang="en-IN" sz="2800" i="1" smtClean="0">
                        <a:latin typeface="Cambria Math" panose="02040503050406030204" pitchFamily="18" charset="0"/>
                        <a:ea typeface="Cambria Math" panose="02040503050406030204" pitchFamily="18" charset="0"/>
                      </a:rPr>
                      <m:t>°</m:t>
                    </m:r>
                  </m:oMath>
                </a14:m>
                <a:endParaRPr lang="en-IN" sz="2800" dirty="0">
                  <a:latin typeface="Arial Rounded MT Bold" panose="020F0704030504030204" pitchFamily="34" charset="0"/>
                </a:endParaRPr>
              </a:p>
              <a:p>
                <a:endParaRPr lang="en-IN" sz="2800" dirty="0">
                  <a:latin typeface="Arial Rounded MT Bold" panose="020F0704030504030204" pitchFamily="34" charset="0"/>
                </a:endParaRPr>
              </a:p>
              <a:p>
                <a:r>
                  <a:rPr lang="en-IN" sz="2800" dirty="0">
                    <a:latin typeface="Arial Rounded MT Bold" panose="020F0704030504030204" pitchFamily="34" charset="0"/>
                  </a:rPr>
                  <a:t>iii)54.8</a:t>
                </a:r>
                <a14:m>
                  <m:oMath xmlns:m="http://schemas.openxmlformats.org/officeDocument/2006/math">
                    <m:r>
                      <a:rPr lang="en-IN" sz="2800" i="1" smtClean="0">
                        <a:latin typeface="Cambria Math" panose="02040503050406030204" pitchFamily="18" charset="0"/>
                        <a:ea typeface="Cambria Math" panose="02040503050406030204" pitchFamily="18" charset="0"/>
                      </a:rPr>
                      <m:t>°</m:t>
                    </m:r>
                  </m:oMath>
                </a14:m>
                <a:endParaRPr lang="en-IN" sz="2800" dirty="0">
                  <a:latin typeface="Arial Rounded MT Bold" panose="020F0704030504030204" pitchFamily="34" charset="0"/>
                </a:endParaRPr>
              </a:p>
              <a:p>
                <a:endParaRPr lang="en-IN" sz="2800" dirty="0">
                  <a:latin typeface="Arial Rounded MT Bold" panose="020F0704030504030204" pitchFamily="34" charset="0"/>
                </a:endParaRPr>
              </a:p>
              <a:p>
                <a:r>
                  <a:rPr lang="en-IN" sz="2800" dirty="0">
                    <a:latin typeface="Arial Rounded MT Bold" panose="020F0704030504030204" pitchFamily="34" charset="0"/>
                  </a:rPr>
                  <a:t>iv)36</a:t>
                </a:r>
                <a14:m>
                  <m:oMath xmlns:m="http://schemas.openxmlformats.org/officeDocument/2006/math">
                    <m:r>
                      <a:rPr lang="en-IN" sz="2800" i="1" smtClean="0">
                        <a:latin typeface="Cambria Math" panose="02040503050406030204" pitchFamily="18" charset="0"/>
                        <a:ea typeface="Cambria Math" panose="02040503050406030204" pitchFamily="18" charset="0"/>
                      </a:rPr>
                      <m:t>°</m:t>
                    </m:r>
                  </m:oMath>
                </a14:m>
                <a:endParaRPr lang="en-IN" sz="2800" dirty="0">
                  <a:latin typeface="Arial Rounded MT Bold" panose="020F0704030504030204" pitchFamily="34" charset="0"/>
                </a:endParaRPr>
              </a:p>
              <a:p>
                <a:endParaRPr lang="en-IN" sz="2800" dirty="0">
                  <a:latin typeface="Arial Rounded MT Bold" panose="020F0704030504030204" pitchFamily="34" charset="0"/>
                </a:endParaRPr>
              </a:p>
              <a:p>
                <a:endParaRPr lang="en-IN" sz="2800" dirty="0">
                  <a:latin typeface="Arial Rounded MT Bold" panose="020F0704030504030204" pitchFamily="34" charset="0"/>
                </a:endParaRPr>
              </a:p>
            </p:txBody>
          </p:sp>
        </mc:Choice>
        <mc:Fallback xmlns="">
          <p:sp>
            <p:nvSpPr>
              <p:cNvPr id="5" name="TextBox 4">
                <a:extLst>
                  <a:ext uri="{FF2B5EF4-FFF2-40B4-BE49-F238E27FC236}">
                    <a16:creationId xmlns:a16="http://schemas.microsoft.com/office/drawing/2014/main" id="{36A914A2-D628-4890-9EC4-C19A749026E7}"/>
                  </a:ext>
                </a:extLst>
              </p:cNvPr>
              <p:cNvSpPr txBox="1">
                <a:spLocks noRot="1" noChangeAspect="1" noMove="1" noResize="1" noEditPoints="1" noAdjustHandles="1" noChangeArrowheads="1" noChangeShapeType="1" noTextEdit="1"/>
              </p:cNvSpPr>
              <p:nvPr/>
            </p:nvSpPr>
            <p:spPr>
              <a:xfrm>
                <a:off x="7341704" y="823314"/>
                <a:ext cx="4465983" cy="5871351"/>
              </a:xfrm>
              <a:prstGeom prst="rect">
                <a:avLst/>
              </a:prstGeom>
              <a:blipFill>
                <a:blip r:embed="rId3"/>
                <a:stretch>
                  <a:fillRect l="-2729" t="-1038"/>
                </a:stretch>
              </a:blipFill>
            </p:spPr>
            <p:txBody>
              <a:bodyPr/>
              <a:lstStyle/>
              <a:p>
                <a:r>
                  <a:rPr lang="en-IN">
                    <a:noFill/>
                  </a:rPr>
                  <a:t> </a:t>
                </a:r>
              </a:p>
            </p:txBody>
          </p:sp>
        </mc:Fallback>
      </mc:AlternateContent>
    </p:spTree>
    <p:extLst>
      <p:ext uri="{BB962C8B-B14F-4D97-AF65-F5344CB8AC3E}">
        <p14:creationId xmlns:p14="http://schemas.microsoft.com/office/powerpoint/2010/main" val="269222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ED54CF-CD14-4188-9B8D-16CB5DD5E0C3}"/>
                  </a:ext>
                </a:extLst>
              </p:cNvPr>
              <p:cNvSpPr txBox="1"/>
              <p:nvPr/>
            </p:nvSpPr>
            <p:spPr>
              <a:xfrm>
                <a:off x="225287" y="265043"/>
                <a:ext cx="11595652" cy="4729885"/>
              </a:xfrm>
              <a:prstGeom prst="rect">
                <a:avLst/>
              </a:prstGeom>
              <a:noFill/>
            </p:spPr>
            <p:txBody>
              <a:bodyPr wrap="square" rtlCol="0">
                <a:spAutoFit/>
              </a:bodyPr>
              <a:lstStyle/>
              <a:p>
                <a:r>
                  <a:rPr lang="en-IN" sz="3200" dirty="0">
                    <a:latin typeface="Arial Rounded MT Bold" panose="020F0704030504030204" pitchFamily="34" charset="0"/>
                  </a:rPr>
                  <a:t>7. If </a:t>
                </a:r>
                <a14:m>
                  <m:oMath xmlns:m="http://schemas.openxmlformats.org/officeDocument/2006/math">
                    <m:r>
                      <a:rPr lang="en-IN" sz="3200" b="0" i="1" smtClean="0">
                        <a:latin typeface="Cambria Math" panose="02040503050406030204" pitchFamily="18" charset="0"/>
                      </a:rPr>
                      <m:t>2</m:t>
                    </m:r>
                    <m:func>
                      <m:funcPr>
                        <m:ctrlPr>
                          <a:rPr lang="en-IN" sz="3200" b="0" i="1" smtClean="0">
                            <a:latin typeface="Cambria Math" panose="02040503050406030204" pitchFamily="18" charset="0"/>
                          </a:rPr>
                        </m:ctrlPr>
                      </m:funcPr>
                      <m:fName>
                        <m:r>
                          <m:rPr>
                            <m:sty m:val="p"/>
                          </m:rPr>
                          <a:rPr lang="en-IN" sz="3200" b="0" i="0" smtClean="0">
                            <a:latin typeface="Cambria Math" panose="02040503050406030204" pitchFamily="18" charset="0"/>
                          </a:rPr>
                          <m:t>sin</m:t>
                        </m:r>
                      </m:fName>
                      <m:e>
                        <m:f>
                          <m:fPr>
                            <m:ctrlPr>
                              <a:rPr lang="en-IN" sz="3200" b="0" i="1" smtClean="0">
                                <a:latin typeface="Cambria Math" panose="02040503050406030204" pitchFamily="18" charset="0"/>
                              </a:rPr>
                            </m:ctrlPr>
                          </m:fPr>
                          <m:num>
                            <m:r>
                              <a:rPr lang="en-IN" sz="3200" b="0" i="1" smtClean="0">
                                <a:latin typeface="Cambria Math" panose="02040503050406030204" pitchFamily="18" charset="0"/>
                                <a:ea typeface="Cambria Math" panose="02040503050406030204" pitchFamily="18" charset="0"/>
                              </a:rPr>
                              <m:t>𝜋</m:t>
                            </m:r>
                          </m:num>
                          <m:den>
                            <m:r>
                              <a:rPr lang="en-IN" sz="3200" b="0" i="1" smtClean="0">
                                <a:latin typeface="Cambria Math" panose="02040503050406030204" pitchFamily="18" charset="0"/>
                              </a:rPr>
                              <m:t>2</m:t>
                            </m:r>
                          </m:den>
                        </m:f>
                      </m:e>
                    </m:func>
                    <m:r>
                      <a:rPr lang="en-IN" sz="3200" b="0" i="1" smtClean="0">
                        <a:latin typeface="Cambria Math" panose="02040503050406030204" pitchFamily="18" charset="0"/>
                      </a:rPr>
                      <m:t>= </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𝑥</m:t>
                        </m:r>
                      </m:e>
                      <m:sup>
                        <m:r>
                          <a:rPr lang="en-IN" sz="3200" b="0" i="1" smtClean="0">
                            <a:latin typeface="Cambria Math" panose="02040503050406030204" pitchFamily="18" charset="0"/>
                          </a:rPr>
                          <m:t>2</m:t>
                        </m:r>
                      </m:sup>
                    </m:sSup>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m:t>
                        </m:r>
                      </m:num>
                      <m:den>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𝑥</m:t>
                            </m:r>
                          </m:e>
                          <m:sup>
                            <m:r>
                              <a:rPr lang="en-IN" sz="3200" b="0" i="1" smtClean="0">
                                <a:latin typeface="Cambria Math" panose="02040503050406030204" pitchFamily="18" charset="0"/>
                              </a:rPr>
                              <m:t>2</m:t>
                            </m:r>
                          </m:sup>
                        </m:sSup>
                      </m:den>
                    </m:f>
                    <m:r>
                      <a:rPr lang="en-IN" sz="3200" b="0" i="0" smtClean="0">
                        <a:latin typeface="Cambria Math" panose="02040503050406030204" pitchFamily="18" charset="0"/>
                      </a:rPr>
                      <m:t> ,  </m:t>
                    </m:r>
                  </m:oMath>
                </a14:m>
                <a:r>
                  <a:rPr lang="en-IN" sz="3200" dirty="0">
                    <a:latin typeface="Arial Rounded MT Bold" panose="020F0704030504030204" pitchFamily="34" charset="0"/>
                  </a:rPr>
                  <a:t>then the value of </a:t>
                </a:r>
                <a14:m>
                  <m:oMath xmlns:m="http://schemas.openxmlformats.org/officeDocument/2006/math">
                    <m:r>
                      <a:rPr lang="en-IN" sz="3200" b="0" i="1" smtClean="0">
                        <a:latin typeface="Cambria Math" panose="02040503050406030204" pitchFamily="18" charset="0"/>
                      </a:rPr>
                      <m:t>(</m:t>
                    </m:r>
                    <m:r>
                      <a:rPr lang="en-IN" sz="3200" b="0" i="1" smtClean="0">
                        <a:latin typeface="Cambria Math" panose="02040503050406030204" pitchFamily="18" charset="0"/>
                      </a:rPr>
                      <m:t>𝑥</m:t>
                    </m:r>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m:t>
                        </m:r>
                      </m:num>
                      <m:den>
                        <m:r>
                          <a:rPr lang="en-IN" sz="3200" b="0" i="1" smtClean="0">
                            <a:latin typeface="Cambria Math" panose="02040503050406030204" pitchFamily="18" charset="0"/>
                          </a:rPr>
                          <m:t>𝑥</m:t>
                        </m:r>
                      </m:den>
                    </m:f>
                    <m:r>
                      <a:rPr lang="en-IN" sz="3200" b="0" i="1" smtClean="0">
                        <a:latin typeface="Cambria Math" panose="02040503050406030204" pitchFamily="18" charset="0"/>
                      </a:rPr>
                      <m:t>)</m:t>
                    </m:r>
                  </m:oMath>
                </a14:m>
                <a:endParaRPr lang="en-IN" dirty="0"/>
              </a:p>
              <a:p>
                <a:endParaRPr lang="en-IN" sz="3200" dirty="0">
                  <a:latin typeface="Arial Rounded MT Bold" panose="020F0704030504030204" pitchFamily="34" charset="0"/>
                </a:endParaRPr>
              </a:p>
              <a:p>
                <a:pPr marL="400050" indent="-400050">
                  <a:buAutoNum type="romanLcParenR"/>
                </a:pPr>
                <a:r>
                  <a:rPr lang="en-IN" sz="3200" dirty="0">
                    <a:latin typeface="Arial Rounded MT Bold" panose="020F0704030504030204" pitchFamily="34" charset="0"/>
                  </a:rPr>
                  <a:t>-1</a:t>
                </a:r>
              </a:p>
              <a:p>
                <a:endParaRPr lang="en-IN" sz="3200" dirty="0">
                  <a:latin typeface="Arial Rounded MT Bold" panose="020F0704030504030204" pitchFamily="34" charset="0"/>
                </a:endParaRPr>
              </a:p>
              <a:p>
                <a:pPr marL="400050" indent="-400050">
                  <a:buAutoNum type="romanLcParenR"/>
                </a:pPr>
                <a:r>
                  <a:rPr lang="en-IN" sz="3200" dirty="0">
                    <a:latin typeface="Arial Rounded MT Bold" panose="020F0704030504030204" pitchFamily="34" charset="0"/>
                  </a:rPr>
                  <a:t>2</a:t>
                </a:r>
              </a:p>
              <a:p>
                <a:pPr marL="400050" indent="-400050">
                  <a:buAutoNum type="romanLcParenR"/>
                </a:pPr>
                <a:endParaRPr lang="en-IN" sz="3200" dirty="0">
                  <a:latin typeface="Arial Rounded MT Bold" panose="020F0704030504030204" pitchFamily="34" charset="0"/>
                </a:endParaRPr>
              </a:p>
              <a:p>
                <a:pPr marL="400050" indent="-400050">
                  <a:buAutoNum type="romanLcParenR"/>
                </a:pPr>
                <a:r>
                  <a:rPr lang="en-IN" sz="3200" dirty="0">
                    <a:latin typeface="Arial Rounded MT Bold" panose="020F0704030504030204" pitchFamily="34" charset="0"/>
                  </a:rPr>
                  <a:t>1</a:t>
                </a:r>
              </a:p>
              <a:p>
                <a:pPr marL="400050" indent="-400050">
                  <a:buAutoNum type="romanLcParenR"/>
                </a:pPr>
                <a:endParaRPr lang="en-IN" sz="3200" dirty="0">
                  <a:latin typeface="Arial Rounded MT Bold" panose="020F0704030504030204" pitchFamily="34" charset="0"/>
                </a:endParaRPr>
              </a:p>
              <a:p>
                <a:pPr marL="400050" indent="-400050">
                  <a:buAutoNum type="romanLcParenR"/>
                </a:pPr>
                <a:r>
                  <a:rPr lang="en-IN" sz="3200" dirty="0">
                    <a:latin typeface="Arial Rounded MT Bold" panose="020F0704030504030204" pitchFamily="34" charset="0"/>
                  </a:rPr>
                  <a:t> 0</a:t>
                </a:r>
              </a:p>
            </p:txBody>
          </p:sp>
        </mc:Choice>
        <mc:Fallback xmlns="">
          <p:sp>
            <p:nvSpPr>
              <p:cNvPr id="2" name="TextBox 1">
                <a:extLst>
                  <a:ext uri="{FF2B5EF4-FFF2-40B4-BE49-F238E27FC236}">
                    <a16:creationId xmlns:a16="http://schemas.microsoft.com/office/drawing/2014/main" id="{6CED54CF-CD14-4188-9B8D-16CB5DD5E0C3}"/>
                  </a:ext>
                </a:extLst>
              </p:cNvPr>
              <p:cNvSpPr txBox="1">
                <a:spLocks noRot="1" noChangeAspect="1" noMove="1" noResize="1" noEditPoints="1" noAdjustHandles="1" noChangeArrowheads="1" noChangeShapeType="1" noTextEdit="1"/>
              </p:cNvSpPr>
              <p:nvPr/>
            </p:nvSpPr>
            <p:spPr>
              <a:xfrm>
                <a:off x="225287" y="265043"/>
                <a:ext cx="11595652" cy="4729885"/>
              </a:xfrm>
              <a:prstGeom prst="rect">
                <a:avLst/>
              </a:prstGeom>
              <a:blipFill>
                <a:blip r:embed="rId2"/>
                <a:stretch>
                  <a:fillRect l="-1367" b="-3351"/>
                </a:stretch>
              </a:blipFill>
            </p:spPr>
            <p:txBody>
              <a:bodyPr/>
              <a:lstStyle/>
              <a:p>
                <a:r>
                  <a:rPr lang="en-IN">
                    <a:noFill/>
                  </a:rPr>
                  <a:t> </a:t>
                </a:r>
              </a:p>
            </p:txBody>
          </p:sp>
        </mc:Fallback>
      </mc:AlternateContent>
    </p:spTree>
    <p:extLst>
      <p:ext uri="{BB962C8B-B14F-4D97-AF65-F5344CB8AC3E}">
        <p14:creationId xmlns:p14="http://schemas.microsoft.com/office/powerpoint/2010/main" val="1062334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D72066-836D-40FA-9AFE-6D4640593AA8}"/>
              </a:ext>
            </a:extLst>
          </p:cNvPr>
          <p:cNvSpPr txBox="1"/>
          <p:nvPr/>
        </p:nvSpPr>
        <p:spPr>
          <a:xfrm>
            <a:off x="119269" y="225288"/>
            <a:ext cx="11595653" cy="6001643"/>
          </a:xfrm>
          <a:prstGeom prst="rect">
            <a:avLst/>
          </a:prstGeom>
          <a:noFill/>
        </p:spPr>
        <p:txBody>
          <a:bodyPr wrap="square" rtlCol="0">
            <a:spAutoFit/>
          </a:bodyPr>
          <a:lstStyle/>
          <a:p>
            <a:r>
              <a:rPr lang="en-IN" sz="3200" dirty="0">
                <a:latin typeface="Arial Rounded MT Bold" panose="020F0704030504030204" pitchFamily="34" charset="0"/>
              </a:rPr>
              <a:t>8. A  cylindrical tube open at both ends’ is made of metal. The internal diameter of the tube is 11.2 cm and its length is 21 cm. the metal everywhere is 0.4 cm thick. The volume of metal is ? </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)316 cm</a:t>
            </a:r>
            <a:r>
              <a:rPr lang="en-IN" sz="3200" baseline="30000" dirty="0">
                <a:latin typeface="Arial Rounded MT Bold" panose="020F0704030504030204" pitchFamily="34" charset="0"/>
              </a:rPr>
              <a:t>3</a:t>
            </a:r>
          </a:p>
          <a:p>
            <a:endParaRPr lang="en-IN" sz="3200" dirty="0">
              <a:latin typeface="Arial Rounded MT Bold" panose="020F0704030504030204" pitchFamily="34" charset="0"/>
            </a:endParaRPr>
          </a:p>
          <a:p>
            <a:r>
              <a:rPr lang="en-IN" sz="3200" dirty="0">
                <a:latin typeface="Arial Rounded MT Bold" panose="020F0704030504030204" pitchFamily="34" charset="0"/>
              </a:rPr>
              <a:t>ii)310 cm</a:t>
            </a:r>
            <a:r>
              <a:rPr lang="en-IN" sz="3200" baseline="30000" dirty="0">
                <a:latin typeface="Arial Rounded MT Bold" panose="020F0704030504030204" pitchFamily="34" charset="0"/>
              </a:rPr>
              <a:t>3</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iii)306.24 cm</a:t>
            </a:r>
            <a:r>
              <a:rPr lang="en-IN" sz="3200" baseline="30000" dirty="0">
                <a:latin typeface="Arial Rounded MT Bold" panose="020F0704030504030204" pitchFamily="34" charset="0"/>
              </a:rPr>
              <a:t>3</a:t>
            </a:r>
          </a:p>
          <a:p>
            <a:endParaRPr lang="en-IN" sz="3200" dirty="0">
              <a:latin typeface="Arial Rounded MT Bold" panose="020F0704030504030204" pitchFamily="34" charset="0"/>
            </a:endParaRPr>
          </a:p>
          <a:p>
            <a:r>
              <a:rPr lang="en-IN" sz="3200" dirty="0">
                <a:latin typeface="Arial Rounded MT Bold" panose="020F0704030504030204" pitchFamily="34" charset="0"/>
              </a:rPr>
              <a:t>iv)280.52 cm</a:t>
            </a:r>
            <a:r>
              <a:rPr lang="en-IN" sz="3200" baseline="30000" dirty="0">
                <a:latin typeface="Arial Rounded MT Bold" panose="020F0704030504030204" pitchFamily="34" charset="0"/>
              </a:rPr>
              <a:t>3</a:t>
            </a:r>
          </a:p>
        </p:txBody>
      </p:sp>
    </p:spTree>
    <p:extLst>
      <p:ext uri="{BB962C8B-B14F-4D97-AF65-F5344CB8AC3E}">
        <p14:creationId xmlns:p14="http://schemas.microsoft.com/office/powerpoint/2010/main" val="162515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20423-077A-42E6-9493-7C3B285B8F2B}"/>
              </a:ext>
            </a:extLst>
          </p:cNvPr>
          <p:cNvSpPr txBox="1"/>
          <p:nvPr/>
        </p:nvSpPr>
        <p:spPr>
          <a:xfrm>
            <a:off x="384313" y="304800"/>
            <a:ext cx="11396870" cy="5509200"/>
          </a:xfrm>
          <a:prstGeom prst="rect">
            <a:avLst/>
          </a:prstGeom>
          <a:noFill/>
        </p:spPr>
        <p:txBody>
          <a:bodyPr wrap="square" rtlCol="0">
            <a:spAutoFit/>
          </a:bodyPr>
          <a:lstStyle/>
          <a:p>
            <a:r>
              <a:rPr lang="en-IN" sz="3200" dirty="0">
                <a:latin typeface="Arial Rounded MT Bold" panose="020F0704030504030204" pitchFamily="34" charset="0"/>
              </a:rPr>
              <a:t>9. The three medians AD, BE, and CF of triangle ABC intersect at point G. if the area of the triangle ABC is 60 sq. cm, then the area of the quadrilateral BDGF</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)10 </a:t>
            </a:r>
            <a:r>
              <a:rPr lang="en-IN" sz="3200" dirty="0" err="1">
                <a:latin typeface="Arial Rounded MT Bold" panose="020F0704030504030204" pitchFamily="34" charset="0"/>
              </a:rPr>
              <a:t>sq</a:t>
            </a:r>
            <a:r>
              <a:rPr lang="en-IN" sz="3200" dirty="0">
                <a:latin typeface="Arial Rounded MT Bold" panose="020F0704030504030204" pitchFamily="34" charset="0"/>
              </a:rPr>
              <a:t> cm</a:t>
            </a:r>
          </a:p>
          <a:p>
            <a:endParaRPr lang="en-IN" sz="3200" dirty="0">
              <a:latin typeface="Arial Rounded MT Bold" panose="020F0704030504030204" pitchFamily="34" charset="0"/>
            </a:endParaRPr>
          </a:p>
          <a:p>
            <a:r>
              <a:rPr lang="en-IN" sz="3200" dirty="0">
                <a:latin typeface="Arial Rounded MT Bold" panose="020F0704030504030204" pitchFamily="34" charset="0"/>
              </a:rPr>
              <a:t>ii)15 </a:t>
            </a:r>
            <a:r>
              <a:rPr lang="en-IN" sz="3200" dirty="0" err="1">
                <a:latin typeface="Arial Rounded MT Bold" panose="020F0704030504030204" pitchFamily="34" charset="0"/>
              </a:rPr>
              <a:t>sq</a:t>
            </a:r>
            <a:r>
              <a:rPr lang="en-IN" sz="3200" dirty="0">
                <a:latin typeface="Arial Rounded MT Bold" panose="020F0704030504030204" pitchFamily="34" charset="0"/>
              </a:rPr>
              <a:t> cm</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iii)20 </a:t>
            </a:r>
            <a:r>
              <a:rPr lang="en-IN" sz="3200" dirty="0" err="1">
                <a:latin typeface="Arial Rounded MT Bold" panose="020F0704030504030204" pitchFamily="34" charset="0"/>
              </a:rPr>
              <a:t>sq</a:t>
            </a:r>
            <a:r>
              <a:rPr lang="en-IN" sz="3200" dirty="0">
                <a:latin typeface="Arial Rounded MT Bold" panose="020F0704030504030204" pitchFamily="34" charset="0"/>
              </a:rPr>
              <a:t> cm</a:t>
            </a:r>
          </a:p>
          <a:p>
            <a:endParaRPr lang="en-IN" sz="3200" dirty="0">
              <a:latin typeface="Arial Rounded MT Bold" panose="020F0704030504030204" pitchFamily="34" charset="0"/>
            </a:endParaRPr>
          </a:p>
          <a:p>
            <a:r>
              <a:rPr lang="en-IN" sz="3200" dirty="0">
                <a:latin typeface="Arial Rounded MT Bold" panose="020F0704030504030204" pitchFamily="34" charset="0"/>
              </a:rPr>
              <a:t>iv)30 </a:t>
            </a:r>
            <a:r>
              <a:rPr lang="en-IN" sz="3200" dirty="0" err="1">
                <a:latin typeface="Arial Rounded MT Bold" panose="020F0704030504030204" pitchFamily="34" charset="0"/>
              </a:rPr>
              <a:t>sq</a:t>
            </a:r>
            <a:r>
              <a:rPr lang="en-IN" sz="3200" dirty="0">
                <a:latin typeface="Arial Rounded MT Bold" panose="020F0704030504030204" pitchFamily="34" charset="0"/>
              </a:rPr>
              <a:t> cm</a:t>
            </a:r>
          </a:p>
        </p:txBody>
      </p:sp>
    </p:spTree>
    <p:extLst>
      <p:ext uri="{BB962C8B-B14F-4D97-AF65-F5344CB8AC3E}">
        <p14:creationId xmlns:p14="http://schemas.microsoft.com/office/powerpoint/2010/main" val="3797132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96BE229-725E-4E68-9C36-6502CF243BDF}"/>
                  </a:ext>
                </a:extLst>
              </p:cNvPr>
              <p:cNvSpPr txBox="1"/>
              <p:nvPr/>
            </p:nvSpPr>
            <p:spPr>
              <a:xfrm>
                <a:off x="291548" y="397565"/>
                <a:ext cx="11436626" cy="5360635"/>
              </a:xfrm>
              <a:prstGeom prst="rect">
                <a:avLst/>
              </a:prstGeom>
              <a:noFill/>
            </p:spPr>
            <p:txBody>
              <a:bodyPr wrap="square" rtlCol="0">
                <a:spAutoFit/>
              </a:bodyPr>
              <a:lstStyle/>
              <a:p>
                <a:r>
                  <a:rPr lang="en-IN" sz="3200" dirty="0">
                    <a:latin typeface="Arial Rounded MT Bold" panose="020F0704030504030204" pitchFamily="34" charset="0"/>
                  </a:rPr>
                  <a:t>10. In </a:t>
                </a:r>
                <a14:m>
                  <m:oMath xmlns:m="http://schemas.openxmlformats.org/officeDocument/2006/math">
                    <m:r>
                      <a:rPr lang="en-IN" sz="320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𝐴𝐵𝐷</m:t>
                    </m:r>
                    <m:r>
                      <a:rPr lang="en-IN" sz="3200" b="0" i="1" smtClean="0">
                        <a:latin typeface="Cambria Math" panose="02040503050406030204" pitchFamily="18" charset="0"/>
                        <a:ea typeface="Cambria Math" panose="02040503050406030204" pitchFamily="18" charset="0"/>
                      </a:rPr>
                      <m:t>, ∠</m:t>
                    </m:r>
                    <m:r>
                      <a:rPr lang="en-IN" sz="3200" b="0" i="1" smtClean="0">
                        <a:latin typeface="Cambria Math" panose="02040503050406030204" pitchFamily="18" charset="0"/>
                        <a:ea typeface="Cambria Math" panose="02040503050406030204" pitchFamily="18" charset="0"/>
                      </a:rPr>
                      <m:t>𝐵</m:t>
                    </m:r>
                    <m:r>
                      <a:rPr lang="en-IN" sz="3200" b="0" i="1" smtClean="0">
                        <a:latin typeface="Cambria Math" panose="02040503050406030204" pitchFamily="18" charset="0"/>
                        <a:ea typeface="Cambria Math" panose="02040503050406030204" pitchFamily="18" charset="0"/>
                      </a:rPr>
                      <m:t>=90°, ∠</m:t>
                    </m:r>
                    <m:r>
                      <a:rPr lang="en-IN" sz="3200" b="0" i="1" smtClean="0">
                        <a:latin typeface="Cambria Math" panose="02040503050406030204" pitchFamily="18" charset="0"/>
                        <a:ea typeface="Cambria Math" panose="02040503050406030204" pitchFamily="18" charset="0"/>
                      </a:rPr>
                      <m:t>𝐶</m:t>
                    </m:r>
                    <m:r>
                      <a:rPr lang="en-IN" sz="3200" b="0" i="1" smtClean="0">
                        <a:latin typeface="Cambria Math" panose="02040503050406030204" pitchFamily="18" charset="0"/>
                        <a:ea typeface="Cambria Math" panose="02040503050406030204" pitchFamily="18" charset="0"/>
                      </a:rPr>
                      <m:t>=45°</m:t>
                    </m:r>
                  </m:oMath>
                </a14:m>
                <a:r>
                  <a:rPr lang="en-IN" sz="3200" dirty="0">
                    <a:latin typeface="Arial Rounded MT Bold" panose="020F0704030504030204" pitchFamily="34" charset="0"/>
                  </a:rPr>
                  <a:t> and D is the mid-point of AC = </a:t>
                </a:r>
                <a14:m>
                  <m:oMath xmlns:m="http://schemas.openxmlformats.org/officeDocument/2006/math">
                    <m:r>
                      <a:rPr lang="en-IN" sz="3200" b="0" i="1" smtClean="0">
                        <a:latin typeface="Cambria Math" panose="02040503050406030204" pitchFamily="18" charset="0"/>
                      </a:rPr>
                      <m:t>4</m:t>
                    </m:r>
                    <m:r>
                      <a:rPr lang="en-IN" sz="3200" b="0" i="1" smtClean="0">
                        <a:latin typeface="Cambria Math" panose="02040503050406030204" pitchFamily="18" charset="0"/>
                        <a:ea typeface="Cambria Math" panose="02040503050406030204" pitchFamily="18" charset="0"/>
                      </a:rPr>
                      <m:t>√2</m:t>
                    </m:r>
                  </m:oMath>
                </a14:m>
                <a:r>
                  <a:rPr lang="en-IN" sz="3200" dirty="0">
                    <a:latin typeface="Arial Rounded MT Bold" panose="020F0704030504030204" pitchFamily="34" charset="0"/>
                  </a:rPr>
                  <a:t> unit. Then BD is </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a:t>
                </a:r>
                <a14:m>
                  <m:oMath xmlns:m="http://schemas.openxmlformats.org/officeDocument/2006/math">
                    <m:r>
                      <a:rPr lang="en-IN" sz="3200" b="0" i="1" smtClean="0">
                        <a:latin typeface="Cambria Math" panose="02040503050406030204" pitchFamily="18" charset="0"/>
                      </a:rPr>
                      <m:t>2</m:t>
                    </m:r>
                    <m:rad>
                      <m:radPr>
                        <m:degHide m:val="on"/>
                        <m:ctrlPr>
                          <a:rPr lang="en-IN" sz="3200" b="0" i="1" smtClean="0">
                            <a:latin typeface="Cambria Math" panose="02040503050406030204" pitchFamily="18" charset="0"/>
                            <a:ea typeface="Cambria Math" panose="02040503050406030204" pitchFamily="18" charset="0"/>
                          </a:rPr>
                        </m:ctrlPr>
                      </m:radPr>
                      <m:deg/>
                      <m:e>
                        <m:r>
                          <a:rPr lang="en-IN" sz="3200" b="0" i="1" smtClean="0">
                            <a:latin typeface="Cambria Math" panose="02040503050406030204" pitchFamily="18" charset="0"/>
                            <a:ea typeface="Cambria Math" panose="02040503050406030204" pitchFamily="18" charset="0"/>
                          </a:rPr>
                          <m:t>2</m:t>
                        </m:r>
                      </m:e>
                    </m:rad>
                    <m:r>
                      <a:rPr lang="en-IN" sz="3200" b="0" i="1" smtClean="0">
                        <a:latin typeface="Cambria Math" panose="02040503050406030204" pitchFamily="18" charset="0"/>
                        <a:ea typeface="Cambria Math" panose="02040503050406030204" pitchFamily="18" charset="0"/>
                      </a:rPr>
                      <m:t> </m:t>
                    </m:r>
                  </m:oMath>
                </a14:m>
                <a:r>
                  <a:rPr lang="en-IN" sz="3200" dirty="0">
                    <a:latin typeface="Arial Rounded MT Bold" panose="020F0704030504030204" pitchFamily="34" charset="0"/>
                  </a:rPr>
                  <a:t>unit</a:t>
                </a:r>
              </a:p>
              <a:p>
                <a:endParaRPr lang="en-IN" sz="3200" dirty="0">
                  <a:latin typeface="Arial Rounded MT Bold" panose="020F0704030504030204" pitchFamily="34" charset="0"/>
                </a:endParaRPr>
              </a:p>
              <a:p>
                <a:r>
                  <a:rPr lang="en-IN" sz="3200" dirty="0">
                    <a:latin typeface="Arial Rounded MT Bold" panose="020F0704030504030204" pitchFamily="34" charset="0"/>
                  </a:rPr>
                  <a:t>ii)</a:t>
                </a:r>
                <a14:m>
                  <m:oMath xmlns:m="http://schemas.openxmlformats.org/officeDocument/2006/math">
                    <m:r>
                      <a:rPr lang="en-IN" sz="3200" b="0" i="1" smtClean="0">
                        <a:latin typeface="Cambria Math" panose="02040503050406030204" pitchFamily="18" charset="0"/>
                      </a:rPr>
                      <m:t>4</m:t>
                    </m:r>
                    <m:rad>
                      <m:radPr>
                        <m:degHide m:val="on"/>
                        <m:ctrlPr>
                          <a:rPr lang="en-IN" sz="3200" b="0" i="1" smtClean="0">
                            <a:latin typeface="Cambria Math" panose="02040503050406030204" pitchFamily="18" charset="0"/>
                            <a:ea typeface="Cambria Math" panose="02040503050406030204" pitchFamily="18" charset="0"/>
                          </a:rPr>
                        </m:ctrlPr>
                      </m:radPr>
                      <m:deg/>
                      <m:e>
                        <m:r>
                          <a:rPr lang="en-IN" sz="3200" b="0" i="1" smtClean="0">
                            <a:latin typeface="Cambria Math" panose="02040503050406030204" pitchFamily="18" charset="0"/>
                            <a:ea typeface="Cambria Math" panose="02040503050406030204" pitchFamily="18" charset="0"/>
                          </a:rPr>
                          <m:t>2</m:t>
                        </m:r>
                      </m:e>
                    </m:rad>
                    <m:r>
                      <a:rPr lang="en-IN" sz="3200" b="0" i="1" smtClean="0">
                        <a:latin typeface="Cambria Math" panose="02040503050406030204" pitchFamily="18" charset="0"/>
                        <a:ea typeface="Cambria Math" panose="02040503050406030204" pitchFamily="18" charset="0"/>
                      </a:rPr>
                      <m:t>  </m:t>
                    </m:r>
                    <m:r>
                      <a:rPr lang="en-IN" sz="3200" b="0" i="1" smtClean="0">
                        <a:latin typeface="Cambria Math" panose="02040503050406030204" pitchFamily="18" charset="0"/>
                        <a:ea typeface="Cambria Math" panose="02040503050406030204" pitchFamily="18" charset="0"/>
                      </a:rPr>
                      <m:t>𝑢𝑛𝑖𝑡</m:t>
                    </m:r>
                  </m:oMath>
                </a14:m>
                <a:endParaRPr lang="en-IN" sz="3200" b="0" dirty="0">
                  <a:latin typeface="Arial Rounded MT Bold" panose="020F0704030504030204" pitchFamily="34" charset="0"/>
                  <a:ea typeface="Cambria Math" panose="02040503050406030204" pitchFamily="18" charset="0"/>
                </a:endParaRPr>
              </a:p>
              <a:p>
                <a:endParaRPr lang="en-IN" sz="3200" dirty="0">
                  <a:latin typeface="Arial Rounded MT Bold" panose="020F0704030504030204" pitchFamily="34" charset="0"/>
                </a:endParaRPr>
              </a:p>
              <a:p>
                <a:r>
                  <a:rPr lang="en-IN" sz="3200" dirty="0">
                    <a:latin typeface="Arial Rounded MT Bold" panose="020F0704030504030204" pitchFamily="34" charset="0"/>
                  </a:rPr>
                  <a:t>iii)</a:t>
                </a:r>
                <a14:m>
                  <m:oMath xmlns:m="http://schemas.openxmlformats.org/officeDocument/2006/math">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5</m:t>
                        </m:r>
                      </m:num>
                      <m:den>
                        <m:r>
                          <a:rPr lang="en-IN" sz="3200" b="0" i="1" smtClean="0">
                            <a:latin typeface="Cambria Math" panose="02040503050406030204" pitchFamily="18" charset="0"/>
                          </a:rPr>
                          <m:t>2</m:t>
                        </m:r>
                      </m:den>
                    </m:f>
                    <m:r>
                      <a:rPr lang="en-IN" sz="3200" b="0" i="1" smtClean="0">
                        <a:latin typeface="Cambria Math" panose="02040503050406030204" pitchFamily="18" charset="0"/>
                      </a:rPr>
                      <m:t> </m:t>
                    </m:r>
                    <m:r>
                      <a:rPr lang="en-IN" sz="3200" b="0" i="1" smtClean="0">
                        <a:latin typeface="Cambria Math" panose="02040503050406030204" pitchFamily="18" charset="0"/>
                      </a:rPr>
                      <m:t>𝑢𝑛𝑖𝑡</m:t>
                    </m:r>
                  </m:oMath>
                </a14:m>
                <a:endParaRPr lang="en-IN" sz="3200" b="0" dirty="0">
                  <a:latin typeface="Arial Rounded MT Bold" panose="020F0704030504030204" pitchFamily="34" charset="0"/>
                </a:endParaRPr>
              </a:p>
              <a:p>
                <a:endParaRPr lang="en-IN" sz="3200" dirty="0">
                  <a:latin typeface="Arial Rounded MT Bold" panose="020F0704030504030204" pitchFamily="34" charset="0"/>
                </a:endParaRPr>
              </a:p>
              <a:p>
                <a:r>
                  <a:rPr lang="en-IN" sz="3200" dirty="0">
                    <a:latin typeface="Arial Rounded MT Bold" panose="020F0704030504030204" pitchFamily="34" charset="0"/>
                  </a:rPr>
                  <a:t>iv)2 unit</a:t>
                </a:r>
              </a:p>
            </p:txBody>
          </p:sp>
        </mc:Choice>
        <mc:Fallback xmlns="">
          <p:sp>
            <p:nvSpPr>
              <p:cNvPr id="2" name="TextBox 1">
                <a:extLst>
                  <a:ext uri="{FF2B5EF4-FFF2-40B4-BE49-F238E27FC236}">
                    <a16:creationId xmlns:a16="http://schemas.microsoft.com/office/drawing/2014/main" id="{C96BE229-725E-4E68-9C36-6502CF243BDF}"/>
                  </a:ext>
                </a:extLst>
              </p:cNvPr>
              <p:cNvSpPr txBox="1">
                <a:spLocks noRot="1" noChangeAspect="1" noMove="1" noResize="1" noEditPoints="1" noAdjustHandles="1" noChangeArrowheads="1" noChangeShapeType="1" noTextEdit="1"/>
              </p:cNvSpPr>
              <p:nvPr/>
            </p:nvSpPr>
            <p:spPr>
              <a:xfrm>
                <a:off x="291548" y="397565"/>
                <a:ext cx="11436626" cy="5360635"/>
              </a:xfrm>
              <a:prstGeom prst="rect">
                <a:avLst/>
              </a:prstGeom>
              <a:blipFill>
                <a:blip r:embed="rId2"/>
                <a:stretch>
                  <a:fillRect l="-1386" t="-1477" b="-2727"/>
                </a:stretch>
              </a:blipFill>
            </p:spPr>
            <p:txBody>
              <a:bodyPr/>
              <a:lstStyle/>
              <a:p>
                <a:r>
                  <a:rPr lang="en-IN">
                    <a:noFill/>
                  </a:rPr>
                  <a:t> </a:t>
                </a:r>
              </a:p>
            </p:txBody>
          </p:sp>
        </mc:Fallback>
      </mc:AlternateContent>
    </p:spTree>
    <p:extLst>
      <p:ext uri="{BB962C8B-B14F-4D97-AF65-F5344CB8AC3E}">
        <p14:creationId xmlns:p14="http://schemas.microsoft.com/office/powerpoint/2010/main" val="246856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00CF0-5097-43B5-9F23-4DE42FD0D722}"/>
              </a:ext>
            </a:extLst>
          </p:cNvPr>
          <p:cNvSpPr txBox="1"/>
          <p:nvPr/>
        </p:nvSpPr>
        <p:spPr>
          <a:xfrm>
            <a:off x="291548" y="265043"/>
            <a:ext cx="11635409" cy="5509200"/>
          </a:xfrm>
          <a:prstGeom prst="rect">
            <a:avLst/>
          </a:prstGeom>
          <a:noFill/>
        </p:spPr>
        <p:txBody>
          <a:bodyPr wrap="square" rtlCol="0">
            <a:spAutoFit/>
          </a:bodyPr>
          <a:lstStyle/>
          <a:p>
            <a:r>
              <a:rPr lang="en-IN" sz="3200" dirty="0">
                <a:latin typeface="Arial Rounded MT Bold" panose="020F0704030504030204" pitchFamily="34" charset="0"/>
              </a:rPr>
              <a:t>11. Complete the series</a:t>
            </a:r>
          </a:p>
          <a:p>
            <a:endParaRPr lang="en-IN" sz="3200" dirty="0">
              <a:latin typeface="Arial Rounded MT Bold" panose="020F0704030504030204" pitchFamily="34" charset="0"/>
            </a:endParaRPr>
          </a:p>
          <a:p>
            <a:r>
              <a:rPr lang="en-IN" sz="3200" dirty="0">
                <a:latin typeface="Arial Rounded MT Bold" panose="020F0704030504030204" pitchFamily="34" charset="0"/>
              </a:rPr>
              <a:t>56, 90, 132, 184, 248, ?</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)368</a:t>
            </a:r>
          </a:p>
          <a:p>
            <a:endParaRPr lang="en-IN" sz="3200" dirty="0">
              <a:latin typeface="Arial Rounded MT Bold" panose="020F0704030504030204" pitchFamily="34" charset="0"/>
            </a:endParaRPr>
          </a:p>
          <a:p>
            <a:r>
              <a:rPr lang="en-IN" sz="3200" dirty="0">
                <a:latin typeface="Arial Rounded MT Bold" panose="020F0704030504030204" pitchFamily="34" charset="0"/>
              </a:rPr>
              <a:t>ii)316</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iii)362</a:t>
            </a:r>
          </a:p>
          <a:p>
            <a:endParaRPr lang="en-IN" sz="3200" dirty="0">
              <a:latin typeface="Arial Rounded MT Bold" panose="020F0704030504030204" pitchFamily="34" charset="0"/>
            </a:endParaRPr>
          </a:p>
          <a:p>
            <a:r>
              <a:rPr lang="en-IN" sz="3200" dirty="0">
                <a:latin typeface="Arial Rounded MT Bold" panose="020F0704030504030204" pitchFamily="34" charset="0"/>
              </a:rPr>
              <a:t>iv)326</a:t>
            </a:r>
          </a:p>
        </p:txBody>
      </p:sp>
    </p:spTree>
    <p:extLst>
      <p:ext uri="{BB962C8B-B14F-4D97-AF65-F5344CB8AC3E}">
        <p14:creationId xmlns:p14="http://schemas.microsoft.com/office/powerpoint/2010/main" val="1994749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B27EF3A-DE1E-43D4-9E1E-4F521FBFFCCC}"/>
                  </a:ext>
                </a:extLst>
              </p:cNvPr>
              <p:cNvSpPr txBox="1"/>
              <p:nvPr/>
            </p:nvSpPr>
            <p:spPr>
              <a:xfrm>
                <a:off x="198783" y="278296"/>
                <a:ext cx="11675165" cy="5016758"/>
              </a:xfrm>
              <a:prstGeom prst="rect">
                <a:avLst/>
              </a:prstGeom>
              <a:noFill/>
            </p:spPr>
            <p:txBody>
              <a:bodyPr wrap="square" rtlCol="0">
                <a:spAutoFit/>
              </a:bodyPr>
              <a:lstStyle/>
              <a:p>
                <a:r>
                  <a:rPr lang="en-IN" sz="3200" dirty="0">
                    <a:latin typeface="Arial Rounded MT Bold" panose="020F0704030504030204" pitchFamily="34" charset="0"/>
                  </a:rPr>
                  <a:t>12. If + means </a:t>
                </a:r>
                <a14:m>
                  <m:oMath xmlns:m="http://schemas.openxmlformats.org/officeDocument/2006/math">
                    <m:r>
                      <a:rPr lang="en-IN" sz="3200" i="1" smtClean="0">
                        <a:latin typeface="Cambria Math" panose="02040503050406030204" pitchFamily="18" charset="0"/>
                        <a:ea typeface="Cambria Math" panose="02040503050406030204" pitchFamily="18" charset="0"/>
                      </a:rPr>
                      <m:t>÷</m:t>
                    </m:r>
                  </m:oMath>
                </a14:m>
                <a:r>
                  <a:rPr lang="en-IN" sz="3200" dirty="0">
                    <a:latin typeface="Arial Rounded MT Bold" panose="020F0704030504030204" pitchFamily="34" charset="0"/>
                  </a:rPr>
                  <a:t>, </a:t>
                </a:r>
                <a14:m>
                  <m:oMath xmlns:m="http://schemas.openxmlformats.org/officeDocument/2006/math">
                    <m:r>
                      <a:rPr lang="en-IN" sz="3200" b="0" i="1" dirty="0" smtClean="0">
                        <a:latin typeface="Cambria Math" panose="02040503050406030204" pitchFamily="18" charset="0"/>
                      </a:rPr>
                      <m:t>−</m:t>
                    </m:r>
                  </m:oMath>
                </a14:m>
                <a:r>
                  <a:rPr lang="en-IN" sz="3200" dirty="0">
                    <a:latin typeface="Arial Rounded MT Bold" panose="020F0704030504030204" pitchFamily="34" charset="0"/>
                  </a:rPr>
                  <a:t> means </a:t>
                </a:r>
                <a14:m>
                  <m:oMath xmlns:m="http://schemas.openxmlformats.org/officeDocument/2006/math">
                    <m:r>
                      <a:rPr lang="en-IN" sz="3200" i="1" smtClean="0">
                        <a:latin typeface="Cambria Math" panose="02040503050406030204" pitchFamily="18" charset="0"/>
                        <a:ea typeface="Cambria Math" panose="02040503050406030204" pitchFamily="18" charset="0"/>
                      </a:rPr>
                      <m:t>×</m:t>
                    </m:r>
                  </m:oMath>
                </a14:m>
                <a:r>
                  <a:rPr lang="en-IN" sz="3200" dirty="0">
                    <a:latin typeface="Arial Rounded MT Bold" panose="020F0704030504030204" pitchFamily="34" charset="0"/>
                  </a:rPr>
                  <a:t>, </a:t>
                </a:r>
                <a14:m>
                  <m:oMath xmlns:m="http://schemas.openxmlformats.org/officeDocument/2006/math">
                    <m:r>
                      <a:rPr lang="en-IN" sz="3200" i="1" dirty="0" smtClean="0">
                        <a:latin typeface="Cambria Math" panose="02040503050406030204" pitchFamily="18" charset="0"/>
                        <a:ea typeface="Cambria Math" panose="02040503050406030204" pitchFamily="18" charset="0"/>
                      </a:rPr>
                      <m:t>÷</m:t>
                    </m:r>
                  </m:oMath>
                </a14:m>
                <a:r>
                  <a:rPr lang="en-IN" sz="3200" dirty="0">
                    <a:latin typeface="Arial Rounded MT Bold" panose="020F0704030504030204" pitchFamily="34" charset="0"/>
                  </a:rPr>
                  <a:t> means +, </a:t>
                </a:r>
                <a14:m>
                  <m:oMath xmlns:m="http://schemas.openxmlformats.org/officeDocument/2006/math">
                    <m:r>
                      <a:rPr lang="en-IN" sz="3200" i="1" smtClean="0">
                        <a:latin typeface="Cambria Math" panose="02040503050406030204" pitchFamily="18" charset="0"/>
                        <a:ea typeface="Cambria Math" panose="02040503050406030204" pitchFamily="18" charset="0"/>
                      </a:rPr>
                      <m:t>×</m:t>
                    </m:r>
                  </m:oMath>
                </a14:m>
                <a:r>
                  <a:rPr lang="en-IN" sz="3200" dirty="0">
                    <a:latin typeface="Arial Rounded MT Bold" panose="020F0704030504030204" pitchFamily="34" charset="0"/>
                  </a:rPr>
                  <a:t> means </a:t>
                </a:r>
                <a14:m>
                  <m:oMath xmlns:m="http://schemas.openxmlformats.org/officeDocument/2006/math">
                    <m:r>
                      <a:rPr lang="en-IN" sz="3200" b="0" i="1" smtClean="0">
                        <a:latin typeface="Cambria Math" panose="02040503050406030204" pitchFamily="18" charset="0"/>
                      </a:rPr>
                      <m:t>−</m:t>
                    </m:r>
                  </m:oMath>
                </a14:m>
                <a:r>
                  <a:rPr lang="en-IN" sz="3200" dirty="0">
                    <a:latin typeface="Arial Rounded MT Bold" panose="020F0704030504030204" pitchFamily="34" charset="0"/>
                  </a:rPr>
                  <a:t>, then </a:t>
                </a:r>
                <a14:m>
                  <m:oMath xmlns:m="http://schemas.openxmlformats.org/officeDocument/2006/math">
                    <m:r>
                      <a:rPr lang="en-IN" sz="3200" b="0" i="0" smtClean="0">
                        <a:latin typeface="Cambria Math" panose="02040503050406030204" pitchFamily="18" charset="0"/>
                        <a:ea typeface="Cambria Math" panose="02040503050406030204" pitchFamily="18" charset="0"/>
                      </a:rPr>
                      <m:t>63</m:t>
                    </m:r>
                    <m:r>
                      <a:rPr lang="en-IN" sz="320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24+8 ÷4+2 −3 </m:t>
                    </m:r>
                  </m:oMath>
                </a14:m>
                <a:r>
                  <a:rPr lang="en-IN" sz="3200" dirty="0">
                    <a:latin typeface="Arial Rounded MT Bold" panose="020F0704030504030204" pitchFamily="34" charset="0"/>
                  </a:rPr>
                  <a:t>is equal to?</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)54</a:t>
                </a:r>
              </a:p>
              <a:p>
                <a:endParaRPr lang="en-IN" sz="3200" dirty="0">
                  <a:latin typeface="Arial Rounded MT Bold" panose="020F0704030504030204" pitchFamily="34" charset="0"/>
                </a:endParaRPr>
              </a:p>
              <a:p>
                <a:r>
                  <a:rPr lang="en-IN" sz="3200" dirty="0">
                    <a:latin typeface="Arial Rounded MT Bold" panose="020F0704030504030204" pitchFamily="34" charset="0"/>
                  </a:rPr>
                  <a:t>ii)66</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iii)186</a:t>
                </a:r>
              </a:p>
              <a:p>
                <a:endParaRPr lang="en-IN" sz="3200" dirty="0">
                  <a:latin typeface="Arial Rounded MT Bold" panose="020F0704030504030204" pitchFamily="34" charset="0"/>
                </a:endParaRPr>
              </a:p>
              <a:p>
                <a:r>
                  <a:rPr lang="en-IN" sz="3200" dirty="0">
                    <a:latin typeface="Arial Rounded MT Bold" panose="020F0704030504030204" pitchFamily="34" charset="0"/>
                  </a:rPr>
                  <a:t>iv)48</a:t>
                </a:r>
              </a:p>
            </p:txBody>
          </p:sp>
        </mc:Choice>
        <mc:Fallback xmlns="">
          <p:sp>
            <p:nvSpPr>
              <p:cNvPr id="2" name="TextBox 1">
                <a:extLst>
                  <a:ext uri="{FF2B5EF4-FFF2-40B4-BE49-F238E27FC236}">
                    <a16:creationId xmlns:a16="http://schemas.microsoft.com/office/drawing/2014/main" id="{CB27EF3A-DE1E-43D4-9E1E-4F521FBFFCCC}"/>
                  </a:ext>
                </a:extLst>
              </p:cNvPr>
              <p:cNvSpPr txBox="1">
                <a:spLocks noRot="1" noChangeAspect="1" noMove="1" noResize="1" noEditPoints="1" noAdjustHandles="1" noChangeArrowheads="1" noChangeShapeType="1" noTextEdit="1"/>
              </p:cNvSpPr>
              <p:nvPr/>
            </p:nvSpPr>
            <p:spPr>
              <a:xfrm>
                <a:off x="198783" y="278296"/>
                <a:ext cx="11675165" cy="5016758"/>
              </a:xfrm>
              <a:prstGeom prst="rect">
                <a:avLst/>
              </a:prstGeom>
              <a:blipFill>
                <a:blip r:embed="rId2"/>
                <a:stretch>
                  <a:fillRect l="-1358" t="-1580" r="-52" b="-3038"/>
                </a:stretch>
              </a:blipFill>
            </p:spPr>
            <p:txBody>
              <a:bodyPr/>
              <a:lstStyle/>
              <a:p>
                <a:r>
                  <a:rPr lang="en-IN">
                    <a:noFill/>
                  </a:rPr>
                  <a:t> </a:t>
                </a:r>
              </a:p>
            </p:txBody>
          </p:sp>
        </mc:Fallback>
      </mc:AlternateContent>
    </p:spTree>
    <p:extLst>
      <p:ext uri="{BB962C8B-B14F-4D97-AF65-F5344CB8AC3E}">
        <p14:creationId xmlns:p14="http://schemas.microsoft.com/office/powerpoint/2010/main" val="404932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B03C3F-9F3D-4881-AAA3-F03311167C65}"/>
              </a:ext>
            </a:extLst>
          </p:cNvPr>
          <p:cNvSpPr txBox="1"/>
          <p:nvPr/>
        </p:nvSpPr>
        <p:spPr>
          <a:xfrm>
            <a:off x="172277" y="72367"/>
            <a:ext cx="11820939" cy="6494085"/>
          </a:xfrm>
          <a:prstGeom prst="rect">
            <a:avLst/>
          </a:prstGeom>
          <a:noFill/>
        </p:spPr>
        <p:txBody>
          <a:bodyPr wrap="square" rtlCol="0">
            <a:spAutoFit/>
          </a:bodyPr>
          <a:lstStyle/>
          <a:p>
            <a:r>
              <a:rPr lang="en-IN" sz="3200" dirty="0">
                <a:latin typeface="Arial Rounded MT Bold" panose="020F0704030504030204" pitchFamily="34" charset="0"/>
              </a:rPr>
              <a:t>13. Among six friends L, M, N, P, Q and S, each having different height. N is taller than Q and P but shortest than M. P is taller than only Q while S is shorter than only L. Which of the following pairs represents the tallest and shortest among six friends?</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)MP</a:t>
            </a:r>
          </a:p>
          <a:p>
            <a:endParaRPr lang="en-IN" sz="3200" dirty="0">
              <a:latin typeface="Arial Rounded MT Bold" panose="020F0704030504030204" pitchFamily="34" charset="0"/>
            </a:endParaRPr>
          </a:p>
          <a:p>
            <a:r>
              <a:rPr lang="en-IN" sz="3200" dirty="0">
                <a:latin typeface="Arial Rounded MT Bold" panose="020F0704030504030204" pitchFamily="34" charset="0"/>
              </a:rPr>
              <a:t>ii)LQ</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iii)PQ</a:t>
            </a:r>
          </a:p>
          <a:p>
            <a:endParaRPr lang="en-IN" sz="3200" dirty="0">
              <a:latin typeface="Arial Rounded MT Bold" panose="020F0704030504030204" pitchFamily="34" charset="0"/>
            </a:endParaRPr>
          </a:p>
          <a:p>
            <a:r>
              <a:rPr lang="en-IN" sz="3200" dirty="0">
                <a:latin typeface="Arial Rounded MT Bold" panose="020F0704030504030204" pitchFamily="34" charset="0"/>
              </a:rPr>
              <a:t>iv)MQ </a:t>
            </a:r>
          </a:p>
        </p:txBody>
      </p:sp>
    </p:spTree>
    <p:extLst>
      <p:ext uri="{BB962C8B-B14F-4D97-AF65-F5344CB8AC3E}">
        <p14:creationId xmlns:p14="http://schemas.microsoft.com/office/powerpoint/2010/main" val="31545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B11413-2F0C-4BF5-8571-B0DC56DA6A4C}"/>
              </a:ext>
            </a:extLst>
          </p:cNvPr>
          <p:cNvSpPr txBox="1"/>
          <p:nvPr/>
        </p:nvSpPr>
        <p:spPr>
          <a:xfrm>
            <a:off x="198783" y="125376"/>
            <a:ext cx="11781182" cy="6494085"/>
          </a:xfrm>
          <a:prstGeom prst="rect">
            <a:avLst/>
          </a:prstGeom>
          <a:noFill/>
        </p:spPr>
        <p:txBody>
          <a:bodyPr wrap="square" rtlCol="0">
            <a:spAutoFit/>
          </a:bodyPr>
          <a:lstStyle/>
          <a:p>
            <a:r>
              <a:rPr lang="en-IN" sz="3200" dirty="0">
                <a:latin typeface="Arial Rounded MT Bold" panose="020F0704030504030204" pitchFamily="34" charset="0"/>
              </a:rPr>
              <a:t>14. Nitin correctly remembers that Nidhi’s birthday is before Friday but after Tuesday. Deepak correctly remembers that Nidhi’s birthday is after Wednesday but before Saturday. On which day does Nidhi’s birthday definitely fall?</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)Monday</a:t>
            </a:r>
          </a:p>
          <a:p>
            <a:endParaRPr lang="en-IN" sz="3200" dirty="0">
              <a:latin typeface="Arial Rounded MT Bold" panose="020F0704030504030204" pitchFamily="34" charset="0"/>
            </a:endParaRPr>
          </a:p>
          <a:p>
            <a:r>
              <a:rPr lang="en-IN" sz="3200" dirty="0">
                <a:latin typeface="Arial Rounded MT Bold" panose="020F0704030504030204" pitchFamily="34" charset="0"/>
              </a:rPr>
              <a:t>ii)Tuesday</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iii)Wednesday</a:t>
            </a:r>
          </a:p>
          <a:p>
            <a:endParaRPr lang="en-IN" sz="3200" dirty="0">
              <a:latin typeface="Arial Rounded MT Bold" panose="020F0704030504030204" pitchFamily="34" charset="0"/>
            </a:endParaRPr>
          </a:p>
          <a:p>
            <a:r>
              <a:rPr lang="en-IN" sz="3200" dirty="0">
                <a:latin typeface="Arial Rounded MT Bold" panose="020F0704030504030204" pitchFamily="34" charset="0"/>
              </a:rPr>
              <a:t>iv)Thursday </a:t>
            </a:r>
          </a:p>
        </p:txBody>
      </p:sp>
    </p:spTree>
    <p:extLst>
      <p:ext uri="{BB962C8B-B14F-4D97-AF65-F5344CB8AC3E}">
        <p14:creationId xmlns:p14="http://schemas.microsoft.com/office/powerpoint/2010/main" val="3678649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62B896-8AC6-48BC-9214-D8D7BB27BD62}"/>
              </a:ext>
            </a:extLst>
          </p:cNvPr>
          <p:cNvSpPr txBox="1"/>
          <p:nvPr/>
        </p:nvSpPr>
        <p:spPr>
          <a:xfrm>
            <a:off x="251791" y="371061"/>
            <a:ext cx="11529392" cy="584775"/>
          </a:xfrm>
          <a:prstGeom prst="rect">
            <a:avLst/>
          </a:prstGeom>
          <a:noFill/>
        </p:spPr>
        <p:txBody>
          <a:bodyPr wrap="square" rtlCol="0">
            <a:spAutoFit/>
          </a:bodyPr>
          <a:lstStyle/>
          <a:p>
            <a:endParaRPr lang="en-IN" sz="3200" dirty="0">
              <a:latin typeface="Arial Rounded MT Bold" panose="020F0704030504030204" pitchFamily="34" charset="0"/>
            </a:endParaRPr>
          </a:p>
        </p:txBody>
      </p:sp>
      <p:sp>
        <p:nvSpPr>
          <p:cNvPr id="3" name="TextBox 2">
            <a:extLst>
              <a:ext uri="{FF2B5EF4-FFF2-40B4-BE49-F238E27FC236}">
                <a16:creationId xmlns:a16="http://schemas.microsoft.com/office/drawing/2014/main" id="{075F5456-A322-4784-82D2-B767DF4FF945}"/>
              </a:ext>
            </a:extLst>
          </p:cNvPr>
          <p:cNvSpPr txBox="1"/>
          <p:nvPr/>
        </p:nvSpPr>
        <p:spPr>
          <a:xfrm>
            <a:off x="172278" y="185531"/>
            <a:ext cx="11688418" cy="6001643"/>
          </a:xfrm>
          <a:prstGeom prst="rect">
            <a:avLst/>
          </a:prstGeom>
          <a:noFill/>
        </p:spPr>
        <p:txBody>
          <a:bodyPr wrap="square" rtlCol="0">
            <a:spAutoFit/>
          </a:bodyPr>
          <a:lstStyle/>
          <a:p>
            <a:r>
              <a:rPr lang="en-IN" sz="3200" dirty="0">
                <a:latin typeface="Arial Rounded MT Bold" panose="020F0704030504030204" pitchFamily="34" charset="0"/>
              </a:rPr>
              <a:t>15. Out of 6 members panel sitting in a row U is to the left of V but on the right on the right W who is to the right of X and Y is at the right of Z who is to the left of X . Find the members sitting in the middle .</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)ZY</a:t>
            </a:r>
          </a:p>
          <a:p>
            <a:endParaRPr lang="en-IN" sz="3200" dirty="0">
              <a:latin typeface="Arial Rounded MT Bold" panose="020F0704030504030204" pitchFamily="34" charset="0"/>
            </a:endParaRPr>
          </a:p>
          <a:p>
            <a:r>
              <a:rPr lang="en-IN" sz="3200" dirty="0">
                <a:latin typeface="Arial Rounded MT Bold" panose="020F0704030504030204" pitchFamily="34" charset="0"/>
              </a:rPr>
              <a:t>ii)XW</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iii)UV</a:t>
            </a:r>
          </a:p>
          <a:p>
            <a:endParaRPr lang="en-IN" sz="3200" dirty="0">
              <a:latin typeface="Arial Rounded MT Bold" panose="020F0704030504030204" pitchFamily="34" charset="0"/>
            </a:endParaRPr>
          </a:p>
          <a:p>
            <a:r>
              <a:rPr lang="en-IN" sz="3200" dirty="0">
                <a:latin typeface="Arial Rounded MT Bold" panose="020F0704030504030204" pitchFamily="34" charset="0"/>
              </a:rPr>
              <a:t>iv)WV</a:t>
            </a:r>
          </a:p>
        </p:txBody>
      </p:sp>
    </p:spTree>
    <p:extLst>
      <p:ext uri="{BB962C8B-B14F-4D97-AF65-F5344CB8AC3E}">
        <p14:creationId xmlns:p14="http://schemas.microsoft.com/office/powerpoint/2010/main" val="245806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09767-6C25-4CAC-827E-ADB0E4E8BBEC}"/>
              </a:ext>
            </a:extLst>
          </p:cNvPr>
          <p:cNvSpPr txBox="1"/>
          <p:nvPr/>
        </p:nvSpPr>
        <p:spPr>
          <a:xfrm>
            <a:off x="291548" y="238539"/>
            <a:ext cx="11635409" cy="584775"/>
          </a:xfrm>
          <a:prstGeom prst="rect">
            <a:avLst/>
          </a:prstGeom>
          <a:noFill/>
        </p:spPr>
        <p:txBody>
          <a:bodyPr wrap="square" rtlCol="0">
            <a:spAutoFit/>
          </a:bodyPr>
          <a:lstStyle/>
          <a:p>
            <a:r>
              <a:rPr lang="en-IN" sz="3200" dirty="0">
                <a:latin typeface="Arial Rounded MT Bold" panose="020F0704030504030204" pitchFamily="34" charset="0"/>
              </a:rPr>
              <a:t>16. Find the missing number </a:t>
            </a:r>
          </a:p>
        </p:txBody>
      </p:sp>
      <p:pic>
        <p:nvPicPr>
          <p:cNvPr id="3" name="Picture 2">
            <a:extLst>
              <a:ext uri="{FF2B5EF4-FFF2-40B4-BE49-F238E27FC236}">
                <a16:creationId xmlns:a16="http://schemas.microsoft.com/office/drawing/2014/main" id="{8DA635F9-E524-407B-A483-EF1EA1B4B848}"/>
              </a:ext>
            </a:extLst>
          </p:cNvPr>
          <p:cNvPicPr>
            <a:picLocks noChangeAspect="1"/>
          </p:cNvPicPr>
          <p:nvPr/>
        </p:nvPicPr>
        <p:blipFill>
          <a:blip r:embed="rId2"/>
          <a:stretch>
            <a:fillRect/>
          </a:stretch>
        </p:blipFill>
        <p:spPr>
          <a:xfrm>
            <a:off x="1036686" y="1121362"/>
            <a:ext cx="5495640" cy="4338534"/>
          </a:xfrm>
          <a:prstGeom prst="rect">
            <a:avLst/>
          </a:prstGeom>
        </p:spPr>
      </p:pic>
    </p:spTree>
    <p:extLst>
      <p:ext uri="{BB962C8B-B14F-4D97-AF65-F5344CB8AC3E}">
        <p14:creationId xmlns:p14="http://schemas.microsoft.com/office/powerpoint/2010/main" val="843796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AD95CD-AEB1-46C8-A9CE-399B30C98897}"/>
              </a:ext>
            </a:extLst>
          </p:cNvPr>
          <p:cNvSpPr txBox="1"/>
          <p:nvPr/>
        </p:nvSpPr>
        <p:spPr>
          <a:xfrm>
            <a:off x="225287" y="265043"/>
            <a:ext cx="11834191" cy="4524315"/>
          </a:xfrm>
          <a:prstGeom prst="rect">
            <a:avLst/>
          </a:prstGeom>
          <a:noFill/>
        </p:spPr>
        <p:txBody>
          <a:bodyPr wrap="square" rtlCol="0">
            <a:spAutoFit/>
          </a:bodyPr>
          <a:lstStyle/>
          <a:p>
            <a:r>
              <a:rPr lang="en-IN" sz="3200" dirty="0">
                <a:latin typeface="Arial Rounded MT Bold" panose="020F0704030504030204" pitchFamily="34" charset="0"/>
              </a:rPr>
              <a:t>B. If the printing cost is </a:t>
            </a:r>
            <a:r>
              <a:rPr lang="en-IN" sz="3200" dirty="0" err="1">
                <a:latin typeface="Arial Rounded MT Bold" panose="020F0704030504030204" pitchFamily="34" charset="0"/>
              </a:rPr>
              <a:t>rs</a:t>
            </a:r>
            <a:r>
              <a:rPr lang="en-IN" sz="3200" dirty="0">
                <a:latin typeface="Arial Rounded MT Bold" panose="020F0704030504030204" pitchFamily="34" charset="0"/>
              </a:rPr>
              <a:t> 17500, the royalty cost is </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)8750</a:t>
            </a:r>
          </a:p>
          <a:p>
            <a:endParaRPr lang="en-IN" sz="3200" dirty="0">
              <a:latin typeface="Arial Rounded MT Bold" panose="020F0704030504030204" pitchFamily="34" charset="0"/>
            </a:endParaRPr>
          </a:p>
          <a:p>
            <a:r>
              <a:rPr lang="en-IN" sz="3200" dirty="0">
                <a:latin typeface="Arial Rounded MT Bold" panose="020F0704030504030204" pitchFamily="34" charset="0"/>
              </a:rPr>
              <a:t>ii)7500</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iii)3150</a:t>
            </a:r>
          </a:p>
          <a:p>
            <a:endParaRPr lang="en-IN" sz="3200" dirty="0">
              <a:latin typeface="Arial Rounded MT Bold" panose="020F0704030504030204" pitchFamily="34" charset="0"/>
            </a:endParaRPr>
          </a:p>
          <a:p>
            <a:r>
              <a:rPr lang="en-IN" sz="3200" dirty="0">
                <a:latin typeface="Arial Rounded MT Bold" panose="020F0704030504030204" pitchFamily="34" charset="0"/>
              </a:rPr>
              <a:t>iv)6300</a:t>
            </a:r>
          </a:p>
        </p:txBody>
      </p:sp>
    </p:spTree>
    <p:extLst>
      <p:ext uri="{BB962C8B-B14F-4D97-AF65-F5344CB8AC3E}">
        <p14:creationId xmlns:p14="http://schemas.microsoft.com/office/powerpoint/2010/main" val="760009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8D048A-9A63-439C-A5FD-D85E1DE30305}"/>
              </a:ext>
            </a:extLst>
          </p:cNvPr>
          <p:cNvSpPr txBox="1"/>
          <p:nvPr/>
        </p:nvSpPr>
        <p:spPr>
          <a:xfrm>
            <a:off x="172278" y="181957"/>
            <a:ext cx="11847443" cy="6494085"/>
          </a:xfrm>
          <a:prstGeom prst="rect">
            <a:avLst/>
          </a:prstGeom>
          <a:noFill/>
        </p:spPr>
        <p:txBody>
          <a:bodyPr wrap="square" rtlCol="0">
            <a:spAutoFit/>
          </a:bodyPr>
          <a:lstStyle/>
          <a:p>
            <a:r>
              <a:rPr lang="en-IN" sz="3200" dirty="0">
                <a:latin typeface="Arial Rounded MT Bold" panose="020F0704030504030204" pitchFamily="34" charset="0"/>
              </a:rPr>
              <a:t>17. Arun started from point A , and walked 10 km East to point B, then turned to North and walked 3 km to point C and then turned West and walked 12 km to point D, then again turned South and walked 3 km to point E. In which direction is he from starting point?</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)East</a:t>
            </a:r>
          </a:p>
          <a:p>
            <a:endParaRPr lang="en-IN" sz="3200" dirty="0">
              <a:latin typeface="Arial Rounded MT Bold" panose="020F0704030504030204" pitchFamily="34" charset="0"/>
            </a:endParaRPr>
          </a:p>
          <a:p>
            <a:r>
              <a:rPr lang="en-IN" sz="3200" dirty="0">
                <a:latin typeface="Arial Rounded MT Bold" panose="020F0704030504030204" pitchFamily="34" charset="0"/>
              </a:rPr>
              <a:t>ii)South</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iii)West</a:t>
            </a:r>
          </a:p>
          <a:p>
            <a:endParaRPr lang="en-IN" sz="3200" dirty="0">
              <a:latin typeface="Arial Rounded MT Bold" panose="020F0704030504030204" pitchFamily="34" charset="0"/>
            </a:endParaRPr>
          </a:p>
          <a:p>
            <a:r>
              <a:rPr lang="en-IN" sz="3200" dirty="0">
                <a:latin typeface="Arial Rounded MT Bold" panose="020F0704030504030204" pitchFamily="34" charset="0"/>
              </a:rPr>
              <a:t>iv)North</a:t>
            </a:r>
          </a:p>
        </p:txBody>
      </p:sp>
    </p:spTree>
    <p:extLst>
      <p:ext uri="{BB962C8B-B14F-4D97-AF65-F5344CB8AC3E}">
        <p14:creationId xmlns:p14="http://schemas.microsoft.com/office/powerpoint/2010/main" val="2904394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BC2E15-8560-4C91-9F5A-14CBD88302C4}"/>
              </a:ext>
            </a:extLst>
          </p:cNvPr>
          <p:cNvSpPr txBox="1"/>
          <p:nvPr/>
        </p:nvSpPr>
        <p:spPr>
          <a:xfrm>
            <a:off x="225287" y="185530"/>
            <a:ext cx="11966713" cy="6001643"/>
          </a:xfrm>
          <a:prstGeom prst="rect">
            <a:avLst/>
          </a:prstGeom>
          <a:noFill/>
        </p:spPr>
        <p:txBody>
          <a:bodyPr wrap="square" rtlCol="0">
            <a:spAutoFit/>
          </a:bodyPr>
          <a:lstStyle/>
          <a:p>
            <a:r>
              <a:rPr lang="en-IN" sz="3200" dirty="0">
                <a:latin typeface="Arial Rounded MT Bold" panose="020F0704030504030204" pitchFamily="34" charset="0"/>
              </a:rPr>
              <a:t>18. </a:t>
            </a:r>
            <a:r>
              <a:rPr lang="en-IN" sz="3200" dirty="0">
                <a:solidFill>
                  <a:srgbClr val="FF0000"/>
                </a:solidFill>
                <a:latin typeface="Arial Rounded MT Bold" panose="020F0704030504030204" pitchFamily="34" charset="0"/>
              </a:rPr>
              <a:t>Statements :</a:t>
            </a:r>
            <a:r>
              <a:rPr lang="en-IN" sz="3200" dirty="0">
                <a:latin typeface="Arial Rounded MT Bold" panose="020F0704030504030204" pitchFamily="34" charset="0"/>
              </a:rPr>
              <a:t> Irregularity is a cause for failure</a:t>
            </a:r>
          </a:p>
          <a:p>
            <a:r>
              <a:rPr lang="en-IN" sz="3200" dirty="0">
                <a:latin typeface="Arial Rounded MT Bold" panose="020F0704030504030204" pitchFamily="34" charset="0"/>
              </a:rPr>
              <a:t>                                 Some regular students fail in the           examination</a:t>
            </a:r>
          </a:p>
          <a:p>
            <a:endParaRPr lang="en-IN" sz="3200" dirty="0">
              <a:latin typeface="Arial Rounded MT Bold" panose="020F0704030504030204" pitchFamily="34" charset="0"/>
            </a:endParaRPr>
          </a:p>
          <a:p>
            <a:r>
              <a:rPr lang="en-IN" sz="3200" dirty="0">
                <a:solidFill>
                  <a:schemeClr val="accent1"/>
                </a:solidFill>
                <a:latin typeface="Arial Rounded MT Bold" panose="020F0704030504030204" pitchFamily="34" charset="0"/>
              </a:rPr>
              <a:t>Conclusions : </a:t>
            </a:r>
            <a:r>
              <a:rPr lang="en-IN" sz="3200" dirty="0" err="1">
                <a:latin typeface="Arial Rounded MT Bold" panose="020F0704030504030204" pitchFamily="34" charset="0"/>
              </a:rPr>
              <a:t>i</a:t>
            </a:r>
            <a:r>
              <a:rPr lang="en-IN" sz="3200" dirty="0">
                <a:latin typeface="Arial Rounded MT Bold" panose="020F0704030504030204" pitchFamily="34" charset="0"/>
              </a:rPr>
              <a:t>)All failed students are regular.</a:t>
            </a:r>
          </a:p>
          <a:p>
            <a:endParaRPr lang="en-IN" sz="3200" dirty="0">
              <a:latin typeface="Arial Rounded MT Bold" panose="020F0704030504030204" pitchFamily="34" charset="0"/>
            </a:endParaRPr>
          </a:p>
          <a:p>
            <a:r>
              <a:rPr lang="en-IN" sz="3200" dirty="0">
                <a:latin typeface="Arial Rounded MT Bold" panose="020F0704030504030204" pitchFamily="34" charset="0"/>
              </a:rPr>
              <a:t>                          ii)All successful students are not regular.</a:t>
            </a:r>
          </a:p>
          <a:p>
            <a:endParaRPr lang="en-IN" sz="3200" dirty="0">
              <a:latin typeface="Arial Rounded MT Bold" panose="020F0704030504030204" pitchFamily="34" charset="0"/>
            </a:endParaRPr>
          </a:p>
          <a:p>
            <a:r>
              <a:rPr lang="en-IN" sz="3200" dirty="0">
                <a:latin typeface="Arial Rounded MT Bold" panose="020F0704030504030204" pitchFamily="34" charset="0"/>
              </a:rPr>
              <a:t> </a:t>
            </a:r>
            <a:r>
              <a:rPr lang="en-IN" sz="3200" dirty="0" err="1">
                <a:latin typeface="Arial Rounded MT Bold" panose="020F0704030504030204" pitchFamily="34" charset="0"/>
              </a:rPr>
              <a:t>i</a:t>
            </a:r>
            <a:r>
              <a:rPr lang="en-IN" sz="3200" dirty="0">
                <a:latin typeface="Arial Rounded MT Bold" panose="020F0704030504030204" pitchFamily="34" charset="0"/>
              </a:rPr>
              <a:t> follows</a:t>
            </a:r>
          </a:p>
          <a:p>
            <a:r>
              <a:rPr lang="en-IN" sz="3200" dirty="0">
                <a:latin typeface="Arial Rounded MT Bold" panose="020F0704030504030204" pitchFamily="34" charset="0"/>
              </a:rPr>
              <a:t>ii follows</a:t>
            </a:r>
          </a:p>
          <a:p>
            <a:r>
              <a:rPr lang="en-IN" sz="3200" dirty="0">
                <a:latin typeface="Arial Rounded MT Bold" panose="020F0704030504030204" pitchFamily="34" charset="0"/>
              </a:rPr>
              <a:t>Neither follows</a:t>
            </a:r>
          </a:p>
          <a:p>
            <a:r>
              <a:rPr lang="en-IN" sz="3200" dirty="0">
                <a:latin typeface="Arial Rounded MT Bold" panose="020F0704030504030204" pitchFamily="34" charset="0"/>
              </a:rPr>
              <a:t>Both follows</a:t>
            </a:r>
          </a:p>
        </p:txBody>
      </p:sp>
    </p:spTree>
    <p:extLst>
      <p:ext uri="{BB962C8B-B14F-4D97-AF65-F5344CB8AC3E}">
        <p14:creationId xmlns:p14="http://schemas.microsoft.com/office/powerpoint/2010/main" val="487851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A1D2CC-64B3-401A-B877-6329004C14B1}"/>
              </a:ext>
            </a:extLst>
          </p:cNvPr>
          <p:cNvSpPr txBox="1"/>
          <p:nvPr/>
        </p:nvSpPr>
        <p:spPr>
          <a:xfrm>
            <a:off x="185530" y="304800"/>
            <a:ext cx="11701670" cy="4031873"/>
          </a:xfrm>
          <a:prstGeom prst="rect">
            <a:avLst/>
          </a:prstGeom>
          <a:noFill/>
        </p:spPr>
        <p:txBody>
          <a:bodyPr wrap="square" rtlCol="0">
            <a:spAutoFit/>
          </a:bodyPr>
          <a:lstStyle/>
          <a:p>
            <a:r>
              <a:rPr lang="en-US" sz="3200" dirty="0">
                <a:latin typeface="Arial Rounded MT Bold" panose="020F0704030504030204" pitchFamily="34" charset="0"/>
              </a:rPr>
              <a:t>19. Find the number of triangles in the given figure.</a:t>
            </a:r>
          </a:p>
          <a:p>
            <a:endParaRPr lang="en-US" sz="3200" dirty="0">
              <a:latin typeface="Arial Rounded MT Bold" panose="020F0704030504030204" pitchFamily="34" charset="0"/>
            </a:endParaRPr>
          </a:p>
          <a:p>
            <a:endParaRPr lang="en-US" sz="3200" dirty="0">
              <a:latin typeface="Arial Rounded MT Bold" panose="020F0704030504030204" pitchFamily="34" charset="0"/>
            </a:endParaRPr>
          </a:p>
          <a:p>
            <a:endParaRPr lang="en-US" sz="3200" dirty="0">
              <a:latin typeface="Arial Rounded MT Bold" panose="020F0704030504030204" pitchFamily="34" charset="0"/>
            </a:endParaRPr>
          </a:p>
          <a:p>
            <a:r>
              <a:rPr lang="en-US" sz="3200" dirty="0" err="1">
                <a:latin typeface="Arial Rounded MT Bold" panose="020F0704030504030204" pitchFamily="34" charset="0"/>
              </a:rPr>
              <a:t>i</a:t>
            </a:r>
            <a:r>
              <a:rPr lang="en-US" sz="3200" dirty="0">
                <a:latin typeface="Arial Rounded MT Bold" panose="020F0704030504030204" pitchFamily="34" charset="0"/>
              </a:rPr>
              <a:t>)10</a:t>
            </a:r>
          </a:p>
          <a:p>
            <a:r>
              <a:rPr lang="en-US" sz="3200" dirty="0">
                <a:latin typeface="Arial Rounded MT Bold" panose="020F0704030504030204" pitchFamily="34" charset="0"/>
              </a:rPr>
              <a:t>ii)19</a:t>
            </a:r>
          </a:p>
          <a:p>
            <a:r>
              <a:rPr lang="en-US" sz="3200" dirty="0">
                <a:latin typeface="Arial Rounded MT Bold" panose="020F0704030504030204" pitchFamily="34" charset="0"/>
              </a:rPr>
              <a:t>iii)21</a:t>
            </a:r>
          </a:p>
          <a:p>
            <a:r>
              <a:rPr lang="en-US" sz="3200" dirty="0">
                <a:latin typeface="Arial Rounded MT Bold" panose="020F0704030504030204" pitchFamily="34" charset="0"/>
              </a:rPr>
              <a:t>iv)23</a:t>
            </a:r>
            <a:endParaRPr lang="en-IN" sz="32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A4782190-A5B1-4044-9DBF-DB45EB8B79C4}"/>
              </a:ext>
            </a:extLst>
          </p:cNvPr>
          <p:cNvPicPr>
            <a:picLocks noChangeAspect="1"/>
          </p:cNvPicPr>
          <p:nvPr/>
        </p:nvPicPr>
        <p:blipFill>
          <a:blip r:embed="rId2"/>
          <a:stretch>
            <a:fillRect/>
          </a:stretch>
        </p:blipFill>
        <p:spPr>
          <a:xfrm>
            <a:off x="3154018" y="1687665"/>
            <a:ext cx="3349487" cy="3265750"/>
          </a:xfrm>
          <a:prstGeom prst="rect">
            <a:avLst/>
          </a:prstGeom>
        </p:spPr>
      </p:pic>
    </p:spTree>
    <p:extLst>
      <p:ext uri="{BB962C8B-B14F-4D97-AF65-F5344CB8AC3E}">
        <p14:creationId xmlns:p14="http://schemas.microsoft.com/office/powerpoint/2010/main" val="353058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86A34B-8F3F-4B03-AB5B-8FCFEF961171}"/>
              </a:ext>
            </a:extLst>
          </p:cNvPr>
          <p:cNvSpPr/>
          <p:nvPr/>
        </p:nvSpPr>
        <p:spPr>
          <a:xfrm>
            <a:off x="490331" y="397709"/>
            <a:ext cx="10190922" cy="4524315"/>
          </a:xfrm>
          <a:prstGeom prst="rect">
            <a:avLst/>
          </a:prstGeom>
        </p:spPr>
        <p:txBody>
          <a:bodyPr wrap="square">
            <a:spAutoFit/>
          </a:bodyPr>
          <a:lstStyle/>
          <a:p>
            <a:r>
              <a:rPr lang="en-IN" sz="3200" dirty="0">
                <a:latin typeface="Arial Rounded MT Bold" panose="020F0704030504030204" pitchFamily="34" charset="0"/>
              </a:rPr>
              <a:t>20. SCD, TEF, UGH, ____, WKL</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)CMN</a:t>
            </a:r>
          </a:p>
          <a:p>
            <a:endParaRPr lang="en-IN" sz="3200" dirty="0">
              <a:latin typeface="Arial Rounded MT Bold" panose="020F0704030504030204" pitchFamily="34" charset="0"/>
            </a:endParaRPr>
          </a:p>
          <a:p>
            <a:r>
              <a:rPr lang="en-IN" sz="3200" dirty="0">
                <a:latin typeface="Arial Rounded MT Bold" panose="020F0704030504030204" pitchFamily="34" charset="0"/>
              </a:rPr>
              <a:t>ii)UJI</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iii)VIJ</a:t>
            </a:r>
          </a:p>
          <a:p>
            <a:endParaRPr lang="en-IN" sz="3200" dirty="0">
              <a:latin typeface="Arial Rounded MT Bold" panose="020F0704030504030204" pitchFamily="34" charset="0"/>
            </a:endParaRPr>
          </a:p>
          <a:p>
            <a:r>
              <a:rPr lang="en-IN" sz="3200" dirty="0">
                <a:latin typeface="Arial Rounded MT Bold" panose="020F0704030504030204" pitchFamily="34" charset="0"/>
              </a:rPr>
              <a:t>iv)IJT</a:t>
            </a:r>
          </a:p>
        </p:txBody>
      </p:sp>
    </p:spTree>
    <p:extLst>
      <p:ext uri="{BB962C8B-B14F-4D97-AF65-F5344CB8AC3E}">
        <p14:creationId xmlns:p14="http://schemas.microsoft.com/office/powerpoint/2010/main" val="1662608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8DD15D-5057-4FEA-B08A-432526D5C47B}"/>
              </a:ext>
            </a:extLst>
          </p:cNvPr>
          <p:cNvSpPr/>
          <p:nvPr/>
        </p:nvSpPr>
        <p:spPr>
          <a:xfrm>
            <a:off x="318052" y="2899246"/>
            <a:ext cx="10853530" cy="3046988"/>
          </a:xfrm>
          <a:prstGeom prst="rect">
            <a:avLst/>
          </a:prstGeom>
        </p:spPr>
        <p:txBody>
          <a:bodyPr wrap="square">
            <a:spAutoFit/>
          </a:bodyPr>
          <a:lstStyle/>
          <a:p>
            <a:r>
              <a:rPr lang="en-US" sz="3200" dirty="0">
                <a:latin typeface="Arial Rounded MT Bold" panose="020F0704030504030204" pitchFamily="34" charset="0"/>
              </a:rPr>
              <a:t> </a:t>
            </a:r>
            <a:r>
              <a:rPr lang="en-US" sz="3200" dirty="0">
                <a:solidFill>
                  <a:schemeClr val="accent1"/>
                </a:solidFill>
                <a:latin typeface="Arial Rounded MT Bold" panose="020F0704030504030204" pitchFamily="34" charset="0"/>
              </a:rPr>
              <a:t>solve as per the direction given above</a:t>
            </a:r>
          </a:p>
          <a:p>
            <a:endParaRPr lang="en-US" sz="3200" dirty="0">
              <a:latin typeface="Arial Rounded MT Bold" panose="020F0704030504030204" pitchFamily="34" charset="0"/>
            </a:endParaRPr>
          </a:p>
          <a:p>
            <a:r>
              <a:rPr lang="en-US" sz="3200" dirty="0" err="1">
                <a:latin typeface="Arial Rounded MT Bold" panose="020F0704030504030204" pitchFamily="34" charset="0"/>
              </a:rPr>
              <a:t>i</a:t>
            </a:r>
            <a:r>
              <a:rPr lang="en-US" sz="3200" dirty="0">
                <a:latin typeface="Arial Rounded MT Bold" panose="020F0704030504030204" pitchFamily="34" charset="0"/>
              </a:rPr>
              <a:t>)We discussed about the problem so thoroughly</a:t>
            </a:r>
          </a:p>
          <a:p>
            <a:r>
              <a:rPr lang="en-US" sz="3200" dirty="0">
                <a:latin typeface="Arial Rounded MT Bold" panose="020F0704030504030204" pitchFamily="34" charset="0"/>
              </a:rPr>
              <a:t>ii)on the eve of the examination</a:t>
            </a:r>
          </a:p>
          <a:p>
            <a:r>
              <a:rPr lang="en-US" sz="3200" dirty="0">
                <a:latin typeface="Arial Rounded MT Bold" panose="020F0704030504030204" pitchFamily="34" charset="0"/>
              </a:rPr>
              <a:t>iii)that I found it very easy to work it out.</a:t>
            </a:r>
          </a:p>
          <a:p>
            <a:r>
              <a:rPr lang="en-US" sz="3200" dirty="0">
                <a:latin typeface="Arial Rounded MT Bold" panose="020F0704030504030204" pitchFamily="34" charset="0"/>
              </a:rPr>
              <a:t>iv)No error.</a:t>
            </a:r>
            <a:endParaRPr lang="en-IN" sz="3200" dirty="0">
              <a:latin typeface="Arial Rounded MT Bold" panose="020F0704030504030204" pitchFamily="34" charset="0"/>
            </a:endParaRPr>
          </a:p>
        </p:txBody>
      </p:sp>
      <p:sp>
        <p:nvSpPr>
          <p:cNvPr id="3" name="Rectangle 2">
            <a:extLst>
              <a:ext uri="{FF2B5EF4-FFF2-40B4-BE49-F238E27FC236}">
                <a16:creationId xmlns:a16="http://schemas.microsoft.com/office/drawing/2014/main" id="{E56BDA38-F98A-40A3-A1F0-2A70DE92B1A2}"/>
              </a:ext>
            </a:extLst>
          </p:cNvPr>
          <p:cNvSpPr/>
          <p:nvPr/>
        </p:nvSpPr>
        <p:spPr>
          <a:xfrm>
            <a:off x="318052" y="344701"/>
            <a:ext cx="11410121" cy="2554545"/>
          </a:xfrm>
          <a:prstGeom prst="rect">
            <a:avLst/>
          </a:prstGeom>
        </p:spPr>
        <p:txBody>
          <a:bodyPr wrap="square">
            <a:spAutoFit/>
          </a:bodyPr>
          <a:lstStyle/>
          <a:p>
            <a:r>
              <a:rPr lang="en-US" sz="3200" dirty="0">
                <a:latin typeface="Arial Rounded MT Bold" panose="020F0704030504030204" pitchFamily="34" charset="0"/>
              </a:rPr>
              <a:t>21. </a:t>
            </a:r>
            <a:r>
              <a:rPr lang="en-US" sz="3200" dirty="0">
                <a:solidFill>
                  <a:srgbClr val="FF0000"/>
                </a:solidFill>
                <a:latin typeface="Arial Rounded MT Bold" panose="020F0704030504030204" pitchFamily="34" charset="0"/>
              </a:rPr>
              <a:t>Read each sentence to find out whether there is any grammatical error in it. The error, if any will be in one part of the sentence. The letter of that part is the answer. If there is no error, the answer is ‘iv'. (Ignore the errors of punctuation, if any).</a:t>
            </a:r>
            <a:endParaRPr lang="en-IN" sz="32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256689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868EF4-9F6A-492E-AB6C-74089DB21434}"/>
              </a:ext>
            </a:extLst>
          </p:cNvPr>
          <p:cNvSpPr/>
          <p:nvPr/>
        </p:nvSpPr>
        <p:spPr>
          <a:xfrm>
            <a:off x="212033" y="159171"/>
            <a:ext cx="11251097" cy="6001643"/>
          </a:xfrm>
          <a:prstGeom prst="rect">
            <a:avLst/>
          </a:prstGeom>
        </p:spPr>
        <p:txBody>
          <a:bodyPr wrap="square">
            <a:spAutoFit/>
          </a:bodyPr>
          <a:lstStyle/>
          <a:p>
            <a:r>
              <a:rPr lang="en-US" sz="3200" dirty="0">
                <a:latin typeface="Arial Rounded MT Bold" panose="020F0704030504030204" pitchFamily="34" charset="0"/>
              </a:rPr>
              <a:t>22. </a:t>
            </a:r>
            <a:r>
              <a:rPr lang="en-US" sz="3200" dirty="0">
                <a:solidFill>
                  <a:srgbClr val="FF0000"/>
                </a:solidFill>
                <a:latin typeface="Arial Rounded MT Bold" panose="020F0704030504030204" pitchFamily="34" charset="0"/>
              </a:rPr>
              <a:t>In questions given below, a part of the sentence is </a:t>
            </a:r>
            <a:r>
              <a:rPr lang="en-US" sz="3200" dirty="0" err="1">
                <a:solidFill>
                  <a:srgbClr val="FF0000"/>
                </a:solidFill>
                <a:latin typeface="Arial Rounded MT Bold" panose="020F0704030504030204" pitchFamily="34" charset="0"/>
              </a:rPr>
              <a:t>italicised</a:t>
            </a:r>
            <a:r>
              <a:rPr lang="en-US" sz="3200" dirty="0">
                <a:solidFill>
                  <a:srgbClr val="FF0000"/>
                </a:solidFill>
                <a:latin typeface="Arial Rounded MT Bold" panose="020F0704030504030204" pitchFamily="34" charset="0"/>
              </a:rPr>
              <a:t> and underlined. Below are given alternatives to the </a:t>
            </a:r>
            <a:r>
              <a:rPr lang="en-US" sz="3200" dirty="0" err="1">
                <a:solidFill>
                  <a:srgbClr val="FF0000"/>
                </a:solidFill>
                <a:latin typeface="Arial Rounded MT Bold" panose="020F0704030504030204" pitchFamily="34" charset="0"/>
              </a:rPr>
              <a:t>italicised</a:t>
            </a:r>
            <a:r>
              <a:rPr lang="en-US" sz="3200" dirty="0">
                <a:solidFill>
                  <a:srgbClr val="FF0000"/>
                </a:solidFill>
                <a:latin typeface="Arial Rounded MT Bold" panose="020F0704030504030204" pitchFamily="34" charset="0"/>
              </a:rPr>
              <a:t> part which may improve the sentence. Choose the correct alternative. In case no improvement is needed, option ‘iv' is the answer.</a:t>
            </a:r>
          </a:p>
          <a:p>
            <a:endParaRPr lang="en-US" sz="3200" dirty="0">
              <a:latin typeface="Arial Rounded MT Bold" panose="020F0704030504030204" pitchFamily="34" charset="0"/>
            </a:endParaRPr>
          </a:p>
          <a:p>
            <a:r>
              <a:rPr lang="en-US" sz="3200" dirty="0">
                <a:latin typeface="Arial Rounded MT Bold" panose="020F0704030504030204" pitchFamily="34" charset="0"/>
              </a:rPr>
              <a:t>The workers are </a:t>
            </a:r>
            <a:r>
              <a:rPr lang="en-US" sz="3200" i="1" dirty="0">
                <a:highlight>
                  <a:srgbClr val="FFFF00"/>
                </a:highlight>
                <a:latin typeface="Arial Rounded MT Bold" panose="020F0704030504030204" pitchFamily="34" charset="0"/>
              </a:rPr>
              <a:t>hell bent at getting </a:t>
            </a:r>
            <a:r>
              <a:rPr lang="en-US" sz="3200" dirty="0">
                <a:latin typeface="Arial Rounded MT Bold" panose="020F0704030504030204" pitchFamily="34" charset="0"/>
              </a:rPr>
              <a:t>what is due to them.</a:t>
            </a:r>
          </a:p>
          <a:p>
            <a:endParaRPr lang="en-US" sz="3200" dirty="0">
              <a:latin typeface="Arial Rounded MT Bold" panose="020F0704030504030204" pitchFamily="34" charset="0"/>
            </a:endParaRPr>
          </a:p>
          <a:p>
            <a:r>
              <a:rPr lang="en-US" sz="3200" dirty="0" err="1">
                <a:latin typeface="Arial Rounded MT Bold" panose="020F0704030504030204" pitchFamily="34" charset="0"/>
              </a:rPr>
              <a:t>i</a:t>
            </a:r>
            <a:r>
              <a:rPr lang="en-US" sz="3200" dirty="0">
                <a:latin typeface="Arial Rounded MT Bold" panose="020F0704030504030204" pitchFamily="34" charset="0"/>
              </a:rPr>
              <a:t>)hell bent on getting</a:t>
            </a:r>
          </a:p>
          <a:p>
            <a:r>
              <a:rPr lang="en-US" sz="3200" dirty="0">
                <a:latin typeface="Arial Rounded MT Bold" panose="020F0704030504030204" pitchFamily="34" charset="0"/>
              </a:rPr>
              <a:t>ii)hell bent for getting</a:t>
            </a:r>
          </a:p>
          <a:p>
            <a:r>
              <a:rPr lang="en-US" sz="3200" dirty="0">
                <a:latin typeface="Arial Rounded MT Bold" panose="020F0704030504030204" pitchFamily="34" charset="0"/>
              </a:rPr>
              <a:t>iii)hell bent upon getting</a:t>
            </a:r>
          </a:p>
          <a:p>
            <a:r>
              <a:rPr lang="en-US" sz="3200" dirty="0">
                <a:latin typeface="Arial Rounded MT Bold" panose="020F0704030504030204" pitchFamily="34" charset="0"/>
              </a:rPr>
              <a:t>iv)No improvement</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1327276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709D18-BFC9-42E6-B55A-670FE28B3F1B}"/>
              </a:ext>
            </a:extLst>
          </p:cNvPr>
          <p:cNvSpPr/>
          <p:nvPr/>
        </p:nvSpPr>
        <p:spPr>
          <a:xfrm>
            <a:off x="238539" y="232706"/>
            <a:ext cx="6573078" cy="6001643"/>
          </a:xfrm>
          <a:prstGeom prst="rect">
            <a:avLst/>
          </a:prstGeom>
        </p:spPr>
        <p:txBody>
          <a:bodyPr wrap="square">
            <a:spAutoFit/>
          </a:bodyPr>
          <a:lstStyle/>
          <a:p>
            <a:r>
              <a:rPr lang="en-US" sz="3200" dirty="0">
                <a:latin typeface="Arial Rounded MT Bold" panose="020F0704030504030204" pitchFamily="34" charset="0"/>
              </a:rPr>
              <a:t>23.</a:t>
            </a:r>
          </a:p>
          <a:p>
            <a:r>
              <a:rPr lang="en-US" sz="3200" dirty="0">
                <a:latin typeface="Arial Rounded MT Bold" panose="020F0704030504030204" pitchFamily="34" charset="0"/>
              </a:rPr>
              <a:t>A))) Today most businessmen are very worried. To begin with, they are not used to competition . In the past they sold whatever ...(1)... produced at whatever prices they chose. But ...(2)... increasing competition, customers began to ...(3)... and choose. Imports suddenly became ...(4)... available and that too at cheaper ...(5)...</a:t>
            </a:r>
            <a:endParaRPr lang="en-IN" sz="3200" dirty="0">
              <a:latin typeface="Arial Rounded MT Bold" panose="020F0704030504030204" pitchFamily="34" charset="0"/>
            </a:endParaRPr>
          </a:p>
        </p:txBody>
      </p:sp>
      <p:sp>
        <p:nvSpPr>
          <p:cNvPr id="4" name="Rectangle 3">
            <a:extLst>
              <a:ext uri="{FF2B5EF4-FFF2-40B4-BE49-F238E27FC236}">
                <a16:creationId xmlns:a16="http://schemas.microsoft.com/office/drawing/2014/main" id="{AA26C83B-DF43-4D0D-BD75-44BF3FF8BBA6}"/>
              </a:ext>
            </a:extLst>
          </p:cNvPr>
          <p:cNvSpPr/>
          <p:nvPr/>
        </p:nvSpPr>
        <p:spPr>
          <a:xfrm>
            <a:off x="6811617" y="961577"/>
            <a:ext cx="5274366" cy="3539430"/>
          </a:xfrm>
          <a:prstGeom prst="rect">
            <a:avLst/>
          </a:prstGeom>
        </p:spPr>
        <p:txBody>
          <a:bodyPr wrap="square">
            <a:spAutoFit/>
          </a:bodyPr>
          <a:lstStyle/>
          <a:p>
            <a:r>
              <a:rPr lang="en-US" sz="3200" dirty="0">
                <a:latin typeface="Arial Rounded MT Bold" panose="020F0704030504030204" pitchFamily="34" charset="0"/>
              </a:rPr>
              <a:t>1) solve as per the direction given above</a:t>
            </a:r>
          </a:p>
          <a:p>
            <a:endParaRPr lang="en-US" sz="3200" dirty="0">
              <a:latin typeface="Arial Rounded MT Bold" panose="020F0704030504030204" pitchFamily="34" charset="0"/>
            </a:endParaRPr>
          </a:p>
          <a:p>
            <a:r>
              <a:rPr lang="en-US" sz="3200" dirty="0" err="1">
                <a:latin typeface="Arial Rounded MT Bold" panose="020F0704030504030204" pitchFamily="34" charset="0"/>
              </a:rPr>
              <a:t>i</a:t>
            </a:r>
            <a:r>
              <a:rPr lang="en-US" sz="3200" dirty="0">
                <a:latin typeface="Arial Rounded MT Bold" panose="020F0704030504030204" pitchFamily="34" charset="0"/>
              </a:rPr>
              <a:t>)it</a:t>
            </a:r>
          </a:p>
          <a:p>
            <a:r>
              <a:rPr lang="en-US" sz="3200" dirty="0">
                <a:latin typeface="Arial Rounded MT Bold" panose="020F0704030504030204" pitchFamily="34" charset="0"/>
              </a:rPr>
              <a:t>ii)he</a:t>
            </a:r>
          </a:p>
          <a:p>
            <a:r>
              <a:rPr lang="en-US" sz="3200" dirty="0">
                <a:latin typeface="Arial Rounded MT Bold" panose="020F0704030504030204" pitchFamily="34" charset="0"/>
              </a:rPr>
              <a:t>iii)they</a:t>
            </a:r>
          </a:p>
          <a:p>
            <a:r>
              <a:rPr lang="en-US" sz="3200" dirty="0">
                <a:latin typeface="Arial Rounded MT Bold" panose="020F0704030504030204" pitchFamily="34" charset="0"/>
              </a:rPr>
              <a:t>iv)we</a:t>
            </a:r>
            <a:endParaRPr lang="en-IN" sz="3200" dirty="0">
              <a:latin typeface="Arial Rounded MT Bold" panose="020F0704030504030204" pitchFamily="34" charset="0"/>
            </a:endParaRPr>
          </a:p>
        </p:txBody>
      </p:sp>
      <p:cxnSp>
        <p:nvCxnSpPr>
          <p:cNvPr id="8" name="Straight Connector 7">
            <a:extLst>
              <a:ext uri="{FF2B5EF4-FFF2-40B4-BE49-F238E27FC236}">
                <a16:creationId xmlns:a16="http://schemas.microsoft.com/office/drawing/2014/main" id="{E691B50A-69DC-4343-977D-868A52B8B780}"/>
              </a:ext>
            </a:extLst>
          </p:cNvPr>
          <p:cNvCxnSpPr/>
          <p:nvPr/>
        </p:nvCxnSpPr>
        <p:spPr>
          <a:xfrm>
            <a:off x="6679096"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757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555CC9-8009-4852-BB8D-FB4C79D87650}"/>
              </a:ext>
            </a:extLst>
          </p:cNvPr>
          <p:cNvSpPr/>
          <p:nvPr/>
        </p:nvSpPr>
        <p:spPr>
          <a:xfrm>
            <a:off x="106016" y="457991"/>
            <a:ext cx="6586331" cy="5509200"/>
          </a:xfrm>
          <a:prstGeom prst="rect">
            <a:avLst/>
          </a:prstGeom>
        </p:spPr>
        <p:txBody>
          <a:bodyPr wrap="square">
            <a:spAutoFit/>
          </a:bodyPr>
          <a:lstStyle/>
          <a:p>
            <a:r>
              <a:rPr lang="en-US" sz="3200" dirty="0">
                <a:latin typeface="Arial Rounded MT Bold" panose="020F0704030504030204" pitchFamily="34" charset="0"/>
              </a:rPr>
              <a:t>B))Today most businessmen are very worried. To begin with, they are not used to competition . In the past they sold whatever ...(1)... produced at whatever prices they chose. But ...(2)... increasing competition, customers began to ...(3)... and choose. Imports suddenly became ...(4)... available and that too at cheaper ...(5)...</a:t>
            </a:r>
            <a:endParaRPr lang="en-IN" sz="3200" dirty="0">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88D254C0-9B8E-4528-B009-563F47762B72}"/>
              </a:ext>
            </a:extLst>
          </p:cNvPr>
          <p:cNvCxnSpPr/>
          <p:nvPr/>
        </p:nvCxnSpPr>
        <p:spPr>
          <a:xfrm>
            <a:off x="682487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08C8368-E890-4CC2-B6C4-73B31AE05A90}"/>
              </a:ext>
            </a:extLst>
          </p:cNvPr>
          <p:cNvSpPr/>
          <p:nvPr/>
        </p:nvSpPr>
        <p:spPr>
          <a:xfrm>
            <a:off x="6957394" y="550759"/>
            <a:ext cx="5128589" cy="3539430"/>
          </a:xfrm>
          <a:prstGeom prst="rect">
            <a:avLst/>
          </a:prstGeom>
        </p:spPr>
        <p:txBody>
          <a:bodyPr wrap="square">
            <a:spAutoFit/>
          </a:bodyPr>
          <a:lstStyle/>
          <a:p>
            <a:r>
              <a:rPr lang="en-US" sz="3200" dirty="0">
                <a:latin typeface="Arial Rounded MT Bold" panose="020F0704030504030204" pitchFamily="34" charset="0"/>
              </a:rPr>
              <a:t>2)solve as per the direction given above</a:t>
            </a:r>
          </a:p>
          <a:p>
            <a:endParaRPr lang="en-US" sz="3200" dirty="0">
              <a:latin typeface="Arial Rounded MT Bold" panose="020F0704030504030204" pitchFamily="34" charset="0"/>
            </a:endParaRPr>
          </a:p>
          <a:p>
            <a:r>
              <a:rPr lang="en-US" sz="3200" dirty="0" err="1">
                <a:latin typeface="Arial Rounded MT Bold" panose="020F0704030504030204" pitchFamily="34" charset="0"/>
              </a:rPr>
              <a:t>i</a:t>
            </a:r>
            <a:r>
              <a:rPr lang="en-US" sz="3200" dirty="0">
                <a:latin typeface="Arial Rounded MT Bold" panose="020F0704030504030204" pitchFamily="34" charset="0"/>
              </a:rPr>
              <a:t>)with</a:t>
            </a:r>
          </a:p>
          <a:p>
            <a:r>
              <a:rPr lang="en-US" sz="3200" dirty="0">
                <a:latin typeface="Arial Rounded MT Bold" panose="020F0704030504030204" pitchFamily="34" charset="0"/>
              </a:rPr>
              <a:t>ii)by</a:t>
            </a:r>
          </a:p>
          <a:p>
            <a:r>
              <a:rPr lang="en-US" sz="3200" dirty="0">
                <a:latin typeface="Arial Rounded MT Bold" panose="020F0704030504030204" pitchFamily="34" charset="0"/>
              </a:rPr>
              <a:t>iii)after</a:t>
            </a:r>
          </a:p>
          <a:p>
            <a:r>
              <a:rPr lang="en-US" sz="3200" dirty="0">
                <a:latin typeface="Arial Rounded MT Bold" panose="020F0704030504030204" pitchFamily="34" charset="0"/>
              </a:rPr>
              <a:t>iv)from</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3061952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CFD5B7-2E43-4838-934E-0DA860918B5A}"/>
              </a:ext>
            </a:extLst>
          </p:cNvPr>
          <p:cNvSpPr/>
          <p:nvPr/>
        </p:nvSpPr>
        <p:spPr>
          <a:xfrm>
            <a:off x="159026" y="497750"/>
            <a:ext cx="6096000" cy="6001643"/>
          </a:xfrm>
          <a:prstGeom prst="rect">
            <a:avLst/>
          </a:prstGeom>
        </p:spPr>
        <p:txBody>
          <a:bodyPr>
            <a:spAutoFit/>
          </a:bodyPr>
          <a:lstStyle/>
          <a:p>
            <a:r>
              <a:rPr lang="en-US" sz="3200" dirty="0">
                <a:latin typeface="Arial Rounded MT Bold" panose="020F0704030504030204" pitchFamily="34" charset="0"/>
              </a:rPr>
              <a:t>C))Today most businessmen are very worried. To begin with, they are not used to competition . In the past they sold whatever ...(1)... produced at whatever prices they chose. But ...(2)... increasing competition, customers began to ...(3)... and choose. Imports suddenly became ...(4)... available and that too at cheaper ...(5)...</a:t>
            </a:r>
            <a:endParaRPr lang="en-IN" sz="3200" dirty="0">
              <a:latin typeface="Arial Rounded MT Bold" panose="020F0704030504030204" pitchFamily="34" charset="0"/>
            </a:endParaRPr>
          </a:p>
        </p:txBody>
      </p:sp>
      <p:sp>
        <p:nvSpPr>
          <p:cNvPr id="3" name="Rectangle 2">
            <a:extLst>
              <a:ext uri="{FF2B5EF4-FFF2-40B4-BE49-F238E27FC236}">
                <a16:creationId xmlns:a16="http://schemas.microsoft.com/office/drawing/2014/main" id="{B3AB4C15-22D9-4166-B323-3C1F1BDF11A0}"/>
              </a:ext>
            </a:extLst>
          </p:cNvPr>
          <p:cNvSpPr/>
          <p:nvPr/>
        </p:nvSpPr>
        <p:spPr>
          <a:xfrm>
            <a:off x="6361043" y="709785"/>
            <a:ext cx="6096000" cy="3539430"/>
          </a:xfrm>
          <a:prstGeom prst="rect">
            <a:avLst/>
          </a:prstGeom>
        </p:spPr>
        <p:txBody>
          <a:bodyPr>
            <a:spAutoFit/>
          </a:bodyPr>
          <a:lstStyle/>
          <a:p>
            <a:r>
              <a:rPr lang="en-US" sz="3200" dirty="0">
                <a:latin typeface="Arial Rounded MT Bold" panose="020F0704030504030204" pitchFamily="34" charset="0"/>
              </a:rPr>
              <a:t>3)solve as per the direction given above</a:t>
            </a:r>
          </a:p>
          <a:p>
            <a:endParaRPr lang="en-US" sz="3200" dirty="0">
              <a:latin typeface="Arial Rounded MT Bold" panose="020F0704030504030204" pitchFamily="34" charset="0"/>
            </a:endParaRPr>
          </a:p>
          <a:p>
            <a:r>
              <a:rPr lang="en-US" sz="3200" dirty="0" err="1">
                <a:latin typeface="Arial Rounded MT Bold" panose="020F0704030504030204" pitchFamily="34" charset="0"/>
              </a:rPr>
              <a:t>i</a:t>
            </a:r>
            <a:r>
              <a:rPr lang="en-US" sz="3200" dirty="0">
                <a:latin typeface="Arial Rounded MT Bold" panose="020F0704030504030204" pitchFamily="34" charset="0"/>
              </a:rPr>
              <a:t>)buy</a:t>
            </a:r>
          </a:p>
          <a:p>
            <a:r>
              <a:rPr lang="en-US" sz="3200" dirty="0">
                <a:latin typeface="Arial Rounded MT Bold" panose="020F0704030504030204" pitchFamily="34" charset="0"/>
              </a:rPr>
              <a:t>ii)take</a:t>
            </a:r>
          </a:p>
          <a:p>
            <a:r>
              <a:rPr lang="en-US" sz="3200" dirty="0">
                <a:latin typeface="Arial Rounded MT Bold" panose="020F0704030504030204" pitchFamily="34" charset="0"/>
              </a:rPr>
              <a:t>iii)pick</a:t>
            </a:r>
          </a:p>
          <a:p>
            <a:r>
              <a:rPr lang="en-US" sz="3200" dirty="0">
                <a:latin typeface="Arial Rounded MT Bold" panose="020F0704030504030204" pitchFamily="34" charset="0"/>
              </a:rPr>
              <a:t>iv)want</a:t>
            </a:r>
            <a:endParaRPr lang="en-IN" sz="3200" dirty="0">
              <a:latin typeface="Arial Rounded MT Bold" panose="020F0704030504030204" pitchFamily="34" charset="0"/>
            </a:endParaRPr>
          </a:p>
        </p:txBody>
      </p:sp>
      <p:cxnSp>
        <p:nvCxnSpPr>
          <p:cNvPr id="5" name="Straight Connector 4">
            <a:extLst>
              <a:ext uri="{FF2B5EF4-FFF2-40B4-BE49-F238E27FC236}">
                <a16:creationId xmlns:a16="http://schemas.microsoft.com/office/drawing/2014/main" id="{85A6CC85-1509-449B-A830-B20FC7234C11}"/>
              </a:ext>
            </a:extLst>
          </p:cNvPr>
          <p:cNvCxnSpPr/>
          <p:nvPr/>
        </p:nvCxnSpPr>
        <p:spPr>
          <a:xfrm>
            <a:off x="6255026"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693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87137-51C6-4D31-9F0A-9762AE316766}"/>
              </a:ext>
            </a:extLst>
          </p:cNvPr>
          <p:cNvSpPr/>
          <p:nvPr/>
        </p:nvSpPr>
        <p:spPr>
          <a:xfrm>
            <a:off x="238539" y="338724"/>
            <a:ext cx="6096000" cy="6001643"/>
          </a:xfrm>
          <a:prstGeom prst="rect">
            <a:avLst/>
          </a:prstGeom>
        </p:spPr>
        <p:txBody>
          <a:bodyPr>
            <a:spAutoFit/>
          </a:bodyPr>
          <a:lstStyle/>
          <a:p>
            <a:r>
              <a:rPr lang="en-US" sz="3200" dirty="0">
                <a:latin typeface="Arial Rounded MT Bold" panose="020F0704030504030204" pitchFamily="34" charset="0"/>
              </a:rPr>
              <a:t>D))Today most businessmen are very worried. To begin with, they are not used to competition . In the past they sold whatever ...(1)... produced at whatever prices they chose. But ...(2)... increasing competition, customers began to ...(3)... and choose. Imports suddenly became ...(4)... available and that too at cheaper ...(5)...</a:t>
            </a:r>
            <a:endParaRPr lang="en-IN" sz="3200" dirty="0">
              <a:latin typeface="Arial Rounded MT Bold" panose="020F0704030504030204" pitchFamily="34" charset="0"/>
            </a:endParaRPr>
          </a:p>
        </p:txBody>
      </p:sp>
      <p:sp>
        <p:nvSpPr>
          <p:cNvPr id="3" name="Rectangle 2">
            <a:extLst>
              <a:ext uri="{FF2B5EF4-FFF2-40B4-BE49-F238E27FC236}">
                <a16:creationId xmlns:a16="http://schemas.microsoft.com/office/drawing/2014/main" id="{2C65884A-E8F6-4BA2-B2A0-9D3F85D9DD83}"/>
              </a:ext>
            </a:extLst>
          </p:cNvPr>
          <p:cNvSpPr/>
          <p:nvPr/>
        </p:nvSpPr>
        <p:spPr>
          <a:xfrm>
            <a:off x="6559827" y="484499"/>
            <a:ext cx="6096000" cy="3539430"/>
          </a:xfrm>
          <a:prstGeom prst="rect">
            <a:avLst/>
          </a:prstGeom>
        </p:spPr>
        <p:txBody>
          <a:bodyPr>
            <a:spAutoFit/>
          </a:bodyPr>
          <a:lstStyle/>
          <a:p>
            <a:r>
              <a:rPr lang="en-US" sz="3200" dirty="0">
                <a:latin typeface="Arial Rounded MT Bold" panose="020F0704030504030204" pitchFamily="34" charset="0"/>
              </a:rPr>
              <a:t>4)solve as per the direction given above</a:t>
            </a:r>
          </a:p>
          <a:p>
            <a:endParaRPr lang="en-US" sz="3200" dirty="0">
              <a:latin typeface="Arial Rounded MT Bold" panose="020F0704030504030204" pitchFamily="34" charset="0"/>
            </a:endParaRPr>
          </a:p>
          <a:p>
            <a:r>
              <a:rPr lang="en-US" sz="3200" dirty="0" err="1">
                <a:latin typeface="Arial Rounded MT Bold" panose="020F0704030504030204" pitchFamily="34" charset="0"/>
              </a:rPr>
              <a:t>i</a:t>
            </a:r>
            <a:r>
              <a:rPr lang="en-US" sz="3200" dirty="0">
                <a:latin typeface="Arial Rounded MT Bold" panose="020F0704030504030204" pitchFamily="34" charset="0"/>
              </a:rPr>
              <a:t>)hardly</a:t>
            </a:r>
          </a:p>
          <a:p>
            <a:r>
              <a:rPr lang="en-US" sz="3200" dirty="0">
                <a:latin typeface="Arial Rounded MT Bold" panose="020F0704030504030204" pitchFamily="34" charset="0"/>
              </a:rPr>
              <a:t>ii)easily</a:t>
            </a:r>
          </a:p>
          <a:p>
            <a:r>
              <a:rPr lang="en-US" sz="3200" dirty="0">
                <a:latin typeface="Arial Rounded MT Bold" panose="020F0704030504030204" pitchFamily="34" charset="0"/>
              </a:rPr>
              <a:t>iii)frequently</a:t>
            </a:r>
          </a:p>
          <a:p>
            <a:r>
              <a:rPr lang="en-US" sz="3200" dirty="0">
                <a:latin typeface="Arial Rounded MT Bold" panose="020F0704030504030204" pitchFamily="34" charset="0"/>
              </a:rPr>
              <a:t>iv)conveniently</a:t>
            </a:r>
            <a:endParaRPr lang="en-IN" sz="3200" dirty="0">
              <a:latin typeface="Arial Rounded MT Bold" panose="020F0704030504030204" pitchFamily="34" charset="0"/>
            </a:endParaRPr>
          </a:p>
        </p:txBody>
      </p:sp>
      <p:cxnSp>
        <p:nvCxnSpPr>
          <p:cNvPr id="5" name="Straight Connector 4">
            <a:extLst>
              <a:ext uri="{FF2B5EF4-FFF2-40B4-BE49-F238E27FC236}">
                <a16:creationId xmlns:a16="http://schemas.microsoft.com/office/drawing/2014/main" id="{937A2C79-E391-4A6A-B3A7-45DF48E89559}"/>
              </a:ext>
            </a:extLst>
          </p:cNvPr>
          <p:cNvCxnSpPr/>
          <p:nvPr/>
        </p:nvCxnSpPr>
        <p:spPr>
          <a:xfrm>
            <a:off x="6334539"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92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3D6D3-D3EB-4860-A1A3-97377ED43788}"/>
              </a:ext>
            </a:extLst>
          </p:cNvPr>
          <p:cNvSpPr txBox="1"/>
          <p:nvPr/>
        </p:nvSpPr>
        <p:spPr>
          <a:xfrm>
            <a:off x="159026" y="291548"/>
            <a:ext cx="11767931" cy="5509200"/>
          </a:xfrm>
          <a:prstGeom prst="rect">
            <a:avLst/>
          </a:prstGeom>
          <a:noFill/>
        </p:spPr>
        <p:txBody>
          <a:bodyPr wrap="square" rtlCol="0">
            <a:spAutoFit/>
          </a:bodyPr>
          <a:lstStyle/>
          <a:p>
            <a:r>
              <a:rPr lang="en-IN" sz="3200" dirty="0">
                <a:latin typeface="Arial Rounded MT Bold" panose="020F0704030504030204" pitchFamily="34" charset="0"/>
              </a:rPr>
              <a:t>C. If the miscellaneous expenses are </a:t>
            </a:r>
            <a:r>
              <a:rPr lang="en-IN" sz="3200" dirty="0" err="1">
                <a:latin typeface="Arial Rounded MT Bold" panose="020F0704030504030204" pitchFamily="34" charset="0"/>
              </a:rPr>
              <a:t>rs</a:t>
            </a:r>
            <a:r>
              <a:rPr lang="en-IN" sz="3200" dirty="0">
                <a:latin typeface="Arial Rounded MT Bold" panose="020F0704030504030204" pitchFamily="34" charset="0"/>
              </a:rPr>
              <a:t> 6000, how much more are binding and cutting cost than miscellaneous expenses?</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)23000</a:t>
            </a:r>
          </a:p>
          <a:p>
            <a:endParaRPr lang="en-IN" sz="3200" dirty="0">
              <a:latin typeface="Arial Rounded MT Bold" panose="020F0704030504030204" pitchFamily="34" charset="0"/>
            </a:endParaRPr>
          </a:p>
          <a:p>
            <a:r>
              <a:rPr lang="en-IN" sz="3200" dirty="0">
                <a:latin typeface="Arial Rounded MT Bold" panose="020F0704030504030204" pitchFamily="34" charset="0"/>
              </a:rPr>
              <a:t>ii)21000</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iii)18000</a:t>
            </a:r>
          </a:p>
          <a:p>
            <a:endParaRPr lang="en-IN" sz="3200" dirty="0">
              <a:latin typeface="Arial Rounded MT Bold" panose="020F0704030504030204" pitchFamily="34" charset="0"/>
            </a:endParaRPr>
          </a:p>
          <a:p>
            <a:r>
              <a:rPr lang="en-IN" sz="3200" dirty="0">
                <a:latin typeface="Arial Rounded MT Bold" panose="020F0704030504030204" pitchFamily="34" charset="0"/>
              </a:rPr>
              <a:t>iv)15000</a:t>
            </a:r>
          </a:p>
        </p:txBody>
      </p:sp>
    </p:spTree>
    <p:extLst>
      <p:ext uri="{BB962C8B-B14F-4D97-AF65-F5344CB8AC3E}">
        <p14:creationId xmlns:p14="http://schemas.microsoft.com/office/powerpoint/2010/main" val="288931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D04D63-BC7C-4107-9AEB-12E8BC73448B}"/>
              </a:ext>
            </a:extLst>
          </p:cNvPr>
          <p:cNvSpPr/>
          <p:nvPr/>
        </p:nvSpPr>
        <p:spPr>
          <a:xfrm>
            <a:off x="185530" y="325472"/>
            <a:ext cx="6096000" cy="6001643"/>
          </a:xfrm>
          <a:prstGeom prst="rect">
            <a:avLst/>
          </a:prstGeom>
        </p:spPr>
        <p:txBody>
          <a:bodyPr>
            <a:spAutoFit/>
          </a:bodyPr>
          <a:lstStyle/>
          <a:p>
            <a:r>
              <a:rPr lang="en-US" sz="3200" dirty="0">
                <a:latin typeface="Arial Rounded MT Bold" panose="020F0704030504030204" pitchFamily="34" charset="0"/>
              </a:rPr>
              <a:t>E))Today most businessmen are very worried. To begin with, they are not used to competition . In the past they sold whatever ...(1)... produced at whatever prices they chose. But ...(2)... increasing competition, customers began to ...(3)... and choose. Imports suddenly became ...(4)... available and that too at cheaper ...(5)...</a:t>
            </a:r>
            <a:endParaRPr lang="en-IN" sz="3200" dirty="0">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E199556D-65DA-469D-9FA8-D71A3817CCCD}"/>
              </a:ext>
            </a:extLst>
          </p:cNvPr>
          <p:cNvCxnSpPr/>
          <p:nvPr/>
        </p:nvCxnSpPr>
        <p:spPr>
          <a:xfrm>
            <a:off x="628153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A99101E-13E5-4974-AD07-09D3512887E3}"/>
              </a:ext>
            </a:extLst>
          </p:cNvPr>
          <p:cNvSpPr/>
          <p:nvPr/>
        </p:nvSpPr>
        <p:spPr>
          <a:xfrm>
            <a:off x="6374296" y="325472"/>
            <a:ext cx="6096000" cy="3539430"/>
          </a:xfrm>
          <a:prstGeom prst="rect">
            <a:avLst/>
          </a:prstGeom>
        </p:spPr>
        <p:txBody>
          <a:bodyPr>
            <a:spAutoFit/>
          </a:bodyPr>
          <a:lstStyle/>
          <a:p>
            <a:r>
              <a:rPr lang="en-US" sz="3200" dirty="0">
                <a:latin typeface="Arial Rounded MT Bold" panose="020F0704030504030204" pitchFamily="34" charset="0"/>
              </a:rPr>
              <a:t>5)solve as per the direction given above</a:t>
            </a:r>
          </a:p>
          <a:p>
            <a:endParaRPr lang="en-US" sz="3200" dirty="0">
              <a:latin typeface="Arial Rounded MT Bold" panose="020F0704030504030204" pitchFamily="34" charset="0"/>
            </a:endParaRPr>
          </a:p>
          <a:p>
            <a:r>
              <a:rPr lang="en-US" sz="3200" dirty="0" err="1">
                <a:latin typeface="Arial Rounded MT Bold" panose="020F0704030504030204" pitchFamily="34" charset="0"/>
              </a:rPr>
              <a:t>i</a:t>
            </a:r>
            <a:r>
              <a:rPr lang="en-US" sz="3200" dirty="0">
                <a:latin typeface="Arial Rounded MT Bold" panose="020F0704030504030204" pitchFamily="34" charset="0"/>
              </a:rPr>
              <a:t>)costs</a:t>
            </a:r>
          </a:p>
          <a:p>
            <a:r>
              <a:rPr lang="en-US" sz="3200" dirty="0">
                <a:latin typeface="Arial Rounded MT Bold" panose="020F0704030504030204" pitchFamily="34" charset="0"/>
              </a:rPr>
              <a:t>ii)returns</a:t>
            </a:r>
          </a:p>
          <a:p>
            <a:r>
              <a:rPr lang="en-US" sz="3200" dirty="0">
                <a:latin typeface="Arial Rounded MT Bold" panose="020F0704030504030204" pitchFamily="34" charset="0"/>
              </a:rPr>
              <a:t>iii)dividend</a:t>
            </a:r>
          </a:p>
          <a:p>
            <a:r>
              <a:rPr lang="en-US" sz="3200" dirty="0">
                <a:latin typeface="Arial Rounded MT Bold" panose="020F0704030504030204" pitchFamily="34" charset="0"/>
              </a:rPr>
              <a:t>iv)prices</a:t>
            </a:r>
          </a:p>
        </p:txBody>
      </p:sp>
    </p:spTree>
    <p:extLst>
      <p:ext uri="{BB962C8B-B14F-4D97-AF65-F5344CB8AC3E}">
        <p14:creationId xmlns:p14="http://schemas.microsoft.com/office/powerpoint/2010/main" val="1270075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12B34B-1B33-4512-9768-8481AF637702}"/>
              </a:ext>
            </a:extLst>
          </p:cNvPr>
          <p:cNvSpPr/>
          <p:nvPr/>
        </p:nvSpPr>
        <p:spPr>
          <a:xfrm>
            <a:off x="304799" y="185676"/>
            <a:ext cx="4426227" cy="6001643"/>
          </a:xfrm>
          <a:prstGeom prst="rect">
            <a:avLst/>
          </a:prstGeom>
        </p:spPr>
        <p:txBody>
          <a:bodyPr wrap="square">
            <a:spAutoFit/>
          </a:bodyPr>
          <a:lstStyle/>
          <a:p>
            <a:r>
              <a:rPr lang="en-US" sz="3200" dirty="0">
                <a:latin typeface="Arial Rounded MT Bold" panose="020F0704030504030204" pitchFamily="34" charset="0"/>
              </a:rPr>
              <a:t>24. </a:t>
            </a:r>
          </a:p>
          <a:p>
            <a:r>
              <a:rPr lang="en-US" sz="3200" dirty="0">
                <a:latin typeface="Arial Rounded MT Bold" panose="020F0704030504030204" pitchFamily="34" charset="0"/>
              </a:rPr>
              <a:t>A))Extreme old age when a man behaves like a fool</a:t>
            </a:r>
          </a:p>
          <a:p>
            <a:endParaRPr lang="en-US" sz="3200" dirty="0">
              <a:latin typeface="Arial Rounded MT Bold" panose="020F0704030504030204" pitchFamily="34" charset="0"/>
            </a:endParaRPr>
          </a:p>
          <a:p>
            <a:r>
              <a:rPr lang="en-US" sz="3200" dirty="0" err="1">
                <a:latin typeface="Arial Rounded MT Bold" panose="020F0704030504030204" pitchFamily="34" charset="0"/>
              </a:rPr>
              <a:t>i</a:t>
            </a:r>
            <a:r>
              <a:rPr lang="en-US" sz="3200" dirty="0">
                <a:latin typeface="Arial Rounded MT Bold" panose="020F0704030504030204" pitchFamily="34" charset="0"/>
              </a:rPr>
              <a:t>)Imbecility</a:t>
            </a:r>
          </a:p>
          <a:p>
            <a:endParaRPr lang="en-US" sz="3200" dirty="0">
              <a:latin typeface="Arial Rounded MT Bold" panose="020F0704030504030204" pitchFamily="34" charset="0"/>
            </a:endParaRPr>
          </a:p>
          <a:p>
            <a:r>
              <a:rPr lang="en-US" sz="3200" dirty="0">
                <a:latin typeface="Arial Rounded MT Bold" panose="020F0704030504030204" pitchFamily="34" charset="0"/>
              </a:rPr>
              <a:t>ii)Senility</a:t>
            </a:r>
          </a:p>
          <a:p>
            <a:endParaRPr lang="en-US" sz="3200" dirty="0">
              <a:latin typeface="Arial Rounded MT Bold" panose="020F0704030504030204" pitchFamily="34" charset="0"/>
            </a:endParaRPr>
          </a:p>
          <a:p>
            <a:r>
              <a:rPr lang="en-US" sz="3200" dirty="0">
                <a:latin typeface="Arial Rounded MT Bold" panose="020F0704030504030204" pitchFamily="34" charset="0"/>
              </a:rPr>
              <a:t>iii)Dotage</a:t>
            </a:r>
          </a:p>
          <a:p>
            <a:endParaRPr lang="en-US" sz="3200" dirty="0">
              <a:latin typeface="Arial Rounded MT Bold" panose="020F0704030504030204" pitchFamily="34" charset="0"/>
            </a:endParaRPr>
          </a:p>
          <a:p>
            <a:r>
              <a:rPr lang="en-US" sz="3200" dirty="0">
                <a:latin typeface="Arial Rounded MT Bold" panose="020F0704030504030204" pitchFamily="34" charset="0"/>
              </a:rPr>
              <a:t>iv)Superannuation</a:t>
            </a:r>
            <a:endParaRPr lang="en-IN" sz="3200" dirty="0">
              <a:latin typeface="Arial Rounded MT Bold" panose="020F0704030504030204" pitchFamily="34" charset="0"/>
            </a:endParaRPr>
          </a:p>
        </p:txBody>
      </p:sp>
      <p:sp>
        <p:nvSpPr>
          <p:cNvPr id="3" name="Rectangle 2">
            <a:extLst>
              <a:ext uri="{FF2B5EF4-FFF2-40B4-BE49-F238E27FC236}">
                <a16:creationId xmlns:a16="http://schemas.microsoft.com/office/drawing/2014/main" id="{2BB94E40-18A4-475A-A847-EF51FDF22F87}"/>
              </a:ext>
            </a:extLst>
          </p:cNvPr>
          <p:cNvSpPr/>
          <p:nvPr/>
        </p:nvSpPr>
        <p:spPr>
          <a:xfrm>
            <a:off x="5791201" y="185676"/>
            <a:ext cx="6096000" cy="5016758"/>
          </a:xfrm>
          <a:prstGeom prst="rect">
            <a:avLst/>
          </a:prstGeom>
        </p:spPr>
        <p:txBody>
          <a:bodyPr>
            <a:spAutoFit/>
          </a:bodyPr>
          <a:lstStyle/>
          <a:p>
            <a:r>
              <a:rPr lang="en-US" sz="3200" dirty="0">
                <a:latin typeface="Arial Rounded MT Bold" panose="020F0704030504030204" pitchFamily="34" charset="0"/>
              </a:rPr>
              <a:t>B))That which cannot be corrected</a:t>
            </a:r>
          </a:p>
          <a:p>
            <a:endParaRPr lang="en-US" sz="3200" dirty="0">
              <a:latin typeface="Arial Rounded MT Bold" panose="020F0704030504030204" pitchFamily="34" charset="0"/>
            </a:endParaRPr>
          </a:p>
          <a:p>
            <a:r>
              <a:rPr lang="en-US" sz="3200" dirty="0" err="1">
                <a:latin typeface="Arial Rounded MT Bold" panose="020F0704030504030204" pitchFamily="34" charset="0"/>
              </a:rPr>
              <a:t>i</a:t>
            </a:r>
            <a:r>
              <a:rPr lang="en-US" sz="3200" dirty="0">
                <a:latin typeface="Arial Rounded MT Bold" panose="020F0704030504030204" pitchFamily="34" charset="0"/>
              </a:rPr>
              <a:t>)Unintelligible</a:t>
            </a:r>
          </a:p>
          <a:p>
            <a:endParaRPr lang="en-US" sz="3200" dirty="0">
              <a:latin typeface="Arial Rounded MT Bold" panose="020F0704030504030204" pitchFamily="34" charset="0"/>
            </a:endParaRPr>
          </a:p>
          <a:p>
            <a:r>
              <a:rPr lang="en-US" sz="3200" dirty="0">
                <a:latin typeface="Arial Rounded MT Bold" panose="020F0704030504030204" pitchFamily="34" charset="0"/>
              </a:rPr>
              <a:t>ii) Indelible</a:t>
            </a:r>
          </a:p>
          <a:p>
            <a:endParaRPr lang="en-US" sz="3200" dirty="0">
              <a:latin typeface="Arial Rounded MT Bold" panose="020F0704030504030204" pitchFamily="34" charset="0"/>
            </a:endParaRPr>
          </a:p>
          <a:p>
            <a:r>
              <a:rPr lang="en-US" sz="3200" dirty="0">
                <a:latin typeface="Arial Rounded MT Bold" panose="020F0704030504030204" pitchFamily="34" charset="0"/>
              </a:rPr>
              <a:t>iii) Illegible</a:t>
            </a:r>
          </a:p>
          <a:p>
            <a:endParaRPr lang="en-US" sz="3200" dirty="0">
              <a:latin typeface="Arial Rounded MT Bold" panose="020F0704030504030204" pitchFamily="34" charset="0"/>
            </a:endParaRPr>
          </a:p>
          <a:p>
            <a:r>
              <a:rPr lang="en-US" sz="3200" dirty="0">
                <a:latin typeface="Arial Rounded MT Bold" panose="020F0704030504030204" pitchFamily="34" charset="0"/>
              </a:rPr>
              <a:t>iv) Incorrigible</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1929439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30E4B4-8975-47E9-97BB-34DEF0655751}"/>
              </a:ext>
            </a:extLst>
          </p:cNvPr>
          <p:cNvSpPr/>
          <p:nvPr/>
        </p:nvSpPr>
        <p:spPr>
          <a:xfrm>
            <a:off x="172278" y="181957"/>
            <a:ext cx="11304106" cy="6124754"/>
          </a:xfrm>
          <a:prstGeom prst="rect">
            <a:avLst/>
          </a:prstGeom>
        </p:spPr>
        <p:txBody>
          <a:bodyPr wrap="square">
            <a:spAutoFit/>
          </a:bodyPr>
          <a:lstStyle/>
          <a:p>
            <a:r>
              <a:rPr lang="en-US" sz="2800" dirty="0">
                <a:latin typeface="Arial Rounded MT Bold" panose="020F0704030504030204" pitchFamily="34" charset="0"/>
              </a:rPr>
              <a:t>25. </a:t>
            </a:r>
            <a:r>
              <a:rPr lang="en-US" sz="2800" dirty="0">
                <a:solidFill>
                  <a:srgbClr val="FF0000"/>
                </a:solidFill>
                <a:latin typeface="Arial Rounded MT Bold" panose="020F0704030504030204" pitchFamily="34" charset="0"/>
              </a:rPr>
              <a:t>Change the speech</a:t>
            </a:r>
          </a:p>
          <a:p>
            <a:r>
              <a:rPr lang="en-US" sz="2800" dirty="0">
                <a:latin typeface="Arial Rounded MT Bold" panose="020F0704030504030204" pitchFamily="34" charset="0"/>
              </a:rPr>
              <a:t> </a:t>
            </a:r>
          </a:p>
          <a:p>
            <a:r>
              <a:rPr lang="en-US" sz="2800" dirty="0">
                <a:latin typeface="Arial Rounded MT Bold" panose="020F0704030504030204" pitchFamily="34" charset="0"/>
              </a:rPr>
              <a:t>"If you don't keep quiet I shall shoot you", he said to her in a calm voice.</a:t>
            </a:r>
          </a:p>
          <a:p>
            <a:endParaRPr lang="en-US" sz="2800" dirty="0">
              <a:latin typeface="Arial Rounded MT Bold" panose="020F0704030504030204" pitchFamily="34" charset="0"/>
            </a:endParaRPr>
          </a:p>
          <a:p>
            <a:r>
              <a:rPr lang="en-US" sz="2800" dirty="0" err="1">
                <a:latin typeface="Arial Rounded MT Bold" panose="020F0704030504030204" pitchFamily="34" charset="0"/>
              </a:rPr>
              <a:t>i</a:t>
            </a:r>
            <a:r>
              <a:rPr lang="en-US" sz="2800" dirty="0">
                <a:latin typeface="Arial Rounded MT Bold" panose="020F0704030504030204" pitchFamily="34" charset="0"/>
              </a:rPr>
              <a:t>)He warned her to shoot if she didn't keep quiet calmly.</a:t>
            </a:r>
          </a:p>
          <a:p>
            <a:endParaRPr lang="en-US" sz="2800" dirty="0">
              <a:latin typeface="Arial Rounded MT Bold" panose="020F0704030504030204" pitchFamily="34" charset="0"/>
            </a:endParaRPr>
          </a:p>
          <a:p>
            <a:r>
              <a:rPr lang="en-US" sz="2800" dirty="0">
                <a:latin typeface="Arial Rounded MT Bold" panose="020F0704030504030204" pitchFamily="34" charset="0"/>
              </a:rPr>
              <a:t>ii)He said calmly that I shall shoot you if you don't be quiet.</a:t>
            </a:r>
          </a:p>
          <a:p>
            <a:endParaRPr lang="en-US" sz="2800" dirty="0">
              <a:latin typeface="Arial Rounded MT Bold" panose="020F0704030504030204" pitchFamily="34" charset="0"/>
            </a:endParaRPr>
          </a:p>
          <a:p>
            <a:r>
              <a:rPr lang="en-US" sz="2800" dirty="0">
                <a:latin typeface="Arial Rounded MT Bold" panose="020F0704030504030204" pitchFamily="34" charset="0"/>
              </a:rPr>
              <a:t>iii)He warned her calmly that he would shoot her if she didn't keep quiet.</a:t>
            </a:r>
          </a:p>
          <a:p>
            <a:endParaRPr lang="en-US" sz="2800" dirty="0">
              <a:latin typeface="Arial Rounded MT Bold" panose="020F0704030504030204" pitchFamily="34" charset="0"/>
            </a:endParaRPr>
          </a:p>
          <a:p>
            <a:r>
              <a:rPr lang="en-US" sz="2800" dirty="0">
                <a:latin typeface="Arial Rounded MT Bold" panose="020F0704030504030204" pitchFamily="34" charset="0"/>
              </a:rPr>
              <a:t>iv)Calmly he warned her that be quiet or else he will have to shoot her.</a:t>
            </a:r>
          </a:p>
        </p:txBody>
      </p:sp>
    </p:spTree>
    <p:extLst>
      <p:ext uri="{BB962C8B-B14F-4D97-AF65-F5344CB8AC3E}">
        <p14:creationId xmlns:p14="http://schemas.microsoft.com/office/powerpoint/2010/main" val="339174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D6EBE-6DFC-4591-A250-9F1F54A1A6B8}"/>
              </a:ext>
            </a:extLst>
          </p:cNvPr>
          <p:cNvSpPr txBox="1"/>
          <p:nvPr/>
        </p:nvSpPr>
        <p:spPr>
          <a:xfrm>
            <a:off x="159026" y="291548"/>
            <a:ext cx="11728174" cy="5016758"/>
          </a:xfrm>
          <a:prstGeom prst="rect">
            <a:avLst/>
          </a:prstGeom>
          <a:noFill/>
        </p:spPr>
        <p:txBody>
          <a:bodyPr wrap="square" rtlCol="0">
            <a:spAutoFit/>
          </a:bodyPr>
          <a:lstStyle/>
          <a:p>
            <a:r>
              <a:rPr lang="en-IN" sz="3200" dirty="0">
                <a:latin typeface="Arial Rounded MT Bold" panose="020F0704030504030204" pitchFamily="34" charset="0"/>
              </a:rPr>
              <a:t>D. The paper cost is approximately what percent of printing cost ?</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)20.3%</a:t>
            </a:r>
          </a:p>
          <a:p>
            <a:endParaRPr lang="en-IN" sz="3200" dirty="0">
              <a:latin typeface="Arial Rounded MT Bold" panose="020F0704030504030204" pitchFamily="34" charset="0"/>
            </a:endParaRPr>
          </a:p>
          <a:p>
            <a:r>
              <a:rPr lang="en-IN" sz="3200" dirty="0">
                <a:latin typeface="Arial Rounded MT Bold" panose="020F0704030504030204" pitchFamily="34" charset="0"/>
              </a:rPr>
              <a:t>ii)28.6%</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iii)30%</a:t>
            </a:r>
          </a:p>
          <a:p>
            <a:endParaRPr lang="en-IN" sz="3200" dirty="0">
              <a:latin typeface="Arial Rounded MT Bold" panose="020F0704030504030204" pitchFamily="34" charset="0"/>
            </a:endParaRPr>
          </a:p>
          <a:p>
            <a:r>
              <a:rPr lang="en-IN" sz="3200" dirty="0">
                <a:latin typeface="Arial Rounded MT Bold" panose="020F0704030504030204" pitchFamily="34" charset="0"/>
              </a:rPr>
              <a:t>iv)32.5%</a:t>
            </a:r>
          </a:p>
        </p:txBody>
      </p:sp>
    </p:spTree>
    <p:extLst>
      <p:ext uri="{BB962C8B-B14F-4D97-AF65-F5344CB8AC3E}">
        <p14:creationId xmlns:p14="http://schemas.microsoft.com/office/powerpoint/2010/main" val="238998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893C2FB-FBB5-4DB3-9738-5C6428B3E314}"/>
                  </a:ext>
                </a:extLst>
              </p:cNvPr>
              <p:cNvSpPr txBox="1"/>
              <p:nvPr/>
            </p:nvSpPr>
            <p:spPr>
              <a:xfrm>
                <a:off x="351182" y="185530"/>
                <a:ext cx="11489635" cy="5016758"/>
              </a:xfrm>
              <a:prstGeom prst="rect">
                <a:avLst/>
              </a:prstGeom>
              <a:noFill/>
            </p:spPr>
            <p:txBody>
              <a:bodyPr wrap="square" rtlCol="0">
                <a:spAutoFit/>
              </a:bodyPr>
              <a:lstStyle/>
              <a:p>
                <a:r>
                  <a:rPr lang="en-IN" sz="3200" dirty="0">
                    <a:latin typeface="Arial Rounded MT Bold" panose="020F0704030504030204" pitchFamily="34" charset="0"/>
                  </a:rPr>
                  <a:t>2. When </a:t>
                </a:r>
                <a14:m>
                  <m:oMath xmlns:m="http://schemas.openxmlformats.org/officeDocument/2006/math">
                    <m:sSup>
                      <m:sSupPr>
                        <m:ctrlPr>
                          <a:rPr lang="en-IN" sz="3200" i="1" smtClean="0">
                            <a:latin typeface="Cambria Math" panose="02040503050406030204" pitchFamily="18" charset="0"/>
                          </a:rPr>
                        </m:ctrlPr>
                      </m:sSupPr>
                      <m:e>
                        <m:r>
                          <a:rPr lang="en-IN" sz="3200" b="0" i="1" smtClean="0">
                            <a:latin typeface="Cambria Math" panose="02040503050406030204" pitchFamily="18" charset="0"/>
                          </a:rPr>
                          <m:t>𝑥</m:t>
                        </m:r>
                      </m:e>
                      <m:sup>
                        <m:r>
                          <a:rPr lang="en-IN" sz="3200" b="0" i="1" smtClean="0">
                            <a:latin typeface="Cambria Math" panose="02040503050406030204" pitchFamily="18" charset="0"/>
                          </a:rPr>
                          <m:t>40</m:t>
                        </m:r>
                      </m:sup>
                    </m:sSup>
                    <m:r>
                      <a:rPr lang="en-IN" sz="3200" b="0" i="1" smtClean="0">
                        <a:latin typeface="Cambria Math" panose="02040503050406030204" pitchFamily="18" charset="0"/>
                      </a:rPr>
                      <m:t>+2</m:t>
                    </m:r>
                  </m:oMath>
                </a14:m>
                <a:r>
                  <a:rPr lang="en-IN" sz="3200" dirty="0">
                    <a:latin typeface="Arial Rounded MT Bold" panose="020F0704030504030204" pitchFamily="34" charset="0"/>
                  </a:rPr>
                  <a:t> is divided by </a:t>
                </a:r>
                <a14:m>
                  <m:oMath xmlns:m="http://schemas.openxmlformats.org/officeDocument/2006/math">
                    <m:sSup>
                      <m:sSupPr>
                        <m:ctrlPr>
                          <a:rPr lang="en-IN" sz="3200" i="1" smtClean="0">
                            <a:latin typeface="Cambria Math" panose="02040503050406030204" pitchFamily="18" charset="0"/>
                          </a:rPr>
                        </m:ctrlPr>
                      </m:sSupPr>
                      <m:e>
                        <m:r>
                          <a:rPr lang="en-IN" sz="3200" b="0" i="1" smtClean="0">
                            <a:latin typeface="Cambria Math" panose="02040503050406030204" pitchFamily="18" charset="0"/>
                          </a:rPr>
                          <m:t>𝑥</m:t>
                        </m:r>
                      </m:e>
                      <m:sup>
                        <m:r>
                          <a:rPr lang="en-IN" sz="3200" b="0" i="1" smtClean="0">
                            <a:latin typeface="Cambria Math" panose="02040503050406030204" pitchFamily="18" charset="0"/>
                          </a:rPr>
                          <m:t>4</m:t>
                        </m:r>
                      </m:sup>
                    </m:sSup>
                    <m:r>
                      <a:rPr lang="en-IN" sz="3200" b="0" i="1" smtClean="0">
                        <a:latin typeface="Cambria Math" panose="02040503050406030204" pitchFamily="18" charset="0"/>
                      </a:rPr>
                      <m:t>+1,</m:t>
                    </m:r>
                  </m:oMath>
                </a14:m>
                <a:r>
                  <a:rPr lang="en-IN" sz="3200" dirty="0">
                    <a:latin typeface="Arial Rounded MT Bold" panose="020F0704030504030204" pitchFamily="34" charset="0"/>
                  </a:rPr>
                  <a:t> what is the remainder?</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)1</a:t>
                </a:r>
              </a:p>
              <a:p>
                <a:endParaRPr lang="en-IN" sz="3200" dirty="0">
                  <a:latin typeface="Arial Rounded MT Bold" panose="020F0704030504030204" pitchFamily="34" charset="0"/>
                </a:endParaRPr>
              </a:p>
              <a:p>
                <a:r>
                  <a:rPr lang="en-IN" sz="3200" dirty="0">
                    <a:latin typeface="Arial Rounded MT Bold" panose="020F0704030504030204" pitchFamily="34" charset="0"/>
                  </a:rPr>
                  <a:t>ii)2</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iii)3</a:t>
                </a:r>
              </a:p>
              <a:p>
                <a:endParaRPr lang="en-IN" sz="3200" dirty="0">
                  <a:latin typeface="Arial Rounded MT Bold" panose="020F0704030504030204" pitchFamily="34" charset="0"/>
                </a:endParaRPr>
              </a:p>
              <a:p>
                <a:r>
                  <a:rPr lang="en-IN" sz="3200" dirty="0">
                    <a:latin typeface="Arial Rounded MT Bold" panose="020F0704030504030204" pitchFamily="34" charset="0"/>
                  </a:rPr>
                  <a:t>iv)4</a:t>
                </a:r>
              </a:p>
            </p:txBody>
          </p:sp>
        </mc:Choice>
        <mc:Fallback xmlns="">
          <p:sp>
            <p:nvSpPr>
              <p:cNvPr id="2" name="TextBox 1">
                <a:extLst>
                  <a:ext uri="{FF2B5EF4-FFF2-40B4-BE49-F238E27FC236}">
                    <a16:creationId xmlns:a16="http://schemas.microsoft.com/office/drawing/2014/main" id="{6893C2FB-FBB5-4DB3-9738-5C6428B3E314}"/>
                  </a:ext>
                </a:extLst>
              </p:cNvPr>
              <p:cNvSpPr txBox="1">
                <a:spLocks noRot="1" noChangeAspect="1" noMove="1" noResize="1" noEditPoints="1" noAdjustHandles="1" noChangeArrowheads="1" noChangeShapeType="1" noTextEdit="1"/>
              </p:cNvSpPr>
              <p:nvPr/>
            </p:nvSpPr>
            <p:spPr>
              <a:xfrm>
                <a:off x="351182" y="185530"/>
                <a:ext cx="11489635" cy="5016758"/>
              </a:xfrm>
              <a:prstGeom prst="rect">
                <a:avLst/>
              </a:prstGeom>
              <a:blipFill>
                <a:blip r:embed="rId2"/>
                <a:stretch>
                  <a:fillRect l="-1380" t="-1580" b="-3038"/>
                </a:stretch>
              </a:blipFill>
            </p:spPr>
            <p:txBody>
              <a:bodyPr/>
              <a:lstStyle/>
              <a:p>
                <a:r>
                  <a:rPr lang="en-IN">
                    <a:noFill/>
                  </a:rPr>
                  <a:t> </a:t>
                </a:r>
              </a:p>
            </p:txBody>
          </p:sp>
        </mc:Fallback>
      </mc:AlternateContent>
    </p:spTree>
    <p:extLst>
      <p:ext uri="{BB962C8B-B14F-4D97-AF65-F5344CB8AC3E}">
        <p14:creationId xmlns:p14="http://schemas.microsoft.com/office/powerpoint/2010/main" val="44465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77548-EFB7-4390-8A12-366D6FB95590}"/>
              </a:ext>
            </a:extLst>
          </p:cNvPr>
          <p:cNvSpPr txBox="1"/>
          <p:nvPr/>
        </p:nvSpPr>
        <p:spPr>
          <a:xfrm>
            <a:off x="344557" y="384313"/>
            <a:ext cx="11635408" cy="5016758"/>
          </a:xfrm>
          <a:prstGeom prst="rect">
            <a:avLst/>
          </a:prstGeom>
          <a:noFill/>
        </p:spPr>
        <p:txBody>
          <a:bodyPr wrap="square" rtlCol="0">
            <a:spAutoFit/>
          </a:bodyPr>
          <a:lstStyle/>
          <a:p>
            <a:r>
              <a:rPr lang="en-IN" sz="3200" dirty="0">
                <a:latin typeface="Arial Rounded MT Bold" panose="020F0704030504030204" pitchFamily="34" charset="0"/>
              </a:rPr>
              <a:t>3. On selling an article for Rs 240, a trader losses 4%. In order gain 10%, he must sell the article for</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)275</a:t>
            </a:r>
          </a:p>
          <a:p>
            <a:endParaRPr lang="en-IN" sz="3200" dirty="0">
              <a:latin typeface="Arial Rounded MT Bold" panose="020F0704030504030204" pitchFamily="34" charset="0"/>
            </a:endParaRPr>
          </a:p>
          <a:p>
            <a:r>
              <a:rPr lang="en-IN" sz="3200" dirty="0">
                <a:latin typeface="Arial Rounded MT Bold" panose="020F0704030504030204" pitchFamily="34" charset="0"/>
              </a:rPr>
              <a:t>ii)280</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iii)285</a:t>
            </a:r>
          </a:p>
          <a:p>
            <a:endParaRPr lang="en-IN" sz="3200" dirty="0">
              <a:latin typeface="Arial Rounded MT Bold" panose="020F0704030504030204" pitchFamily="34" charset="0"/>
            </a:endParaRPr>
          </a:p>
          <a:p>
            <a:r>
              <a:rPr lang="en-IN" sz="3200" dirty="0">
                <a:latin typeface="Arial Rounded MT Bold" panose="020F0704030504030204" pitchFamily="34" charset="0"/>
              </a:rPr>
              <a:t>iv)300</a:t>
            </a:r>
          </a:p>
        </p:txBody>
      </p:sp>
    </p:spTree>
    <p:extLst>
      <p:ext uri="{BB962C8B-B14F-4D97-AF65-F5344CB8AC3E}">
        <p14:creationId xmlns:p14="http://schemas.microsoft.com/office/powerpoint/2010/main" val="141715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B7435A0-C4D5-4C7B-B3F4-316B4C4BFF4A}"/>
                  </a:ext>
                </a:extLst>
              </p:cNvPr>
              <p:cNvSpPr txBox="1"/>
              <p:nvPr/>
            </p:nvSpPr>
            <p:spPr>
              <a:xfrm>
                <a:off x="265043" y="384313"/>
                <a:ext cx="11648661" cy="5016758"/>
              </a:xfrm>
              <a:prstGeom prst="rect">
                <a:avLst/>
              </a:prstGeom>
              <a:noFill/>
            </p:spPr>
            <p:txBody>
              <a:bodyPr wrap="square" rtlCol="0">
                <a:spAutoFit/>
              </a:bodyPr>
              <a:lstStyle/>
              <a:p>
                <a:r>
                  <a:rPr lang="en-IN" sz="3200" dirty="0">
                    <a:latin typeface="Arial Rounded MT Bold" panose="020F0704030504030204" pitchFamily="34" charset="0"/>
                  </a:rPr>
                  <a:t>4. If </a:t>
                </a:r>
                <a14:m>
                  <m:oMath xmlns:m="http://schemas.openxmlformats.org/officeDocument/2006/math">
                    <m:r>
                      <a:rPr lang="en-IN" sz="320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𝐴</m:t>
                    </m:r>
                  </m:oMath>
                </a14:m>
                <a:r>
                  <a:rPr lang="en-IN" sz="3200" dirty="0">
                    <a:latin typeface="Arial Rounded MT Bold" panose="020F0704030504030204" pitchFamily="34" charset="0"/>
                  </a:rPr>
                  <a:t> and </a:t>
                </a:r>
                <a14:m>
                  <m:oMath xmlns:m="http://schemas.openxmlformats.org/officeDocument/2006/math">
                    <m:r>
                      <a:rPr lang="en-IN" sz="320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𝐵</m:t>
                    </m:r>
                  </m:oMath>
                </a14:m>
                <a:r>
                  <a:rPr lang="en-IN" sz="3200" dirty="0">
                    <a:latin typeface="Arial Rounded MT Bold" panose="020F0704030504030204" pitchFamily="34" charset="0"/>
                  </a:rPr>
                  <a:t> are complementary to each other, then the value of </a:t>
                </a:r>
                <a14:m>
                  <m:oMath xmlns:m="http://schemas.openxmlformats.org/officeDocument/2006/math">
                    <m:sSup>
                      <m:sSupPr>
                        <m:ctrlPr>
                          <a:rPr lang="en-IN" sz="3200" i="1" smtClean="0">
                            <a:latin typeface="Cambria Math" panose="02040503050406030204" pitchFamily="18" charset="0"/>
                          </a:rPr>
                        </m:ctrlPr>
                      </m:sSupPr>
                      <m:e>
                        <m:r>
                          <a:rPr lang="en-IN" sz="3200" b="0" i="1" smtClean="0">
                            <a:latin typeface="Cambria Math" panose="02040503050406030204" pitchFamily="18" charset="0"/>
                          </a:rPr>
                          <m:t>𝑠𝑒𝑐</m:t>
                        </m:r>
                      </m:e>
                      <m:sup>
                        <m:r>
                          <a:rPr lang="en-IN" sz="3200" b="0" i="1" smtClean="0">
                            <a:latin typeface="Cambria Math" panose="02040503050406030204" pitchFamily="18" charset="0"/>
                          </a:rPr>
                          <m:t>2</m:t>
                        </m:r>
                      </m:sup>
                    </m:sSup>
                    <m:r>
                      <a:rPr lang="en-IN" sz="3200" b="0" i="1" smtClean="0">
                        <a:latin typeface="Cambria Math" panose="02040503050406030204" pitchFamily="18" charset="0"/>
                      </a:rPr>
                      <m:t>𝐴</m:t>
                    </m:r>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𝑠𝑒𝑐</m:t>
                        </m:r>
                      </m:e>
                      <m:sup>
                        <m:r>
                          <a:rPr lang="en-IN" sz="3200" b="0" i="1" smtClean="0">
                            <a:latin typeface="Cambria Math" panose="02040503050406030204" pitchFamily="18" charset="0"/>
                          </a:rPr>
                          <m:t>2</m:t>
                        </m:r>
                      </m:sup>
                    </m:sSup>
                    <m:r>
                      <a:rPr lang="en-IN" sz="3200" b="0" i="1" smtClean="0">
                        <a:latin typeface="Cambria Math" panose="02040503050406030204" pitchFamily="18" charset="0"/>
                      </a:rPr>
                      <m:t>𝐵</m:t>
                    </m:r>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𝑠𝑒𝑐</m:t>
                        </m:r>
                      </m:e>
                      <m:sup>
                        <m:r>
                          <a:rPr lang="en-IN" sz="3200" b="0" i="1" smtClean="0">
                            <a:latin typeface="Cambria Math" panose="02040503050406030204" pitchFamily="18" charset="0"/>
                          </a:rPr>
                          <m:t>2</m:t>
                        </m:r>
                      </m:sup>
                    </m:sSup>
                    <m:r>
                      <a:rPr lang="en-IN" sz="3200" b="0" i="1" smtClean="0">
                        <a:latin typeface="Cambria Math" panose="02040503050406030204" pitchFamily="18" charset="0"/>
                      </a:rPr>
                      <m:t>𝐴</m:t>
                    </m:r>
                    <m:r>
                      <a:rPr lang="en-IN" sz="3200" b="0" i="1" smtClean="0">
                        <a:latin typeface="Cambria Math" panose="02040503050406030204" pitchFamily="18" charset="0"/>
                      </a:rPr>
                      <m:t> . </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𝑠𝑒𝑐</m:t>
                        </m:r>
                      </m:e>
                      <m:sup>
                        <m:r>
                          <a:rPr lang="en-IN" sz="3200" b="0" i="1" smtClean="0">
                            <a:latin typeface="Cambria Math" panose="02040503050406030204" pitchFamily="18" charset="0"/>
                          </a:rPr>
                          <m:t>2</m:t>
                        </m:r>
                      </m:sup>
                    </m:sSup>
                    <m:r>
                      <a:rPr lang="en-IN" sz="3200" b="0" i="1" smtClean="0">
                        <a:latin typeface="Cambria Math" panose="02040503050406030204" pitchFamily="18" charset="0"/>
                      </a:rPr>
                      <m:t>𝐵</m:t>
                    </m:r>
                  </m:oMath>
                </a14:m>
                <a:r>
                  <a:rPr lang="en-IN" sz="3200" dirty="0">
                    <a:latin typeface="Arial Rounded MT Bold" panose="020F0704030504030204" pitchFamily="34" charset="0"/>
                  </a:rPr>
                  <a:t> is </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)1</a:t>
                </a:r>
              </a:p>
              <a:p>
                <a:endParaRPr lang="en-IN" sz="3200" dirty="0">
                  <a:latin typeface="Arial Rounded MT Bold" panose="020F0704030504030204" pitchFamily="34" charset="0"/>
                </a:endParaRPr>
              </a:p>
              <a:p>
                <a:r>
                  <a:rPr lang="en-IN" sz="3200" dirty="0">
                    <a:latin typeface="Arial Rounded MT Bold" panose="020F0704030504030204" pitchFamily="34" charset="0"/>
                  </a:rPr>
                  <a:t>ii) -1</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 2</a:t>
                </a:r>
              </a:p>
              <a:p>
                <a:endParaRPr lang="en-IN" sz="3200" dirty="0">
                  <a:latin typeface="Arial Rounded MT Bold" panose="020F0704030504030204" pitchFamily="34" charset="0"/>
                </a:endParaRPr>
              </a:p>
              <a:p>
                <a:r>
                  <a:rPr lang="en-IN" sz="3200" dirty="0">
                    <a:latin typeface="Arial Rounded MT Bold" panose="020F0704030504030204" pitchFamily="34" charset="0"/>
                  </a:rPr>
                  <a:t>iv) 0</a:t>
                </a:r>
              </a:p>
            </p:txBody>
          </p:sp>
        </mc:Choice>
        <mc:Fallback xmlns="">
          <p:sp>
            <p:nvSpPr>
              <p:cNvPr id="2" name="TextBox 1">
                <a:extLst>
                  <a:ext uri="{FF2B5EF4-FFF2-40B4-BE49-F238E27FC236}">
                    <a16:creationId xmlns:a16="http://schemas.microsoft.com/office/drawing/2014/main" id="{CB7435A0-C4D5-4C7B-B3F4-316B4C4BFF4A}"/>
                  </a:ext>
                </a:extLst>
              </p:cNvPr>
              <p:cNvSpPr txBox="1">
                <a:spLocks noRot="1" noChangeAspect="1" noMove="1" noResize="1" noEditPoints="1" noAdjustHandles="1" noChangeArrowheads="1" noChangeShapeType="1" noTextEdit="1"/>
              </p:cNvSpPr>
              <p:nvPr/>
            </p:nvSpPr>
            <p:spPr>
              <a:xfrm>
                <a:off x="265043" y="384313"/>
                <a:ext cx="11648661" cy="5016758"/>
              </a:xfrm>
              <a:prstGeom prst="rect">
                <a:avLst/>
              </a:prstGeom>
              <a:blipFill>
                <a:blip r:embed="rId2"/>
                <a:stretch>
                  <a:fillRect l="-1308" t="-1580" r="-1204" b="-3038"/>
                </a:stretch>
              </a:blipFill>
            </p:spPr>
            <p:txBody>
              <a:bodyPr/>
              <a:lstStyle/>
              <a:p>
                <a:r>
                  <a:rPr lang="en-IN">
                    <a:noFill/>
                  </a:rPr>
                  <a:t> </a:t>
                </a:r>
              </a:p>
            </p:txBody>
          </p:sp>
        </mc:Fallback>
      </mc:AlternateContent>
    </p:spTree>
    <p:extLst>
      <p:ext uri="{BB962C8B-B14F-4D97-AF65-F5344CB8AC3E}">
        <p14:creationId xmlns:p14="http://schemas.microsoft.com/office/powerpoint/2010/main" val="181726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489C0CB-42FD-43B9-BD21-CACF4D3BEC80}"/>
                  </a:ext>
                </a:extLst>
              </p:cNvPr>
              <p:cNvSpPr txBox="1"/>
              <p:nvPr/>
            </p:nvSpPr>
            <p:spPr>
              <a:xfrm>
                <a:off x="265043" y="318052"/>
                <a:ext cx="11648661" cy="6044860"/>
              </a:xfrm>
              <a:prstGeom prst="rect">
                <a:avLst/>
              </a:prstGeom>
              <a:noFill/>
            </p:spPr>
            <p:txBody>
              <a:bodyPr wrap="square" rtlCol="0">
                <a:spAutoFit/>
              </a:bodyPr>
              <a:lstStyle/>
              <a:p>
                <a:r>
                  <a:rPr lang="en-IN" sz="3200" dirty="0">
                    <a:latin typeface="Arial Rounded MT Bold" panose="020F0704030504030204" pitchFamily="34" charset="0"/>
                  </a:rPr>
                  <a:t>5. What is the LCM  of </a:t>
                </a:r>
                <a14:m>
                  <m:oMath xmlns:m="http://schemas.openxmlformats.org/officeDocument/2006/math">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2</m:t>
                        </m:r>
                      </m:num>
                      <m:den>
                        <m:r>
                          <a:rPr lang="en-IN" sz="3200" b="0" i="1" smtClean="0">
                            <a:latin typeface="Cambria Math" panose="02040503050406030204" pitchFamily="18" charset="0"/>
                          </a:rPr>
                          <m:t>3</m:t>
                        </m:r>
                      </m:den>
                    </m:f>
                    <m:r>
                      <a:rPr lang="en-IN" sz="3200" b="0" i="0" smtClean="0">
                        <a:latin typeface="Cambria Math" panose="02040503050406030204" pitchFamily="18" charset="0"/>
                      </a:rPr>
                      <m:t> ,</m:t>
                    </m:r>
                    <m:f>
                      <m:fPr>
                        <m:ctrlPr>
                          <a:rPr lang="en-IN" sz="3200" b="0" i="1" smtClean="0">
                            <a:latin typeface="Cambria Math" panose="02040503050406030204" pitchFamily="18" charset="0"/>
                          </a:rPr>
                        </m:ctrlPr>
                      </m:fPr>
                      <m:num>
                        <m:r>
                          <a:rPr lang="en-IN" sz="3200" b="0" i="0" smtClean="0">
                            <a:latin typeface="Cambria Math" panose="02040503050406030204" pitchFamily="18" charset="0"/>
                          </a:rPr>
                          <m:t>7</m:t>
                        </m:r>
                      </m:num>
                      <m:den>
                        <m:r>
                          <a:rPr lang="en-IN" sz="3200" b="0" i="0" smtClean="0">
                            <a:latin typeface="Cambria Math" panose="02040503050406030204" pitchFamily="18" charset="0"/>
                          </a:rPr>
                          <m:t>9</m:t>
                        </m:r>
                      </m:den>
                    </m:f>
                    <m:r>
                      <a:rPr lang="en-IN" sz="3200" b="0" i="0" smtClean="0">
                        <a:latin typeface="Cambria Math" panose="02040503050406030204" pitchFamily="18" charset="0"/>
                      </a:rPr>
                      <m:t> ,</m:t>
                    </m:r>
                    <m:f>
                      <m:fPr>
                        <m:ctrlPr>
                          <a:rPr lang="en-IN" sz="3200" b="0" i="1" smtClean="0">
                            <a:latin typeface="Cambria Math" panose="02040503050406030204" pitchFamily="18" charset="0"/>
                          </a:rPr>
                        </m:ctrlPr>
                      </m:fPr>
                      <m:num>
                        <m:r>
                          <a:rPr lang="en-IN" sz="3200" b="0" i="0" smtClean="0">
                            <a:latin typeface="Cambria Math" panose="02040503050406030204" pitchFamily="18" charset="0"/>
                          </a:rPr>
                          <m:t>14</m:t>
                        </m:r>
                      </m:num>
                      <m:den>
                        <m:r>
                          <a:rPr lang="en-IN" sz="3200" b="0" i="0" smtClean="0">
                            <a:latin typeface="Cambria Math" panose="02040503050406030204" pitchFamily="18" charset="0"/>
                          </a:rPr>
                          <m:t>15</m:t>
                        </m:r>
                      </m:den>
                    </m:f>
                    <m:r>
                      <a:rPr lang="en-IN" sz="3200" b="0" i="0" smtClean="0">
                        <a:latin typeface="Cambria Math" panose="02040503050406030204" pitchFamily="18" charset="0"/>
                      </a:rPr>
                      <m:t> ?</m:t>
                    </m:r>
                  </m:oMath>
                </a14:m>
                <a:endParaRPr lang="en-IN" sz="3200" b="0" dirty="0">
                  <a:latin typeface="Arial Rounded MT Bold" panose="020F0704030504030204" pitchFamily="34" charset="0"/>
                </a:endParaRPr>
              </a:p>
              <a:p>
                <a:endParaRPr lang="en-IN" sz="3200" dirty="0">
                  <a:latin typeface="Arial Rounded MT Bold" panose="020F0704030504030204" pitchFamily="34" charset="0"/>
                </a:endParaRPr>
              </a:p>
              <a:p>
                <a:r>
                  <a:rPr lang="en-IN" sz="3200" b="0" dirty="0" err="1">
                    <a:latin typeface="Arial Rounded MT Bold" panose="020F0704030504030204" pitchFamily="34" charset="0"/>
                  </a:rPr>
                  <a:t>i</a:t>
                </a:r>
                <a:r>
                  <a:rPr lang="en-IN" sz="3200" b="0" dirty="0">
                    <a:latin typeface="Arial Rounded MT Bold" panose="020F0704030504030204" pitchFamily="34" charset="0"/>
                  </a:rPr>
                  <a:t>)</a:t>
                </a:r>
                <a14:m>
                  <m:oMath xmlns:m="http://schemas.openxmlformats.org/officeDocument/2006/math">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7</m:t>
                        </m:r>
                      </m:num>
                      <m:den>
                        <m:r>
                          <a:rPr lang="en-IN" sz="3200" b="0" i="1" smtClean="0">
                            <a:latin typeface="Cambria Math" panose="02040503050406030204" pitchFamily="18" charset="0"/>
                          </a:rPr>
                          <m:t>3</m:t>
                        </m:r>
                      </m:den>
                    </m:f>
                  </m:oMath>
                </a14:m>
                <a:endParaRPr lang="en-IN" sz="3200" b="0" dirty="0">
                  <a:latin typeface="Arial Rounded MT Bold" panose="020F0704030504030204" pitchFamily="34" charset="0"/>
                </a:endParaRPr>
              </a:p>
              <a:p>
                <a:endParaRPr lang="en-IN" sz="3200" b="0" dirty="0">
                  <a:latin typeface="Arial Rounded MT Bold" panose="020F0704030504030204" pitchFamily="34" charset="0"/>
                </a:endParaRPr>
              </a:p>
              <a:p>
                <a:r>
                  <a:rPr lang="en-IN" sz="3200" dirty="0">
                    <a:latin typeface="Arial Rounded MT Bold" panose="020F0704030504030204" pitchFamily="34" charset="0"/>
                  </a:rPr>
                  <a:t>ii)</a:t>
                </a:r>
                <a14:m>
                  <m:oMath xmlns:m="http://schemas.openxmlformats.org/officeDocument/2006/math">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14</m:t>
                        </m:r>
                      </m:num>
                      <m:den>
                        <m:r>
                          <a:rPr lang="en-IN" sz="3200" b="0" i="1" smtClean="0">
                            <a:latin typeface="Cambria Math" panose="02040503050406030204" pitchFamily="18" charset="0"/>
                          </a:rPr>
                          <m:t>3</m:t>
                        </m:r>
                      </m:den>
                    </m:f>
                  </m:oMath>
                </a14:m>
                <a:endParaRPr lang="en-IN" sz="3200" b="0" dirty="0">
                  <a:latin typeface="Arial Rounded MT Bold" panose="020F0704030504030204" pitchFamily="34" charset="0"/>
                </a:endParaRPr>
              </a:p>
              <a:p>
                <a:endParaRPr lang="en-IN" sz="3200" b="0" dirty="0">
                  <a:latin typeface="Arial Rounded MT Bold" panose="020F0704030504030204" pitchFamily="34" charset="0"/>
                </a:endParaRPr>
              </a:p>
              <a:p>
                <a:r>
                  <a:rPr lang="en-IN" sz="3200" dirty="0">
                    <a:latin typeface="Arial Rounded MT Bold" panose="020F0704030504030204" pitchFamily="34" charset="0"/>
                  </a:rPr>
                  <a:t>iii)</a:t>
                </a:r>
                <a14:m>
                  <m:oMath xmlns:m="http://schemas.openxmlformats.org/officeDocument/2006/math">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2</m:t>
                        </m:r>
                      </m:num>
                      <m:den>
                        <m:r>
                          <a:rPr lang="en-IN" sz="3200" b="0" i="1" smtClean="0">
                            <a:latin typeface="Cambria Math" panose="02040503050406030204" pitchFamily="18" charset="0"/>
                          </a:rPr>
                          <m:t>3</m:t>
                        </m:r>
                      </m:den>
                    </m:f>
                  </m:oMath>
                </a14:m>
                <a:endParaRPr lang="en-IN" sz="3200" b="0" dirty="0">
                  <a:latin typeface="Arial Rounded MT Bold" panose="020F0704030504030204" pitchFamily="34" charset="0"/>
                </a:endParaRPr>
              </a:p>
              <a:p>
                <a:endParaRPr lang="en-IN" sz="3200" b="0" dirty="0">
                  <a:latin typeface="Arial Rounded MT Bold" panose="020F0704030504030204" pitchFamily="34" charset="0"/>
                </a:endParaRPr>
              </a:p>
              <a:p>
                <a:r>
                  <a:rPr lang="en-IN" sz="3200" dirty="0">
                    <a:latin typeface="Arial Rounded MT Bold" panose="020F0704030504030204" pitchFamily="34" charset="0"/>
                  </a:rPr>
                  <a:t>iv)</a:t>
                </a:r>
                <a14:m>
                  <m:oMath xmlns:m="http://schemas.openxmlformats.org/officeDocument/2006/math">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m:t>
                        </m:r>
                      </m:num>
                      <m:den>
                        <m:r>
                          <a:rPr lang="en-IN" sz="3200" b="0" i="1" smtClean="0">
                            <a:latin typeface="Cambria Math" panose="02040503050406030204" pitchFamily="18" charset="0"/>
                          </a:rPr>
                          <m:t>3</m:t>
                        </m:r>
                      </m:den>
                    </m:f>
                  </m:oMath>
                </a14:m>
                <a:endParaRPr lang="en-IN" sz="3200" b="0" dirty="0">
                  <a:latin typeface="Arial Rounded MT Bold" panose="020F0704030504030204" pitchFamily="34" charset="0"/>
                </a:endParaRPr>
              </a:p>
              <a:p>
                <a:r>
                  <a:rPr lang="en-IN" sz="3200" b="0" dirty="0">
                    <a:latin typeface="Arial Rounded MT Bold" panose="020F0704030504030204" pitchFamily="34" charset="0"/>
                  </a:rPr>
                  <a:t> </a:t>
                </a:r>
              </a:p>
            </p:txBody>
          </p:sp>
        </mc:Choice>
        <mc:Fallback xmlns="">
          <p:sp>
            <p:nvSpPr>
              <p:cNvPr id="2" name="TextBox 1">
                <a:extLst>
                  <a:ext uri="{FF2B5EF4-FFF2-40B4-BE49-F238E27FC236}">
                    <a16:creationId xmlns:a16="http://schemas.microsoft.com/office/drawing/2014/main" id="{4489C0CB-42FD-43B9-BD21-CACF4D3BEC80}"/>
                  </a:ext>
                </a:extLst>
              </p:cNvPr>
              <p:cNvSpPr txBox="1">
                <a:spLocks noRot="1" noChangeAspect="1" noMove="1" noResize="1" noEditPoints="1" noAdjustHandles="1" noChangeArrowheads="1" noChangeShapeType="1" noTextEdit="1"/>
              </p:cNvSpPr>
              <p:nvPr/>
            </p:nvSpPr>
            <p:spPr>
              <a:xfrm>
                <a:off x="265043" y="318052"/>
                <a:ext cx="11648661" cy="6044860"/>
              </a:xfrm>
              <a:prstGeom prst="rect">
                <a:avLst/>
              </a:prstGeom>
              <a:blipFill>
                <a:blip r:embed="rId2"/>
                <a:stretch>
                  <a:fillRect l="-1308"/>
                </a:stretch>
              </a:blipFill>
            </p:spPr>
            <p:txBody>
              <a:bodyPr/>
              <a:lstStyle/>
              <a:p>
                <a:r>
                  <a:rPr lang="en-IN">
                    <a:noFill/>
                  </a:rPr>
                  <a:t> </a:t>
                </a:r>
              </a:p>
            </p:txBody>
          </p:sp>
        </mc:Fallback>
      </mc:AlternateContent>
    </p:spTree>
    <p:extLst>
      <p:ext uri="{BB962C8B-B14F-4D97-AF65-F5344CB8AC3E}">
        <p14:creationId xmlns:p14="http://schemas.microsoft.com/office/powerpoint/2010/main" val="117159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2276A-E007-44D7-AEC7-34691D349598}"/>
              </a:ext>
            </a:extLst>
          </p:cNvPr>
          <p:cNvSpPr txBox="1"/>
          <p:nvPr/>
        </p:nvSpPr>
        <p:spPr>
          <a:xfrm>
            <a:off x="291548" y="304800"/>
            <a:ext cx="11569148" cy="6001643"/>
          </a:xfrm>
          <a:prstGeom prst="rect">
            <a:avLst/>
          </a:prstGeom>
          <a:noFill/>
        </p:spPr>
        <p:txBody>
          <a:bodyPr wrap="square" rtlCol="0">
            <a:spAutoFit/>
          </a:bodyPr>
          <a:lstStyle/>
          <a:p>
            <a:r>
              <a:rPr lang="en-IN" sz="3200" dirty="0">
                <a:latin typeface="Arial Rounded MT Bold" panose="020F0704030504030204" pitchFamily="34" charset="0"/>
              </a:rPr>
              <a:t>6. In an examination 70% of candidates passed in English, 80% passed in Mathematics, 10% failed in both subjects. If 144 candidates passed in both, the total number of candidates was</a:t>
            </a:r>
          </a:p>
          <a:p>
            <a:endParaRPr lang="en-IN" sz="3200" dirty="0">
              <a:latin typeface="Arial Rounded MT Bold" panose="020F0704030504030204" pitchFamily="34" charset="0"/>
            </a:endParaRPr>
          </a:p>
          <a:p>
            <a:r>
              <a:rPr lang="en-IN" sz="3200" dirty="0" err="1">
                <a:latin typeface="Arial Rounded MT Bold" panose="020F0704030504030204" pitchFamily="34" charset="0"/>
              </a:rPr>
              <a:t>i</a:t>
            </a:r>
            <a:r>
              <a:rPr lang="en-IN" sz="3200" dirty="0">
                <a:latin typeface="Arial Rounded MT Bold" panose="020F0704030504030204" pitchFamily="34" charset="0"/>
              </a:rPr>
              <a:t>)125</a:t>
            </a:r>
          </a:p>
          <a:p>
            <a:endParaRPr lang="en-IN" sz="3200" dirty="0">
              <a:latin typeface="Arial Rounded MT Bold" panose="020F0704030504030204" pitchFamily="34" charset="0"/>
            </a:endParaRPr>
          </a:p>
          <a:p>
            <a:r>
              <a:rPr lang="en-IN" sz="3200" dirty="0">
                <a:latin typeface="Arial Rounded MT Bold" panose="020F0704030504030204" pitchFamily="34" charset="0"/>
              </a:rPr>
              <a:t>ii)200</a:t>
            </a:r>
          </a:p>
          <a:p>
            <a:endParaRPr lang="en-IN" sz="3200" dirty="0">
              <a:latin typeface="Arial Rounded MT Bold" panose="020F0704030504030204" pitchFamily="34" charset="0"/>
            </a:endParaRPr>
          </a:p>
          <a:p>
            <a:r>
              <a:rPr lang="en-IN" sz="3200" dirty="0">
                <a:latin typeface="Arial Rounded MT Bold" panose="020F0704030504030204" pitchFamily="34" charset="0"/>
              </a:rPr>
              <a:t>iii)240</a:t>
            </a:r>
          </a:p>
          <a:p>
            <a:endParaRPr lang="en-IN" sz="3200" dirty="0">
              <a:latin typeface="Arial Rounded MT Bold" panose="020F0704030504030204" pitchFamily="34" charset="0"/>
            </a:endParaRPr>
          </a:p>
          <a:p>
            <a:r>
              <a:rPr lang="en-IN" sz="3200" dirty="0">
                <a:latin typeface="Arial Rounded MT Bold" panose="020F0704030504030204" pitchFamily="34" charset="0"/>
              </a:rPr>
              <a:t>iv)375 </a:t>
            </a:r>
          </a:p>
        </p:txBody>
      </p:sp>
    </p:spTree>
    <p:extLst>
      <p:ext uri="{BB962C8B-B14F-4D97-AF65-F5344CB8AC3E}">
        <p14:creationId xmlns:p14="http://schemas.microsoft.com/office/powerpoint/2010/main" val="4017598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1699</Words>
  <Application>Microsoft Office PowerPoint</Application>
  <PresentationFormat>Widescreen</PresentationFormat>
  <Paragraphs>285</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Rounded MT Bold</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Agniv Hira</dc:creator>
  <cp:lastModifiedBy>Agniv Hira</cp:lastModifiedBy>
  <cp:revision>24</cp:revision>
  <dcterms:created xsi:type="dcterms:W3CDTF">2023-04-01T05:48:01Z</dcterms:created>
  <dcterms:modified xsi:type="dcterms:W3CDTF">2023-04-02T17:13:00Z</dcterms:modified>
</cp:coreProperties>
</file>