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533A-7AC1-44DA-B6BD-1DBE4ED6B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D213D2-0D99-42A2-8390-5F43CFC45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66720F-C019-4B92-8486-7ADA6FDD1B46}"/>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5" name="Footer Placeholder 4">
            <a:extLst>
              <a:ext uri="{FF2B5EF4-FFF2-40B4-BE49-F238E27FC236}">
                <a16:creationId xmlns:a16="http://schemas.microsoft.com/office/drawing/2014/main" id="{F466F9FF-76F6-4880-9317-0C4B16A57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A923B-E09C-4C65-811D-B18DF5858642}"/>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276178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50E3-2681-464F-B768-14E2CD9C47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BD30A-B4F5-49E0-9684-F6AD65B330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6DBAE-0429-41FE-82F0-0352E7D2EBFA}"/>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5" name="Footer Placeholder 4">
            <a:extLst>
              <a:ext uri="{FF2B5EF4-FFF2-40B4-BE49-F238E27FC236}">
                <a16:creationId xmlns:a16="http://schemas.microsoft.com/office/drawing/2014/main" id="{F1C21285-0826-4BB2-87E6-4031B73F8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3B50E-6B46-484A-A8C6-999FE88433DE}"/>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73976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8DD79-000E-4812-BDF7-9EAF5C5BB4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B7F4C-8659-4650-9C38-0DBCAF88F1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870EF-DEF1-4928-8D60-709913DCCA36}"/>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5" name="Footer Placeholder 4">
            <a:extLst>
              <a:ext uri="{FF2B5EF4-FFF2-40B4-BE49-F238E27FC236}">
                <a16:creationId xmlns:a16="http://schemas.microsoft.com/office/drawing/2014/main" id="{180C6E90-8B2A-473D-A6C6-D6361B8EB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F832B-291C-4564-BB16-3EF894317860}"/>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215572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B51B-954C-4C5B-96D8-C89701DC42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FE53C5-4368-41CD-B623-DFC079A206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5A1EC-163D-4A71-993C-47CB886C7731}"/>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5" name="Footer Placeholder 4">
            <a:extLst>
              <a:ext uri="{FF2B5EF4-FFF2-40B4-BE49-F238E27FC236}">
                <a16:creationId xmlns:a16="http://schemas.microsoft.com/office/drawing/2014/main" id="{76231EE4-55E4-4B86-AA94-4CFD1ADC9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A19CD-F79C-409C-B46A-6E202E60FC10}"/>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21456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FC77-3FBA-41C5-AE9A-458A90BD6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A31CE4-6EC7-4A3B-85D4-7DB52A0A5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BCD36F-DAA9-40B7-B64E-CECCAE7BE22B}"/>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5" name="Footer Placeholder 4">
            <a:extLst>
              <a:ext uri="{FF2B5EF4-FFF2-40B4-BE49-F238E27FC236}">
                <a16:creationId xmlns:a16="http://schemas.microsoft.com/office/drawing/2014/main" id="{B696C773-88AE-4B6E-A82B-147E910C5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95DB3-CCD3-4579-A015-6ABE0C0C2607}"/>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383555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ACE-7555-438F-B95F-1689AFF18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2AEA80-AFDA-4373-A7BC-D8899948E8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72D6E4-A9CD-4E6A-92CD-4D92B88C61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E06981-3143-4FB6-8658-767C90636349}"/>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6" name="Footer Placeholder 5">
            <a:extLst>
              <a:ext uri="{FF2B5EF4-FFF2-40B4-BE49-F238E27FC236}">
                <a16:creationId xmlns:a16="http://schemas.microsoft.com/office/drawing/2014/main" id="{22475B9B-B036-4215-B846-10F8ECBCC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91C5A-3AAB-47AC-A1A7-76FB3C0DDA64}"/>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53904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3FF6-6CAA-4EE2-AFAF-81857A1E6F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020C42-C652-4635-8FB5-BA5D8CA2F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AB9B11-9D0F-413B-A19A-3D433AC43E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BC723F-8CC9-4969-B2B7-3C9844377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F867B4-12CC-4247-AEDE-5D07250215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327F7D-3DCA-4AC7-B98C-D536E293E1B0}"/>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8" name="Footer Placeholder 7">
            <a:extLst>
              <a:ext uri="{FF2B5EF4-FFF2-40B4-BE49-F238E27FC236}">
                <a16:creationId xmlns:a16="http://schemas.microsoft.com/office/drawing/2014/main" id="{5871112A-6884-4F9E-924B-30DACCA2E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01C0E1-FAA4-4DD9-B8F6-F981460D00FC}"/>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283245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A4DE-8026-40BF-B009-FD44E8CF9D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CB69CF-7BDC-4B0F-8ECB-E8E59985CD7F}"/>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4" name="Footer Placeholder 3">
            <a:extLst>
              <a:ext uri="{FF2B5EF4-FFF2-40B4-BE49-F238E27FC236}">
                <a16:creationId xmlns:a16="http://schemas.microsoft.com/office/drawing/2014/main" id="{99E92F31-1915-4FC2-BBB6-5B487E7F59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C47257-3B54-4937-93FD-67D600E4029D}"/>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105841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6193B-50C2-405A-8A75-1A0A7F361170}"/>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3" name="Footer Placeholder 2">
            <a:extLst>
              <a:ext uri="{FF2B5EF4-FFF2-40B4-BE49-F238E27FC236}">
                <a16:creationId xmlns:a16="http://schemas.microsoft.com/office/drawing/2014/main" id="{87ABEAE3-2475-410D-9DB1-90865C2A95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2FEBD6-523A-4AC8-AFC3-86202001D750}"/>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212168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D222-7608-4A06-9AFA-9B0169EBF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16184C-6C67-494B-9EFA-24C212DC7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A10B7-9B59-47A6-AA6A-00CAAF5C9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5B1E7-2729-4AD8-BD86-CD800AF4EED1}"/>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6" name="Footer Placeholder 5">
            <a:extLst>
              <a:ext uri="{FF2B5EF4-FFF2-40B4-BE49-F238E27FC236}">
                <a16:creationId xmlns:a16="http://schemas.microsoft.com/office/drawing/2014/main" id="{D82E472B-0617-4135-A27B-3A483D682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2A4FB-09FC-47A7-9B19-D49F6139F3DA}"/>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67031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3C4C-2B85-4960-8C3E-F6F6812E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5094DB-61D6-4AB5-8322-0739F9ABC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A52D2-D5CE-49EB-AEFE-91CA0EB52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80ABAE-A6F0-4CB9-9406-333A6429F98D}"/>
              </a:ext>
            </a:extLst>
          </p:cNvPr>
          <p:cNvSpPr>
            <a:spLocks noGrp="1"/>
          </p:cNvSpPr>
          <p:nvPr>
            <p:ph type="dt" sz="half" idx="10"/>
          </p:nvPr>
        </p:nvSpPr>
        <p:spPr/>
        <p:txBody>
          <a:bodyPr/>
          <a:lstStyle/>
          <a:p>
            <a:fld id="{B71E07A6-EF4A-431E-B389-6F4F8F6B952F}" type="datetimeFigureOut">
              <a:rPr lang="en-IN" smtClean="0"/>
              <a:t>06-04-2023</a:t>
            </a:fld>
            <a:endParaRPr lang="en-IN"/>
          </a:p>
        </p:txBody>
      </p:sp>
      <p:sp>
        <p:nvSpPr>
          <p:cNvPr id="6" name="Footer Placeholder 5">
            <a:extLst>
              <a:ext uri="{FF2B5EF4-FFF2-40B4-BE49-F238E27FC236}">
                <a16:creationId xmlns:a16="http://schemas.microsoft.com/office/drawing/2014/main" id="{254C637D-7611-4A7D-85EE-44B4E89B9B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04471-7430-4EEF-B9A5-C274A6A8B9A0}"/>
              </a:ext>
            </a:extLst>
          </p:cNvPr>
          <p:cNvSpPr>
            <a:spLocks noGrp="1"/>
          </p:cNvSpPr>
          <p:nvPr>
            <p:ph type="sldNum" sz="quarter" idx="12"/>
          </p:nvPr>
        </p:nvSpPr>
        <p:spPr/>
        <p:txBody>
          <a:bodyPr/>
          <a:lstStyle/>
          <a:p>
            <a:fld id="{FC5CDC14-E7BA-4E87-AF64-D0B74B22F807}" type="slidenum">
              <a:rPr lang="en-IN" smtClean="0"/>
              <a:t>‹#›</a:t>
            </a:fld>
            <a:endParaRPr lang="en-IN"/>
          </a:p>
        </p:txBody>
      </p:sp>
    </p:spTree>
    <p:extLst>
      <p:ext uri="{BB962C8B-B14F-4D97-AF65-F5344CB8AC3E}">
        <p14:creationId xmlns:p14="http://schemas.microsoft.com/office/powerpoint/2010/main" val="85843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BDAEC-7AB3-498F-B6F8-FBAC3CF45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9BBD21-7087-475B-B64B-FBAE9A308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0138A-3407-40ED-9181-46EABD36D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E07A6-EF4A-431E-B389-6F4F8F6B952F}" type="datetimeFigureOut">
              <a:rPr lang="en-IN" smtClean="0"/>
              <a:t>06-04-2023</a:t>
            </a:fld>
            <a:endParaRPr lang="en-IN"/>
          </a:p>
        </p:txBody>
      </p:sp>
      <p:sp>
        <p:nvSpPr>
          <p:cNvPr id="5" name="Footer Placeholder 4">
            <a:extLst>
              <a:ext uri="{FF2B5EF4-FFF2-40B4-BE49-F238E27FC236}">
                <a16:creationId xmlns:a16="http://schemas.microsoft.com/office/drawing/2014/main" id="{BE446FFF-D337-4580-A6B5-41669F6C4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6564E4-03BF-41CE-A041-4E8FA2349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CDC14-E7BA-4E87-AF64-D0B74B22F807}" type="slidenum">
              <a:rPr lang="en-IN" smtClean="0"/>
              <a:t>‹#›</a:t>
            </a:fld>
            <a:endParaRPr lang="en-IN"/>
          </a:p>
        </p:txBody>
      </p:sp>
    </p:spTree>
    <p:extLst>
      <p:ext uri="{BB962C8B-B14F-4D97-AF65-F5344CB8AC3E}">
        <p14:creationId xmlns:p14="http://schemas.microsoft.com/office/powerpoint/2010/main" val="91291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C035E2-37FA-4EA5-A970-2F5ECFC44C85}"/>
                  </a:ext>
                </a:extLst>
              </p:cNvPr>
              <p:cNvSpPr txBox="1"/>
              <p:nvPr/>
            </p:nvSpPr>
            <p:spPr>
              <a:xfrm>
                <a:off x="251791" y="198783"/>
                <a:ext cx="11608905" cy="6520311"/>
              </a:xfrm>
              <a:prstGeom prst="rect">
                <a:avLst/>
              </a:prstGeom>
              <a:noFill/>
            </p:spPr>
            <p:txBody>
              <a:bodyPr wrap="square" rtlCol="0">
                <a:spAutoFit/>
              </a:bodyPr>
              <a:lstStyle/>
              <a:p>
                <a:pPr algn="ctr"/>
                <a:r>
                  <a:rPr lang="en-IN" sz="2800" dirty="0">
                    <a:solidFill>
                      <a:srgbClr val="FF0000"/>
                    </a:solidFill>
                    <a:latin typeface="Arial Rounded MT Bold" panose="020F0704030504030204" pitchFamily="34" charset="0"/>
                  </a:rPr>
                  <a:t>APTITUDE EXAM</a:t>
                </a:r>
              </a:p>
              <a:p>
                <a:endParaRPr lang="en-IN" sz="2800" dirty="0">
                  <a:latin typeface="Arial Rounded MT Bold" panose="020F0704030504030204" pitchFamily="34" charset="0"/>
                </a:endParaRPr>
              </a:p>
              <a:p>
                <a:pPr marL="342900" indent="-342900">
                  <a:buAutoNum type="arabicPeriod"/>
                </a:pPr>
                <a:r>
                  <a:rPr lang="en-IN" sz="2800" dirty="0">
                    <a:latin typeface="Arial Rounded MT Bold" panose="020F0704030504030204" pitchFamily="34" charset="0"/>
                  </a:rPr>
                  <a:t>A is 30% more efficient than B. How much time will they working together , take to complete a job which A alone could have done in 23 days?</a:t>
                </a:r>
              </a:p>
              <a:p>
                <a:endParaRPr lang="en-IN" sz="2800" dirty="0">
                  <a:latin typeface="Arial Rounded MT Bold" panose="020F0704030504030204" pitchFamily="34" charset="0"/>
                </a:endParaRPr>
              </a:p>
              <a:p>
                <a:r>
                  <a:rPr lang="en-IN" sz="2800" dirty="0">
                    <a:latin typeface="Arial Rounded MT Bold" panose="020F0704030504030204" pitchFamily="34" charset="0"/>
                  </a:rPr>
                  <a:t>a) 11 days                              b) 13 days</a:t>
                </a:r>
              </a:p>
              <a:p>
                <a:pPr marL="342900" indent="-342900">
                  <a:buAutoNum type="alphaLcParenR" startAt="3"/>
                </a:pPr>
                <a:r>
                  <a:rPr lang="en-IN" sz="2800" dirty="0">
                    <a:latin typeface="Arial Rounded MT Bold" panose="020F0704030504030204" pitchFamily="34" charset="0"/>
                  </a:rPr>
                  <a:t>20 days                               d) None of these </a:t>
                </a:r>
              </a:p>
              <a:p>
                <a:pPr marL="342900" indent="-342900">
                  <a:buAutoNum type="alphaLcParenR" startAt="3"/>
                </a:pPr>
                <a:endParaRPr lang="en-IN" sz="2800" dirty="0">
                  <a:latin typeface="Arial Rounded MT Bold" panose="020F0704030504030204" pitchFamily="34" charset="0"/>
                </a:endParaRPr>
              </a:p>
              <a:p>
                <a:r>
                  <a:rPr lang="en-IN" sz="2800" dirty="0">
                    <a:latin typeface="Arial Rounded MT Bold" panose="020F0704030504030204" pitchFamily="34" charset="0"/>
                  </a:rPr>
                  <a:t>2. 100 oranges are bought at the rate of Rs. 350 and sold at the rate of Rs. 48 per dozen. The percentage of profit or loss is?</a:t>
                </a:r>
              </a:p>
              <a:p>
                <a:endParaRPr lang="en-IN" sz="2800" dirty="0">
                  <a:latin typeface="Arial Rounded MT Bold" panose="020F0704030504030204" pitchFamily="34" charset="0"/>
                </a:endParaRPr>
              </a:p>
              <a:p>
                <a:r>
                  <a:rPr lang="en-IN" sz="2800" dirty="0">
                    <a:latin typeface="Arial Rounded MT Bold" panose="020F0704030504030204" pitchFamily="34" charset="0"/>
                  </a:rPr>
                  <a:t>a)</a:t>
                </a:r>
                <a14:m>
                  <m:oMath xmlns:m="http://schemas.openxmlformats.org/officeDocument/2006/math">
                    <m:r>
                      <a:rPr lang="en-IN" sz="2800" b="0" i="1" smtClean="0">
                        <a:latin typeface="Cambria Math" panose="02040503050406030204" pitchFamily="18" charset="0"/>
                      </a:rPr>
                      <m:t>14</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m:t>
                        </m:r>
                      </m:num>
                      <m:den>
                        <m:r>
                          <a:rPr lang="en-IN" sz="2800" b="0" i="1" smtClean="0">
                            <a:latin typeface="Cambria Math" panose="02040503050406030204" pitchFamily="18" charset="0"/>
                          </a:rPr>
                          <m:t>7</m:t>
                        </m:r>
                      </m:den>
                    </m:f>
                    <m:r>
                      <a:rPr lang="en-IN" sz="2800" b="0" i="1" smtClean="0">
                        <a:latin typeface="Cambria Math" panose="02040503050406030204" pitchFamily="18" charset="0"/>
                      </a:rPr>
                      <m:t>%</m:t>
                    </m:r>
                  </m:oMath>
                </a14:m>
                <a:r>
                  <a:rPr lang="en-IN" sz="2800" dirty="0">
                    <a:latin typeface="Arial Rounded MT Bold" panose="020F0704030504030204" pitchFamily="34" charset="0"/>
                  </a:rPr>
                  <a:t> gain                              b)15%  gain</a:t>
                </a:r>
              </a:p>
              <a:p>
                <a:r>
                  <a:rPr lang="en-IN" sz="2800" dirty="0">
                    <a:latin typeface="Arial Rounded MT Bold" panose="020F0704030504030204" pitchFamily="34" charset="0"/>
                  </a:rPr>
                  <a:t>c)</a:t>
                </a:r>
                <a14:m>
                  <m:oMath xmlns:m="http://schemas.openxmlformats.org/officeDocument/2006/math">
                    <m:r>
                      <a:rPr lang="en-IN" sz="2800" b="0" i="1" smtClean="0">
                        <a:latin typeface="Cambria Math" panose="02040503050406030204" pitchFamily="18" charset="0"/>
                      </a:rPr>
                      <m:t>14</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m:t>
                        </m:r>
                      </m:num>
                      <m:den>
                        <m:r>
                          <a:rPr lang="en-IN" sz="2800" b="0" i="1" smtClean="0">
                            <a:latin typeface="Cambria Math" panose="02040503050406030204" pitchFamily="18" charset="0"/>
                          </a:rPr>
                          <m:t>7</m:t>
                        </m:r>
                      </m:den>
                    </m:f>
                    <m:r>
                      <a:rPr lang="en-IN" sz="2800" b="0" i="1" smtClean="0">
                        <a:latin typeface="Cambria Math" panose="02040503050406030204" pitchFamily="18" charset="0"/>
                      </a:rPr>
                      <m:t>%</m:t>
                    </m:r>
                  </m:oMath>
                </a14:m>
                <a:r>
                  <a:rPr lang="en-IN" sz="2800" dirty="0">
                    <a:latin typeface="Arial Rounded MT Bold" panose="020F0704030504030204" pitchFamily="34" charset="0"/>
                  </a:rPr>
                  <a:t> loss                              d) 15% loss</a:t>
                </a:r>
              </a:p>
            </p:txBody>
          </p:sp>
        </mc:Choice>
        <mc:Fallback xmlns="">
          <p:sp>
            <p:nvSpPr>
              <p:cNvPr id="2" name="TextBox 1">
                <a:extLst>
                  <a:ext uri="{FF2B5EF4-FFF2-40B4-BE49-F238E27FC236}">
                    <a16:creationId xmlns:a16="http://schemas.microsoft.com/office/drawing/2014/main" id="{01C035E2-37FA-4EA5-A970-2F5ECFC44C85}"/>
                  </a:ext>
                </a:extLst>
              </p:cNvPr>
              <p:cNvSpPr txBox="1">
                <a:spLocks noRot="1" noChangeAspect="1" noMove="1" noResize="1" noEditPoints="1" noAdjustHandles="1" noChangeArrowheads="1" noChangeShapeType="1" noTextEdit="1"/>
              </p:cNvSpPr>
              <p:nvPr/>
            </p:nvSpPr>
            <p:spPr>
              <a:xfrm>
                <a:off x="251791" y="198783"/>
                <a:ext cx="11608905" cy="6520311"/>
              </a:xfrm>
              <a:prstGeom prst="rect">
                <a:avLst/>
              </a:prstGeom>
              <a:blipFill>
                <a:blip r:embed="rId2"/>
                <a:stretch>
                  <a:fillRect l="-1050" t="-1029" r="-525"/>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7114DBFB-77DD-4228-B62F-72B9106CC32A}"/>
              </a:ext>
            </a:extLst>
          </p:cNvPr>
          <p:cNvCxnSpPr/>
          <p:nvPr/>
        </p:nvCxnSpPr>
        <p:spPr>
          <a:xfrm>
            <a:off x="0" y="3869635"/>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2DBDE52-D894-42DC-8420-F276CFBE534E}"/>
              </a:ext>
            </a:extLst>
          </p:cNvPr>
          <p:cNvCxnSpPr/>
          <p:nvPr/>
        </p:nvCxnSpPr>
        <p:spPr>
          <a:xfrm>
            <a:off x="0" y="84813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0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5677E-3B6F-4874-92F8-2F15F852D0B6}"/>
              </a:ext>
            </a:extLst>
          </p:cNvPr>
          <p:cNvSpPr txBox="1"/>
          <p:nvPr/>
        </p:nvSpPr>
        <p:spPr>
          <a:xfrm>
            <a:off x="119270" y="265043"/>
            <a:ext cx="11887200" cy="4832092"/>
          </a:xfrm>
          <a:prstGeom prst="rect">
            <a:avLst/>
          </a:prstGeom>
          <a:noFill/>
        </p:spPr>
        <p:txBody>
          <a:bodyPr wrap="square" rtlCol="0">
            <a:spAutoFit/>
          </a:bodyPr>
          <a:lstStyle/>
          <a:p>
            <a:r>
              <a:rPr lang="en-IN" sz="2800" dirty="0">
                <a:latin typeface="Arial Rounded MT Bold" panose="020F0704030504030204" pitchFamily="34" charset="0"/>
              </a:rPr>
              <a:t>18. Complete the series : 8, 7, 15, 22, 37, ?</a:t>
            </a:r>
          </a:p>
          <a:p>
            <a:endParaRPr lang="en-IN" sz="2800" dirty="0">
              <a:latin typeface="Arial Rounded MT Bold" panose="020F0704030504030204" pitchFamily="34" charset="0"/>
            </a:endParaRPr>
          </a:p>
          <a:p>
            <a:r>
              <a:rPr lang="en-IN" sz="2800" dirty="0">
                <a:latin typeface="Arial Rounded MT Bold" panose="020F0704030504030204" pitchFamily="34" charset="0"/>
              </a:rPr>
              <a:t>a)53                     b)59</a:t>
            </a:r>
          </a:p>
          <a:p>
            <a:r>
              <a:rPr lang="en-IN" sz="2800" dirty="0">
                <a:latin typeface="Arial Rounded MT Bold" panose="020F0704030504030204" pitchFamily="34" charset="0"/>
              </a:rPr>
              <a:t>c)49                     d)56</a:t>
            </a:r>
          </a:p>
          <a:p>
            <a:endParaRPr lang="en-IN" sz="2800" dirty="0">
              <a:latin typeface="Arial Rounded MT Bold" panose="020F0704030504030204" pitchFamily="34" charset="0"/>
            </a:endParaRPr>
          </a:p>
          <a:p>
            <a:pPr marL="514350" indent="-514350">
              <a:buAutoNum type="arabicPeriod" startAt="19"/>
            </a:pPr>
            <a:r>
              <a:rPr lang="en-IN" sz="2800" dirty="0">
                <a:latin typeface="Arial Rounded MT Bold" panose="020F0704030504030204" pitchFamily="34" charset="0"/>
              </a:rPr>
              <a:t>Find the missing number</a:t>
            </a:r>
          </a:p>
          <a:p>
            <a:pPr marL="514350" indent="-514350">
              <a:buAutoNum type="arabicPeriod" startAt="19"/>
            </a:pPr>
            <a:endParaRPr lang="en-IN" sz="2800" dirty="0">
              <a:latin typeface="Arial Rounded MT Bold" panose="020F0704030504030204" pitchFamily="34" charset="0"/>
            </a:endParaRPr>
          </a:p>
          <a:p>
            <a:r>
              <a:rPr lang="en-IN" sz="2800" dirty="0">
                <a:latin typeface="Arial Rounded MT Bold" panose="020F0704030504030204" pitchFamily="34" charset="0"/>
              </a:rPr>
              <a:t>a)1/2</a:t>
            </a:r>
          </a:p>
          <a:p>
            <a:r>
              <a:rPr lang="en-IN" sz="2800" dirty="0">
                <a:latin typeface="Arial Rounded MT Bold" panose="020F0704030504030204" pitchFamily="34" charset="0"/>
              </a:rPr>
              <a:t>b)2/3</a:t>
            </a:r>
          </a:p>
          <a:p>
            <a:r>
              <a:rPr lang="en-IN" sz="2800" dirty="0">
                <a:latin typeface="Arial Rounded MT Bold" panose="020F0704030504030204" pitchFamily="34" charset="0"/>
              </a:rPr>
              <a:t>c)3/4</a:t>
            </a:r>
          </a:p>
          <a:p>
            <a:r>
              <a:rPr lang="en-IN" sz="2800" dirty="0">
                <a:latin typeface="Arial Rounded MT Bold" panose="020F0704030504030204" pitchFamily="34" charset="0"/>
              </a:rPr>
              <a:t>d)4/5</a:t>
            </a:r>
          </a:p>
        </p:txBody>
      </p:sp>
      <p:pic>
        <p:nvPicPr>
          <p:cNvPr id="3" name="Picture 2">
            <a:extLst>
              <a:ext uri="{FF2B5EF4-FFF2-40B4-BE49-F238E27FC236}">
                <a16:creationId xmlns:a16="http://schemas.microsoft.com/office/drawing/2014/main" id="{E0CB8A2D-69CA-4730-8D78-5403AEFB9DD0}"/>
              </a:ext>
            </a:extLst>
          </p:cNvPr>
          <p:cNvPicPr>
            <a:picLocks noChangeAspect="1"/>
          </p:cNvPicPr>
          <p:nvPr/>
        </p:nvPicPr>
        <p:blipFill>
          <a:blip r:embed="rId2"/>
          <a:stretch>
            <a:fillRect/>
          </a:stretch>
        </p:blipFill>
        <p:spPr>
          <a:xfrm>
            <a:off x="6003235" y="1704278"/>
            <a:ext cx="6003235" cy="5000607"/>
          </a:xfrm>
          <a:prstGeom prst="rect">
            <a:avLst/>
          </a:prstGeom>
        </p:spPr>
      </p:pic>
      <p:cxnSp>
        <p:nvCxnSpPr>
          <p:cNvPr id="6" name="Straight Connector 5">
            <a:extLst>
              <a:ext uri="{FF2B5EF4-FFF2-40B4-BE49-F238E27FC236}">
                <a16:creationId xmlns:a16="http://schemas.microsoft.com/office/drawing/2014/main" id="{57A8F996-3DDD-4A7F-A702-EE4B91BE12DB}"/>
              </a:ext>
            </a:extLst>
          </p:cNvPr>
          <p:cNvCxnSpPr/>
          <p:nvPr/>
        </p:nvCxnSpPr>
        <p:spPr>
          <a:xfrm>
            <a:off x="0" y="213360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92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2F1C-8780-4DF3-B050-DDCD94D3DBF0}"/>
              </a:ext>
            </a:extLst>
          </p:cNvPr>
          <p:cNvSpPr txBox="1"/>
          <p:nvPr/>
        </p:nvSpPr>
        <p:spPr>
          <a:xfrm>
            <a:off x="304800" y="278296"/>
            <a:ext cx="11529391" cy="3970318"/>
          </a:xfrm>
          <a:prstGeom prst="rect">
            <a:avLst/>
          </a:prstGeom>
          <a:noFill/>
        </p:spPr>
        <p:txBody>
          <a:bodyPr wrap="square" rtlCol="0">
            <a:spAutoFit/>
          </a:bodyPr>
          <a:lstStyle/>
          <a:p>
            <a:r>
              <a:rPr lang="en-IN" sz="2800" dirty="0">
                <a:latin typeface="Arial Rounded MT Bold" panose="020F0704030504030204" pitchFamily="34" charset="0"/>
              </a:rPr>
              <a:t>20. My friend and I started simultaneously toward each other from two places 100 m apart. After walking 30 m, my friend turns to left and goes 10 m , and then he turns right and goes 20 m and then he turns right again and comes back to the road on which he had started walking. If we walk with the same speed, what is the distance between us at this point of time ?</a:t>
            </a:r>
          </a:p>
          <a:p>
            <a:endParaRPr lang="en-IN" sz="2800" dirty="0">
              <a:latin typeface="Arial Rounded MT Bold" panose="020F0704030504030204" pitchFamily="34" charset="0"/>
            </a:endParaRPr>
          </a:p>
          <a:p>
            <a:r>
              <a:rPr lang="en-IN" sz="2800" dirty="0">
                <a:latin typeface="Arial Rounded MT Bold" panose="020F0704030504030204" pitchFamily="34" charset="0"/>
              </a:rPr>
              <a:t>a)50 m                             b)20 m</a:t>
            </a:r>
          </a:p>
          <a:p>
            <a:r>
              <a:rPr lang="en-IN" sz="2800" dirty="0">
                <a:latin typeface="Arial Rounded MT Bold" panose="020F0704030504030204" pitchFamily="34" charset="0"/>
              </a:rPr>
              <a:t>c)30 m                             d)40 m</a:t>
            </a:r>
          </a:p>
        </p:txBody>
      </p:sp>
    </p:spTree>
    <p:extLst>
      <p:ext uri="{BB962C8B-B14F-4D97-AF65-F5344CB8AC3E}">
        <p14:creationId xmlns:p14="http://schemas.microsoft.com/office/powerpoint/2010/main" val="28450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720979-1B4E-462C-8AA0-C54DA4930307}"/>
              </a:ext>
            </a:extLst>
          </p:cNvPr>
          <p:cNvSpPr txBox="1"/>
          <p:nvPr/>
        </p:nvSpPr>
        <p:spPr>
          <a:xfrm>
            <a:off x="132522" y="0"/>
            <a:ext cx="11767930" cy="2246769"/>
          </a:xfrm>
          <a:prstGeom prst="rect">
            <a:avLst/>
          </a:prstGeom>
          <a:noFill/>
        </p:spPr>
        <p:txBody>
          <a:bodyPr wrap="square" rtlCol="0">
            <a:spAutoFit/>
          </a:bodyPr>
          <a:lstStyle/>
          <a:p>
            <a:r>
              <a:rPr lang="en-IN" sz="2800" dirty="0">
                <a:latin typeface="Arial Rounded MT Bold" panose="020F0704030504030204" pitchFamily="34" charset="0"/>
              </a:rPr>
              <a:t>21. Select the correct diagram : Mammal, Cow, Bat</a:t>
            </a:r>
          </a:p>
          <a:p>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a)                              b)                                c)                         d)</a:t>
            </a:r>
          </a:p>
          <a:p>
            <a:r>
              <a:rPr lang="en-IN" sz="2800" dirty="0">
                <a:latin typeface="Arial Rounded MT Bold" panose="020F0704030504030204" pitchFamily="34" charset="0"/>
              </a:rPr>
              <a:t> </a:t>
            </a:r>
          </a:p>
        </p:txBody>
      </p:sp>
      <p:pic>
        <p:nvPicPr>
          <p:cNvPr id="3" name="Picture 2">
            <a:extLst>
              <a:ext uri="{FF2B5EF4-FFF2-40B4-BE49-F238E27FC236}">
                <a16:creationId xmlns:a16="http://schemas.microsoft.com/office/drawing/2014/main" id="{09295538-E295-4F2D-8309-64B58910C435}"/>
              </a:ext>
            </a:extLst>
          </p:cNvPr>
          <p:cNvPicPr>
            <a:picLocks noChangeAspect="1"/>
          </p:cNvPicPr>
          <p:nvPr/>
        </p:nvPicPr>
        <p:blipFill>
          <a:blip r:embed="rId2"/>
          <a:stretch>
            <a:fillRect/>
          </a:stretch>
        </p:blipFill>
        <p:spPr>
          <a:xfrm>
            <a:off x="602535" y="1192696"/>
            <a:ext cx="2444583" cy="1580550"/>
          </a:xfrm>
          <a:prstGeom prst="rect">
            <a:avLst/>
          </a:prstGeom>
        </p:spPr>
      </p:pic>
      <p:pic>
        <p:nvPicPr>
          <p:cNvPr id="4" name="Picture 3">
            <a:extLst>
              <a:ext uri="{FF2B5EF4-FFF2-40B4-BE49-F238E27FC236}">
                <a16:creationId xmlns:a16="http://schemas.microsoft.com/office/drawing/2014/main" id="{8B3A2C21-E81F-425A-A0A7-DB1FA9AC31FE}"/>
              </a:ext>
            </a:extLst>
          </p:cNvPr>
          <p:cNvPicPr>
            <a:picLocks noChangeAspect="1"/>
          </p:cNvPicPr>
          <p:nvPr/>
        </p:nvPicPr>
        <p:blipFill>
          <a:blip r:embed="rId3"/>
          <a:stretch>
            <a:fillRect/>
          </a:stretch>
        </p:blipFill>
        <p:spPr>
          <a:xfrm>
            <a:off x="3739692" y="1192695"/>
            <a:ext cx="2437798" cy="1580551"/>
          </a:xfrm>
          <a:prstGeom prst="rect">
            <a:avLst/>
          </a:prstGeom>
        </p:spPr>
      </p:pic>
      <p:pic>
        <p:nvPicPr>
          <p:cNvPr id="5" name="Picture 4">
            <a:extLst>
              <a:ext uri="{FF2B5EF4-FFF2-40B4-BE49-F238E27FC236}">
                <a16:creationId xmlns:a16="http://schemas.microsoft.com/office/drawing/2014/main" id="{6C91C73C-7D2D-4754-965D-93E177FCD7BD}"/>
              </a:ext>
            </a:extLst>
          </p:cNvPr>
          <p:cNvPicPr>
            <a:picLocks noChangeAspect="1"/>
          </p:cNvPicPr>
          <p:nvPr/>
        </p:nvPicPr>
        <p:blipFill>
          <a:blip r:embed="rId4"/>
          <a:stretch>
            <a:fillRect/>
          </a:stretch>
        </p:blipFill>
        <p:spPr>
          <a:xfrm>
            <a:off x="6870064" y="888305"/>
            <a:ext cx="1799147" cy="1738625"/>
          </a:xfrm>
          <a:prstGeom prst="rect">
            <a:avLst/>
          </a:prstGeom>
        </p:spPr>
      </p:pic>
      <p:pic>
        <p:nvPicPr>
          <p:cNvPr id="6" name="Picture 5">
            <a:extLst>
              <a:ext uri="{FF2B5EF4-FFF2-40B4-BE49-F238E27FC236}">
                <a16:creationId xmlns:a16="http://schemas.microsoft.com/office/drawing/2014/main" id="{98AC8368-3766-497C-AD99-0B4A355D3ACB}"/>
              </a:ext>
            </a:extLst>
          </p:cNvPr>
          <p:cNvPicPr>
            <a:picLocks noChangeAspect="1"/>
          </p:cNvPicPr>
          <p:nvPr/>
        </p:nvPicPr>
        <p:blipFill>
          <a:blip r:embed="rId5"/>
          <a:stretch>
            <a:fillRect/>
          </a:stretch>
        </p:blipFill>
        <p:spPr>
          <a:xfrm>
            <a:off x="9315524" y="974771"/>
            <a:ext cx="2584928" cy="1652159"/>
          </a:xfrm>
          <a:prstGeom prst="rect">
            <a:avLst/>
          </a:prstGeom>
        </p:spPr>
      </p:pic>
      <p:cxnSp>
        <p:nvCxnSpPr>
          <p:cNvPr id="9" name="Straight Connector 8">
            <a:extLst>
              <a:ext uri="{FF2B5EF4-FFF2-40B4-BE49-F238E27FC236}">
                <a16:creationId xmlns:a16="http://schemas.microsoft.com/office/drawing/2014/main" id="{88EC895E-E441-44E8-B654-928BF4A8C2D4}"/>
              </a:ext>
            </a:extLst>
          </p:cNvPr>
          <p:cNvCxnSpPr/>
          <p:nvPr/>
        </p:nvCxnSpPr>
        <p:spPr>
          <a:xfrm>
            <a:off x="0" y="310100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73F54C9-DC3C-485F-8073-2B96666A5B85}"/>
              </a:ext>
            </a:extLst>
          </p:cNvPr>
          <p:cNvSpPr txBox="1"/>
          <p:nvPr/>
        </p:nvSpPr>
        <p:spPr>
          <a:xfrm>
            <a:off x="132522" y="3287921"/>
            <a:ext cx="11767930" cy="2246769"/>
          </a:xfrm>
          <a:prstGeom prst="rect">
            <a:avLst/>
          </a:prstGeom>
          <a:noFill/>
        </p:spPr>
        <p:txBody>
          <a:bodyPr wrap="square" rtlCol="0">
            <a:spAutoFit/>
          </a:bodyPr>
          <a:lstStyle/>
          <a:p>
            <a:r>
              <a:rPr lang="en-IN" sz="2800" dirty="0">
                <a:latin typeface="Arial Rounded MT Bold" panose="020F0704030504030204" pitchFamily="34" charset="0"/>
              </a:rPr>
              <a:t>22. A is the mother of B, C is the son of A, D is the brother of E, E is the daughter of B. Who is the grand mother of D ?</a:t>
            </a:r>
          </a:p>
          <a:p>
            <a:endParaRPr lang="en-IN" sz="2800" dirty="0">
              <a:latin typeface="Arial Rounded MT Bold" panose="020F0704030504030204" pitchFamily="34" charset="0"/>
            </a:endParaRPr>
          </a:p>
          <a:p>
            <a:pPr marL="514350" indent="-514350">
              <a:buAutoNum type="alphaLcParenR"/>
            </a:pPr>
            <a:r>
              <a:rPr lang="en-IN" sz="2800" dirty="0">
                <a:latin typeface="Arial Rounded MT Bold" panose="020F0704030504030204" pitchFamily="34" charset="0"/>
              </a:rPr>
              <a:t>A                                          b) B</a:t>
            </a:r>
          </a:p>
          <a:p>
            <a:r>
              <a:rPr lang="en-IN" sz="2800" dirty="0">
                <a:latin typeface="Arial Rounded MT Bold" panose="020F0704030504030204" pitchFamily="34" charset="0"/>
              </a:rPr>
              <a:t>c) D                                           d) C</a:t>
            </a:r>
          </a:p>
        </p:txBody>
      </p:sp>
    </p:spTree>
    <p:extLst>
      <p:ext uri="{BB962C8B-B14F-4D97-AF65-F5344CB8AC3E}">
        <p14:creationId xmlns:p14="http://schemas.microsoft.com/office/powerpoint/2010/main" val="61295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D221B-1FFE-4FBF-8C71-914B355E10B0}"/>
              </a:ext>
            </a:extLst>
          </p:cNvPr>
          <p:cNvSpPr txBox="1"/>
          <p:nvPr/>
        </p:nvSpPr>
        <p:spPr>
          <a:xfrm>
            <a:off x="172278" y="251791"/>
            <a:ext cx="11648661" cy="6124754"/>
          </a:xfrm>
          <a:prstGeom prst="rect">
            <a:avLst/>
          </a:prstGeom>
          <a:noFill/>
        </p:spPr>
        <p:txBody>
          <a:bodyPr wrap="square" rtlCol="0">
            <a:spAutoFit/>
          </a:bodyPr>
          <a:lstStyle/>
          <a:p>
            <a:r>
              <a:rPr lang="en-IN" sz="2800" dirty="0">
                <a:latin typeface="Arial Rounded MT Bold" panose="020F0704030504030204" pitchFamily="34" charset="0"/>
              </a:rPr>
              <a:t>23. In a queue, Amrita is 10</a:t>
            </a:r>
            <a:r>
              <a:rPr lang="en-IN" sz="2800" baseline="30000" dirty="0">
                <a:latin typeface="Arial Rounded MT Bold" panose="020F0704030504030204" pitchFamily="34" charset="0"/>
              </a:rPr>
              <a:t>th</a:t>
            </a:r>
            <a:r>
              <a:rPr lang="en-IN" sz="2800" dirty="0">
                <a:latin typeface="Arial Rounded MT Bold" panose="020F0704030504030204" pitchFamily="34" charset="0"/>
              </a:rPr>
              <a:t> from the front while Mukul is 25</a:t>
            </a:r>
            <a:r>
              <a:rPr lang="en-IN" sz="2800" baseline="30000" dirty="0">
                <a:latin typeface="Arial Rounded MT Bold" panose="020F0704030504030204" pitchFamily="34" charset="0"/>
              </a:rPr>
              <a:t>th</a:t>
            </a:r>
            <a:r>
              <a:rPr lang="en-IN" sz="2800" dirty="0">
                <a:latin typeface="Arial Rounded MT Bold" panose="020F0704030504030204" pitchFamily="34" charset="0"/>
              </a:rPr>
              <a:t>  from behind and Mamata is just in the middle of the two. If there be 50 persons in the queue, What positions does Mamata occupy from the front ?</a:t>
            </a:r>
          </a:p>
          <a:p>
            <a:endParaRPr lang="en-IN" sz="2800" dirty="0">
              <a:latin typeface="Arial Rounded MT Bold" panose="020F0704030504030204" pitchFamily="34" charset="0"/>
            </a:endParaRPr>
          </a:p>
          <a:p>
            <a:r>
              <a:rPr lang="en-IN" sz="2800" dirty="0">
                <a:latin typeface="Arial Rounded MT Bold" panose="020F0704030504030204" pitchFamily="34" charset="0"/>
              </a:rPr>
              <a:t>a)20</a:t>
            </a:r>
            <a:r>
              <a:rPr lang="en-IN" sz="2800" baseline="30000" dirty="0">
                <a:latin typeface="Arial Rounded MT Bold" panose="020F0704030504030204" pitchFamily="34" charset="0"/>
              </a:rPr>
              <a:t>th</a:t>
            </a:r>
            <a:r>
              <a:rPr lang="en-IN" sz="2800" dirty="0">
                <a:latin typeface="Arial Rounded MT Bold" panose="020F0704030504030204" pitchFamily="34" charset="0"/>
              </a:rPr>
              <a:t>                           b)19</a:t>
            </a:r>
            <a:r>
              <a:rPr lang="en-IN" sz="2800" baseline="30000" dirty="0">
                <a:latin typeface="Arial Rounded MT Bold" panose="020F0704030504030204" pitchFamily="34" charset="0"/>
              </a:rPr>
              <a:t>th</a:t>
            </a:r>
            <a:r>
              <a:rPr lang="en-IN" sz="2800" dirty="0">
                <a:latin typeface="Arial Rounded MT Bold" panose="020F0704030504030204" pitchFamily="34" charset="0"/>
              </a:rPr>
              <a:t> </a:t>
            </a:r>
          </a:p>
          <a:p>
            <a:r>
              <a:rPr lang="en-IN" sz="2800" dirty="0">
                <a:latin typeface="Arial Rounded MT Bold" panose="020F0704030504030204" pitchFamily="34" charset="0"/>
              </a:rPr>
              <a:t>c)18</a:t>
            </a:r>
            <a:r>
              <a:rPr lang="en-IN" sz="2800" baseline="30000" dirty="0">
                <a:latin typeface="Arial Rounded MT Bold" panose="020F0704030504030204" pitchFamily="34" charset="0"/>
              </a:rPr>
              <a:t>th</a:t>
            </a:r>
            <a:r>
              <a:rPr lang="en-IN" sz="2800" dirty="0">
                <a:latin typeface="Arial Rounded MT Bold" panose="020F0704030504030204" pitchFamily="34" charset="0"/>
              </a:rPr>
              <a:t>                           d)17</a:t>
            </a:r>
            <a:r>
              <a:rPr lang="en-IN" sz="2800" baseline="30000" dirty="0">
                <a:latin typeface="Arial Rounded MT Bold" panose="020F0704030504030204" pitchFamily="34" charset="0"/>
              </a:rPr>
              <a:t>th</a:t>
            </a:r>
            <a:r>
              <a:rPr lang="en-IN" sz="2800" dirty="0">
                <a:latin typeface="Arial Rounded MT Bold" panose="020F0704030504030204" pitchFamily="34" charset="0"/>
              </a:rPr>
              <a:t> </a:t>
            </a:r>
          </a:p>
          <a:p>
            <a:endParaRPr lang="en-IN" sz="2800" dirty="0">
              <a:latin typeface="Arial Rounded MT Bold" panose="020F0704030504030204" pitchFamily="34" charset="0"/>
            </a:endParaRPr>
          </a:p>
          <a:p>
            <a:r>
              <a:rPr lang="en-IN" sz="2800" dirty="0">
                <a:latin typeface="Arial Rounded MT Bold" panose="020F0704030504030204" pitchFamily="34" charset="0"/>
              </a:rPr>
              <a:t>24. On 5</a:t>
            </a:r>
            <a:r>
              <a:rPr lang="en-IN" sz="2800" baseline="30000" dirty="0">
                <a:latin typeface="Arial Rounded MT Bold" panose="020F0704030504030204" pitchFamily="34" charset="0"/>
              </a:rPr>
              <a:t>th</a:t>
            </a:r>
            <a:r>
              <a:rPr lang="en-IN" sz="2800" dirty="0">
                <a:latin typeface="Arial Rounded MT Bold" panose="020F0704030504030204" pitchFamily="34" charset="0"/>
              </a:rPr>
              <a:t> December 1993, one couple celebrated their anniversary on  Sunday. What will be the day on their anniversary in 1997?</a:t>
            </a:r>
          </a:p>
          <a:p>
            <a:endParaRPr lang="en-IN" sz="2800" dirty="0">
              <a:latin typeface="Arial Rounded MT Bold" panose="020F0704030504030204" pitchFamily="34" charset="0"/>
            </a:endParaRPr>
          </a:p>
          <a:p>
            <a:r>
              <a:rPr lang="en-IN" sz="2800" dirty="0">
                <a:latin typeface="Arial Rounded MT Bold" panose="020F0704030504030204" pitchFamily="34" charset="0"/>
              </a:rPr>
              <a:t>a)Wednesday                       b)Thursday </a:t>
            </a:r>
          </a:p>
          <a:p>
            <a:r>
              <a:rPr lang="en-IN" sz="2800" dirty="0">
                <a:latin typeface="Arial Rounded MT Bold" panose="020F0704030504030204" pitchFamily="34" charset="0"/>
              </a:rPr>
              <a:t>c)Friday                                 d)Tuesday   </a:t>
            </a:r>
          </a:p>
        </p:txBody>
      </p:sp>
      <p:cxnSp>
        <p:nvCxnSpPr>
          <p:cNvPr id="4" name="Straight Connector 3">
            <a:extLst>
              <a:ext uri="{FF2B5EF4-FFF2-40B4-BE49-F238E27FC236}">
                <a16:creationId xmlns:a16="http://schemas.microsoft.com/office/drawing/2014/main" id="{F43615BF-8319-4935-A536-F638D1D0B887}"/>
              </a:ext>
            </a:extLst>
          </p:cNvPr>
          <p:cNvCxnSpPr/>
          <p:nvPr/>
        </p:nvCxnSpPr>
        <p:spPr>
          <a:xfrm>
            <a:off x="0" y="342900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7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CC784-CBD8-4BA1-9016-CF10EFD35DD2}"/>
              </a:ext>
            </a:extLst>
          </p:cNvPr>
          <p:cNvSpPr txBox="1"/>
          <p:nvPr/>
        </p:nvSpPr>
        <p:spPr>
          <a:xfrm>
            <a:off x="119270" y="265043"/>
            <a:ext cx="11847443" cy="4832092"/>
          </a:xfrm>
          <a:prstGeom prst="rect">
            <a:avLst/>
          </a:prstGeom>
          <a:noFill/>
        </p:spPr>
        <p:txBody>
          <a:bodyPr wrap="square" rtlCol="0">
            <a:spAutoFit/>
          </a:bodyPr>
          <a:lstStyle/>
          <a:p>
            <a:r>
              <a:rPr lang="en-IN" sz="2800" dirty="0">
                <a:latin typeface="Arial Rounded MT Bold" panose="020F0704030504030204" pitchFamily="34" charset="0"/>
              </a:rPr>
              <a:t>25. Insects : Entomology :: Whales : ?</a:t>
            </a:r>
          </a:p>
          <a:p>
            <a:endParaRPr lang="en-IN" sz="2800" dirty="0">
              <a:latin typeface="Arial Rounded MT Bold" panose="020F0704030504030204" pitchFamily="34" charset="0"/>
            </a:endParaRPr>
          </a:p>
          <a:p>
            <a:r>
              <a:rPr lang="en-IN" sz="2800" dirty="0">
                <a:latin typeface="Arial Rounded MT Bold" panose="020F0704030504030204" pitchFamily="34" charset="0"/>
              </a:rPr>
              <a:t>a)Cetology                b)Mycology                   </a:t>
            </a:r>
          </a:p>
          <a:p>
            <a:r>
              <a:rPr lang="en-IN" sz="2800" dirty="0">
                <a:latin typeface="Arial Rounded MT Bold" panose="020F0704030504030204" pitchFamily="34" charset="0"/>
              </a:rPr>
              <a:t>c)Ophiology             d)Agrology </a:t>
            </a:r>
          </a:p>
          <a:p>
            <a:endParaRPr lang="en-IN" sz="2800" dirty="0">
              <a:latin typeface="Arial Rounded MT Bold" panose="020F0704030504030204" pitchFamily="34" charset="0"/>
            </a:endParaRPr>
          </a:p>
          <a:p>
            <a:r>
              <a:rPr lang="en-IN" sz="2800" dirty="0">
                <a:latin typeface="Arial Rounded MT Bold" panose="020F0704030504030204" pitchFamily="34" charset="0"/>
              </a:rPr>
              <a:t>26. Count the number of triangles and squares in the given figure</a:t>
            </a:r>
          </a:p>
          <a:p>
            <a:endParaRPr lang="en-IN" sz="2800" dirty="0">
              <a:latin typeface="Arial Rounded MT Bold" panose="020F0704030504030204" pitchFamily="34" charset="0"/>
            </a:endParaRPr>
          </a:p>
          <a:p>
            <a:r>
              <a:rPr lang="en-IN" sz="2800" dirty="0">
                <a:latin typeface="Arial Rounded MT Bold" panose="020F0704030504030204" pitchFamily="34" charset="0"/>
              </a:rPr>
              <a:t>a)26, 5</a:t>
            </a:r>
          </a:p>
          <a:p>
            <a:r>
              <a:rPr lang="en-IN" sz="2800" dirty="0">
                <a:latin typeface="Arial Rounded MT Bold" panose="020F0704030504030204" pitchFamily="34" charset="0"/>
              </a:rPr>
              <a:t>b)28, 5</a:t>
            </a:r>
          </a:p>
          <a:p>
            <a:r>
              <a:rPr lang="en-IN" sz="2800" dirty="0">
                <a:latin typeface="Arial Rounded MT Bold" panose="020F0704030504030204" pitchFamily="34" charset="0"/>
              </a:rPr>
              <a:t>c)26, 6</a:t>
            </a:r>
          </a:p>
          <a:p>
            <a:r>
              <a:rPr lang="en-IN" sz="2800" dirty="0">
                <a:latin typeface="Arial Rounded MT Bold" panose="020F0704030504030204" pitchFamily="34" charset="0"/>
              </a:rPr>
              <a:t>d)28, 6</a:t>
            </a:r>
          </a:p>
        </p:txBody>
      </p:sp>
      <p:pic>
        <p:nvPicPr>
          <p:cNvPr id="3" name="Picture 2">
            <a:extLst>
              <a:ext uri="{FF2B5EF4-FFF2-40B4-BE49-F238E27FC236}">
                <a16:creationId xmlns:a16="http://schemas.microsoft.com/office/drawing/2014/main" id="{1DF6B0B4-887B-4D18-8613-A8CBDF982987}"/>
              </a:ext>
            </a:extLst>
          </p:cNvPr>
          <p:cNvPicPr>
            <a:picLocks noChangeAspect="1"/>
          </p:cNvPicPr>
          <p:nvPr/>
        </p:nvPicPr>
        <p:blipFill>
          <a:blip r:embed="rId2"/>
          <a:stretch>
            <a:fillRect/>
          </a:stretch>
        </p:blipFill>
        <p:spPr>
          <a:xfrm>
            <a:off x="4514080" y="3061037"/>
            <a:ext cx="4775693" cy="3523906"/>
          </a:xfrm>
          <a:prstGeom prst="rect">
            <a:avLst/>
          </a:prstGeom>
        </p:spPr>
      </p:pic>
      <p:cxnSp>
        <p:nvCxnSpPr>
          <p:cNvPr id="5" name="Straight Connector 4">
            <a:extLst>
              <a:ext uri="{FF2B5EF4-FFF2-40B4-BE49-F238E27FC236}">
                <a16:creationId xmlns:a16="http://schemas.microsoft.com/office/drawing/2014/main" id="{D43DF3CE-2FEA-464C-AF4D-814975E4F8DD}"/>
              </a:ext>
            </a:extLst>
          </p:cNvPr>
          <p:cNvCxnSpPr/>
          <p:nvPr/>
        </p:nvCxnSpPr>
        <p:spPr>
          <a:xfrm>
            <a:off x="0" y="225287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3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54500-5720-4975-9563-8F6295D89F5F}"/>
              </a:ext>
            </a:extLst>
          </p:cNvPr>
          <p:cNvSpPr txBox="1"/>
          <p:nvPr/>
        </p:nvSpPr>
        <p:spPr>
          <a:xfrm>
            <a:off x="185530" y="318052"/>
            <a:ext cx="11688418" cy="3970318"/>
          </a:xfrm>
          <a:prstGeom prst="rect">
            <a:avLst/>
          </a:prstGeom>
          <a:noFill/>
        </p:spPr>
        <p:txBody>
          <a:bodyPr wrap="square" rtlCol="0">
            <a:spAutoFit/>
          </a:bodyPr>
          <a:lstStyle/>
          <a:p>
            <a:r>
              <a:rPr lang="en-IN" sz="2800" dirty="0">
                <a:latin typeface="Arial Rounded MT Bold" panose="020F0704030504030204" pitchFamily="34" charset="0"/>
              </a:rPr>
              <a:t>27. In a day the hands of a clock  are at right angle ---</a:t>
            </a:r>
          </a:p>
          <a:p>
            <a:endParaRPr lang="en-IN" sz="2800" dirty="0">
              <a:latin typeface="Arial Rounded MT Bold" panose="020F0704030504030204" pitchFamily="34" charset="0"/>
            </a:endParaRPr>
          </a:p>
          <a:p>
            <a:r>
              <a:rPr lang="en-IN" sz="2800" dirty="0">
                <a:latin typeface="Arial Rounded MT Bold" panose="020F0704030504030204" pitchFamily="34" charset="0"/>
              </a:rPr>
              <a:t>a)22 times                             b)4 times</a:t>
            </a:r>
          </a:p>
          <a:p>
            <a:r>
              <a:rPr lang="en-IN" sz="2800" dirty="0">
                <a:latin typeface="Arial Rounded MT Bold" panose="020F0704030504030204" pitchFamily="34" charset="0"/>
              </a:rPr>
              <a:t>c)44 times                             d)6 times</a:t>
            </a:r>
          </a:p>
          <a:p>
            <a:endParaRPr lang="en-IN" sz="2800" dirty="0">
              <a:latin typeface="Arial Rounded MT Bold" panose="020F0704030504030204" pitchFamily="34" charset="0"/>
            </a:endParaRPr>
          </a:p>
          <a:p>
            <a:r>
              <a:rPr lang="en-IN" sz="2800" dirty="0">
                <a:latin typeface="Arial Rounded MT Bold" panose="020F0704030504030204" pitchFamily="34" charset="0"/>
              </a:rPr>
              <a:t>28. Complete the letter series: a__</a:t>
            </a:r>
            <a:r>
              <a:rPr lang="en-IN" sz="2800" dirty="0" err="1">
                <a:latin typeface="Arial Rounded MT Bold" panose="020F0704030504030204" pitchFamily="34" charset="0"/>
              </a:rPr>
              <a:t>caab</a:t>
            </a:r>
            <a:r>
              <a:rPr lang="en-IN" sz="2800" dirty="0">
                <a:latin typeface="Arial Rounded MT Bold" panose="020F0704030504030204" pitchFamily="34" charset="0"/>
              </a:rPr>
              <a:t>__a__</a:t>
            </a:r>
            <a:r>
              <a:rPr lang="en-IN" sz="2800" dirty="0" err="1">
                <a:latin typeface="Arial Rounded MT Bold" panose="020F0704030504030204" pitchFamily="34" charset="0"/>
              </a:rPr>
              <a:t>bcaab</a:t>
            </a:r>
            <a:r>
              <a:rPr lang="en-IN" sz="2800" dirty="0">
                <a:latin typeface="Arial Rounded MT Bold" panose="020F0704030504030204" pitchFamily="34" charset="0"/>
              </a:rPr>
              <a:t>__</a:t>
            </a:r>
            <a:r>
              <a:rPr lang="en-IN" sz="2800" dirty="0" err="1">
                <a:latin typeface="Arial Rounded MT Bold" panose="020F0704030504030204" pitchFamily="34" charset="0"/>
              </a:rPr>
              <a:t>a__b__a</a:t>
            </a:r>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a)</a:t>
            </a:r>
            <a:r>
              <a:rPr lang="en-IN" sz="2800" dirty="0" err="1">
                <a:latin typeface="Arial Rounded MT Bold" panose="020F0704030504030204" pitchFamily="34" charset="0"/>
              </a:rPr>
              <a:t>cbacba</a:t>
            </a:r>
            <a:r>
              <a:rPr lang="en-IN" sz="2800" dirty="0">
                <a:latin typeface="Arial Rounded MT Bold" panose="020F0704030504030204" pitchFamily="34" charset="0"/>
              </a:rPr>
              <a:t>                               b)</a:t>
            </a:r>
            <a:r>
              <a:rPr lang="en-IN" sz="2800" dirty="0" err="1">
                <a:latin typeface="Arial Rounded MT Bold" panose="020F0704030504030204" pitchFamily="34" charset="0"/>
              </a:rPr>
              <a:t>bcacac</a:t>
            </a:r>
            <a:endParaRPr lang="en-IN" sz="2800" dirty="0">
              <a:latin typeface="Arial Rounded MT Bold" panose="020F0704030504030204" pitchFamily="34" charset="0"/>
            </a:endParaRPr>
          </a:p>
          <a:p>
            <a:r>
              <a:rPr lang="en-IN" sz="2800" dirty="0">
                <a:latin typeface="Arial Rounded MT Bold" panose="020F0704030504030204" pitchFamily="34" charset="0"/>
              </a:rPr>
              <a:t>c)</a:t>
            </a:r>
            <a:r>
              <a:rPr lang="en-IN" sz="2800" dirty="0" err="1">
                <a:latin typeface="Arial Rounded MT Bold" panose="020F0704030504030204" pitchFamily="34" charset="0"/>
              </a:rPr>
              <a:t>acbaca</a:t>
            </a:r>
            <a:r>
              <a:rPr lang="en-IN" sz="2800" dirty="0">
                <a:latin typeface="Arial Rounded MT Bold" panose="020F0704030504030204" pitchFamily="34" charset="0"/>
              </a:rPr>
              <a:t>                               d)</a:t>
            </a:r>
            <a:r>
              <a:rPr lang="en-IN" sz="2800" dirty="0" err="1">
                <a:latin typeface="Arial Rounded MT Bold" panose="020F0704030504030204" pitchFamily="34" charset="0"/>
              </a:rPr>
              <a:t>bbacaa</a:t>
            </a:r>
            <a:r>
              <a:rPr lang="en-IN" sz="2800" dirty="0">
                <a:latin typeface="Arial Rounded MT Bold" panose="020F0704030504030204" pitchFamily="34" charset="0"/>
              </a:rPr>
              <a:t>   </a:t>
            </a:r>
          </a:p>
        </p:txBody>
      </p:sp>
      <p:cxnSp>
        <p:nvCxnSpPr>
          <p:cNvPr id="4" name="Straight Connector 3">
            <a:extLst>
              <a:ext uri="{FF2B5EF4-FFF2-40B4-BE49-F238E27FC236}">
                <a16:creationId xmlns:a16="http://schemas.microsoft.com/office/drawing/2014/main" id="{36A0FFE1-4E88-4043-ADC2-0A4E8EEA7D8E}"/>
              </a:ext>
            </a:extLst>
          </p:cNvPr>
          <p:cNvCxnSpPr/>
          <p:nvPr/>
        </p:nvCxnSpPr>
        <p:spPr>
          <a:xfrm>
            <a:off x="0" y="231913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61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731C2-8808-421A-B901-713EC8E22E6B}"/>
              </a:ext>
            </a:extLst>
          </p:cNvPr>
          <p:cNvSpPr txBox="1"/>
          <p:nvPr/>
        </p:nvSpPr>
        <p:spPr>
          <a:xfrm>
            <a:off x="92765" y="291548"/>
            <a:ext cx="11569148" cy="3539430"/>
          </a:xfrm>
          <a:prstGeom prst="rect">
            <a:avLst/>
          </a:prstGeom>
          <a:noFill/>
        </p:spPr>
        <p:txBody>
          <a:bodyPr wrap="square" rtlCol="0">
            <a:spAutoFit/>
          </a:bodyPr>
          <a:lstStyle/>
          <a:p>
            <a:r>
              <a:rPr lang="en-IN" sz="2800" dirty="0">
                <a:latin typeface="Arial Rounded MT Bold" panose="020F0704030504030204" pitchFamily="34" charset="0"/>
              </a:rPr>
              <a:t>29. Triangle represents Teachers, circle represents Players , rectangle represents Singers.</a:t>
            </a:r>
          </a:p>
          <a:p>
            <a:r>
              <a:rPr lang="en-IN" sz="2800" dirty="0">
                <a:latin typeface="Arial Rounded MT Bold" panose="020F0704030504030204" pitchFamily="34" charset="0"/>
              </a:rPr>
              <a:t>How many Singers are neither Players nor Teachers?</a:t>
            </a:r>
          </a:p>
          <a:p>
            <a:endParaRPr lang="en-IN" sz="2800" dirty="0">
              <a:latin typeface="Arial Rounded MT Bold" panose="020F0704030504030204" pitchFamily="34" charset="0"/>
            </a:endParaRPr>
          </a:p>
          <a:p>
            <a:r>
              <a:rPr lang="en-IN" sz="2800" dirty="0">
                <a:latin typeface="Arial Rounded MT Bold" panose="020F0704030504030204" pitchFamily="34" charset="0"/>
              </a:rPr>
              <a:t>a)4</a:t>
            </a:r>
          </a:p>
          <a:p>
            <a:r>
              <a:rPr lang="en-IN" sz="2800" dirty="0">
                <a:latin typeface="Arial Rounded MT Bold" panose="020F0704030504030204" pitchFamily="34" charset="0"/>
              </a:rPr>
              <a:t>b)17</a:t>
            </a:r>
          </a:p>
          <a:p>
            <a:r>
              <a:rPr lang="en-IN" sz="2800" dirty="0">
                <a:latin typeface="Arial Rounded MT Bold" panose="020F0704030504030204" pitchFamily="34" charset="0"/>
              </a:rPr>
              <a:t>c)28</a:t>
            </a:r>
          </a:p>
          <a:p>
            <a:r>
              <a:rPr lang="en-IN" sz="2800" dirty="0">
                <a:latin typeface="Arial Rounded MT Bold" panose="020F0704030504030204" pitchFamily="34" charset="0"/>
              </a:rPr>
              <a:t>d)9 </a:t>
            </a:r>
          </a:p>
        </p:txBody>
      </p:sp>
      <p:pic>
        <p:nvPicPr>
          <p:cNvPr id="3" name="Picture 2">
            <a:extLst>
              <a:ext uri="{FF2B5EF4-FFF2-40B4-BE49-F238E27FC236}">
                <a16:creationId xmlns:a16="http://schemas.microsoft.com/office/drawing/2014/main" id="{9B640EEB-4FEB-42BC-A3EE-8848088F9723}"/>
              </a:ext>
            </a:extLst>
          </p:cNvPr>
          <p:cNvPicPr>
            <a:picLocks noChangeAspect="1"/>
          </p:cNvPicPr>
          <p:nvPr/>
        </p:nvPicPr>
        <p:blipFill>
          <a:blip r:embed="rId2"/>
          <a:stretch>
            <a:fillRect/>
          </a:stretch>
        </p:blipFill>
        <p:spPr>
          <a:xfrm>
            <a:off x="3101009" y="2069538"/>
            <a:ext cx="4648259" cy="3822206"/>
          </a:xfrm>
          <a:prstGeom prst="rect">
            <a:avLst/>
          </a:prstGeom>
        </p:spPr>
      </p:pic>
    </p:spTree>
    <p:extLst>
      <p:ext uri="{BB962C8B-B14F-4D97-AF65-F5344CB8AC3E}">
        <p14:creationId xmlns:p14="http://schemas.microsoft.com/office/powerpoint/2010/main" val="299014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4DA1D-9FC6-46A1-90E6-D9B2481B5BB6}"/>
              </a:ext>
            </a:extLst>
          </p:cNvPr>
          <p:cNvSpPr txBox="1"/>
          <p:nvPr/>
        </p:nvSpPr>
        <p:spPr>
          <a:xfrm>
            <a:off x="119270" y="265043"/>
            <a:ext cx="11767930" cy="5693866"/>
          </a:xfrm>
          <a:prstGeom prst="rect">
            <a:avLst/>
          </a:prstGeom>
          <a:noFill/>
        </p:spPr>
        <p:txBody>
          <a:bodyPr wrap="square" rtlCol="0">
            <a:spAutoFit/>
          </a:bodyPr>
          <a:lstStyle/>
          <a:p>
            <a:r>
              <a:rPr lang="en-IN" sz="2800" dirty="0">
                <a:latin typeface="Arial Rounded MT Bold" panose="020F0704030504030204" pitchFamily="34" charset="0"/>
              </a:rPr>
              <a:t>30. Statement : Indian decorator’s company is committed to get your houses well decorated.</a:t>
            </a:r>
          </a:p>
          <a:p>
            <a:endParaRPr lang="en-IN" sz="2800" dirty="0">
              <a:latin typeface="Arial Rounded MT Bold" panose="020F0704030504030204" pitchFamily="34" charset="0"/>
            </a:endParaRPr>
          </a:p>
          <a:p>
            <a:r>
              <a:rPr lang="en-IN" sz="2800" dirty="0">
                <a:latin typeface="Arial Rounded MT Bold" panose="020F0704030504030204" pitchFamily="34" charset="0"/>
              </a:rPr>
              <a:t>Assumptions: </a:t>
            </a:r>
            <a:r>
              <a:rPr lang="en-IN" sz="2800" dirty="0" err="1">
                <a:latin typeface="Arial Rounded MT Bold" panose="020F0704030504030204" pitchFamily="34" charset="0"/>
              </a:rPr>
              <a:t>i</a:t>
            </a:r>
            <a:r>
              <a:rPr lang="en-IN" sz="2800" dirty="0">
                <a:latin typeface="Arial Rounded MT Bold" panose="020F0704030504030204" pitchFamily="34" charset="0"/>
              </a:rPr>
              <a:t>) Only Indian decorator’s company can decorate houses.</a:t>
            </a:r>
          </a:p>
          <a:p>
            <a:r>
              <a:rPr lang="en-IN" sz="2800" dirty="0">
                <a:latin typeface="Arial Rounded MT Bold" panose="020F0704030504030204" pitchFamily="34" charset="0"/>
              </a:rPr>
              <a:t>ii) People desire to get their houses decorated by some good company.</a:t>
            </a:r>
          </a:p>
          <a:p>
            <a:endParaRPr lang="en-IN" sz="2800" dirty="0">
              <a:latin typeface="Arial Rounded MT Bold" panose="020F0704030504030204" pitchFamily="34" charset="0"/>
            </a:endParaRPr>
          </a:p>
          <a:p>
            <a:pPr marL="514350" indent="-514350">
              <a:buAutoNum type="alphaLcParenR"/>
            </a:pPr>
            <a:r>
              <a:rPr lang="en-IN" sz="2800" dirty="0">
                <a:latin typeface="Arial Rounded MT Bold" panose="020F0704030504030204" pitchFamily="34" charset="0"/>
              </a:rPr>
              <a:t>Only Assumption I is implicit.</a:t>
            </a:r>
          </a:p>
          <a:p>
            <a:pPr marL="514350" indent="-514350">
              <a:buAutoNum type="alphaLcParenR"/>
            </a:pPr>
            <a:r>
              <a:rPr lang="en-US" sz="2800" dirty="0">
                <a:latin typeface="Arial Rounded MT Bold" panose="020F0704030504030204" pitchFamily="34" charset="0"/>
              </a:rPr>
              <a:t>Only Assumption II is implicit.</a:t>
            </a:r>
          </a:p>
          <a:p>
            <a:pPr marL="514350" indent="-514350">
              <a:buAutoNum type="alphaLcParenR"/>
            </a:pPr>
            <a:r>
              <a:rPr lang="en-US" sz="2800" dirty="0">
                <a:latin typeface="Arial Rounded MT Bold" panose="020F0704030504030204" pitchFamily="34" charset="0"/>
              </a:rPr>
              <a:t>Both Assumption I and II are implicit.</a:t>
            </a:r>
          </a:p>
          <a:p>
            <a:pPr marL="514350" indent="-514350">
              <a:buAutoNum type="alphaLcParenR"/>
            </a:pPr>
            <a:r>
              <a:rPr lang="en-US" sz="2800" dirty="0">
                <a:latin typeface="Arial Rounded MT Bold" panose="020F0704030504030204" pitchFamily="34" charset="0"/>
              </a:rPr>
              <a:t>Neither Assumption I nor II is implicit.</a:t>
            </a:r>
          </a:p>
          <a:p>
            <a:pPr marL="514350" indent="-514350">
              <a:buAutoNum type="alphaLcParenR"/>
            </a:pP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18334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775A8-B567-4140-9B14-8183D77C83D4}"/>
              </a:ext>
            </a:extLst>
          </p:cNvPr>
          <p:cNvSpPr txBox="1"/>
          <p:nvPr/>
        </p:nvSpPr>
        <p:spPr>
          <a:xfrm>
            <a:off x="172278" y="212035"/>
            <a:ext cx="11900452" cy="6124754"/>
          </a:xfrm>
          <a:prstGeom prst="rect">
            <a:avLst/>
          </a:prstGeom>
          <a:noFill/>
        </p:spPr>
        <p:txBody>
          <a:bodyPr wrap="square" rtlCol="0">
            <a:spAutoFit/>
          </a:bodyPr>
          <a:lstStyle/>
          <a:p>
            <a:r>
              <a:rPr lang="en-IN" sz="2800" dirty="0">
                <a:latin typeface="Arial Rounded MT Bold" panose="020F0704030504030204" pitchFamily="34" charset="0"/>
              </a:rPr>
              <a:t>3. A boat running upstream takes 8 hours 48 minutes to cover a certain distance , while it takes 4 hours to cover the  same distance running downstream . What is the ratio between the speed of the boat and speed of the water current respectively ?</a:t>
            </a:r>
          </a:p>
          <a:p>
            <a:endParaRPr lang="en-IN" sz="2800" dirty="0">
              <a:latin typeface="Arial Rounded MT Bold" panose="020F0704030504030204" pitchFamily="34" charset="0"/>
            </a:endParaRPr>
          </a:p>
          <a:p>
            <a:r>
              <a:rPr lang="en-IN" sz="2800" dirty="0">
                <a:latin typeface="Arial Rounded MT Bold" panose="020F0704030504030204" pitchFamily="34" charset="0"/>
              </a:rPr>
              <a:t>a)2 : 1                                 b)3 : 2</a:t>
            </a:r>
          </a:p>
          <a:p>
            <a:r>
              <a:rPr lang="en-IN" sz="2800" dirty="0">
                <a:latin typeface="Arial Rounded MT Bold" panose="020F0704030504030204" pitchFamily="34" charset="0"/>
              </a:rPr>
              <a:t>c)8 : 3                                 d) None of these</a:t>
            </a:r>
          </a:p>
          <a:p>
            <a:endParaRPr lang="en-IN" sz="2800" dirty="0">
              <a:latin typeface="Arial Rounded MT Bold" panose="020F0704030504030204" pitchFamily="34" charset="0"/>
            </a:endParaRPr>
          </a:p>
          <a:p>
            <a:r>
              <a:rPr lang="en-IN" sz="2800" dirty="0">
                <a:latin typeface="Arial Rounded MT Bold" panose="020F0704030504030204" pitchFamily="34" charset="0"/>
              </a:rPr>
              <a:t>4. A alone can do a piece of work in 6 days and B alone in 8 days. A and B undertook to do it for Rs. 3200. with the help of C, they completed the work in 3 days. How much is to be paid to C?</a:t>
            </a:r>
          </a:p>
          <a:p>
            <a:endParaRPr lang="en-IN" sz="2800" dirty="0">
              <a:latin typeface="Arial Rounded MT Bold" panose="020F0704030504030204" pitchFamily="34" charset="0"/>
            </a:endParaRPr>
          </a:p>
          <a:p>
            <a:r>
              <a:rPr lang="en-IN" sz="2800" dirty="0">
                <a:latin typeface="Arial Rounded MT Bold" panose="020F0704030504030204" pitchFamily="34" charset="0"/>
              </a:rPr>
              <a:t>a)Rs. 375                             b)Rs. 400</a:t>
            </a:r>
          </a:p>
          <a:p>
            <a:r>
              <a:rPr lang="en-IN" sz="2800" dirty="0">
                <a:latin typeface="Arial Rounded MT Bold" panose="020F0704030504030204" pitchFamily="34" charset="0"/>
              </a:rPr>
              <a:t>c)Rs. 600                             d)Rs. 800</a:t>
            </a:r>
          </a:p>
        </p:txBody>
      </p:sp>
      <p:cxnSp>
        <p:nvCxnSpPr>
          <p:cNvPr id="4" name="Straight Connector 3">
            <a:extLst>
              <a:ext uri="{FF2B5EF4-FFF2-40B4-BE49-F238E27FC236}">
                <a16:creationId xmlns:a16="http://schemas.microsoft.com/office/drawing/2014/main" id="{9B84C50B-6FE1-429E-9809-8F2952DAB23E}"/>
              </a:ext>
            </a:extLst>
          </p:cNvPr>
          <p:cNvCxnSpPr/>
          <p:nvPr/>
        </p:nvCxnSpPr>
        <p:spPr>
          <a:xfrm>
            <a:off x="0" y="355158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18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B029E-08AF-416B-B7C3-0B8F652AC5A9}"/>
              </a:ext>
            </a:extLst>
          </p:cNvPr>
          <p:cNvSpPr txBox="1"/>
          <p:nvPr/>
        </p:nvSpPr>
        <p:spPr>
          <a:xfrm>
            <a:off x="132522" y="238539"/>
            <a:ext cx="11887200" cy="6124754"/>
          </a:xfrm>
          <a:prstGeom prst="rect">
            <a:avLst/>
          </a:prstGeom>
          <a:noFill/>
        </p:spPr>
        <p:txBody>
          <a:bodyPr wrap="square" rtlCol="0">
            <a:spAutoFit/>
          </a:bodyPr>
          <a:lstStyle/>
          <a:p>
            <a:r>
              <a:rPr lang="en-IN" sz="2800" dirty="0">
                <a:latin typeface="Arial Rounded MT Bold" panose="020F0704030504030204" pitchFamily="34" charset="0"/>
              </a:rPr>
              <a:t>5.Robert is travelling on his cycle and has calculated to reach point A at 2 P.M. if he travels at 10 kmph , he will reach there at 12 noon if he travels at 12 kmph. At what speed must he travel to reach A at 1 P.M. ?</a:t>
            </a:r>
          </a:p>
          <a:p>
            <a:endParaRPr lang="en-IN" sz="2800" dirty="0">
              <a:latin typeface="Arial Rounded MT Bold" panose="020F0704030504030204" pitchFamily="34" charset="0"/>
            </a:endParaRPr>
          </a:p>
          <a:p>
            <a:r>
              <a:rPr lang="en-IN" sz="2800" dirty="0">
                <a:latin typeface="Arial Rounded MT Bold" panose="020F0704030504030204" pitchFamily="34" charset="0"/>
              </a:rPr>
              <a:t>a)8 kmph                                   b)11 kmph</a:t>
            </a:r>
          </a:p>
          <a:p>
            <a:r>
              <a:rPr lang="en-IN" sz="2800" dirty="0">
                <a:latin typeface="Arial Rounded MT Bold" panose="020F0704030504030204" pitchFamily="34" charset="0"/>
              </a:rPr>
              <a:t>c)12 kmph                                d)14 kmph</a:t>
            </a:r>
          </a:p>
          <a:p>
            <a:endParaRPr lang="en-IN" sz="2800" dirty="0">
              <a:latin typeface="Arial Rounded MT Bold" panose="020F0704030504030204" pitchFamily="34" charset="0"/>
            </a:endParaRPr>
          </a:p>
          <a:p>
            <a:r>
              <a:rPr lang="en-IN" sz="2800" dirty="0">
                <a:latin typeface="Arial Rounded MT Bold" panose="020F0704030504030204" pitchFamily="34" charset="0"/>
              </a:rPr>
              <a:t>6. Ayesha’s father was 38 years of age when she was born while her mother was 36 years old when her brother four years younger to her was born . What is the difference between the ages of her parents?</a:t>
            </a:r>
          </a:p>
          <a:p>
            <a:endParaRPr lang="en-IN" sz="2800" dirty="0">
              <a:latin typeface="Arial Rounded MT Bold" panose="020F0704030504030204" pitchFamily="34" charset="0"/>
            </a:endParaRPr>
          </a:p>
          <a:p>
            <a:r>
              <a:rPr lang="en-IN" sz="2800" dirty="0">
                <a:latin typeface="Arial Rounded MT Bold" panose="020F0704030504030204" pitchFamily="34" charset="0"/>
              </a:rPr>
              <a:t>a)2 yrs.                                         b)4 yrs. </a:t>
            </a:r>
          </a:p>
          <a:p>
            <a:r>
              <a:rPr lang="en-IN" sz="2800" dirty="0">
                <a:latin typeface="Arial Rounded MT Bold" panose="020F0704030504030204" pitchFamily="34" charset="0"/>
              </a:rPr>
              <a:t>c)6 yrs.                                         d)8 yrs.  </a:t>
            </a:r>
          </a:p>
        </p:txBody>
      </p:sp>
      <p:cxnSp>
        <p:nvCxnSpPr>
          <p:cNvPr id="4" name="Straight Connector 3">
            <a:extLst>
              <a:ext uri="{FF2B5EF4-FFF2-40B4-BE49-F238E27FC236}">
                <a16:creationId xmlns:a16="http://schemas.microsoft.com/office/drawing/2014/main" id="{13D60578-9FFF-4446-9385-1F2DDF628979}"/>
              </a:ext>
            </a:extLst>
          </p:cNvPr>
          <p:cNvCxnSpPr>
            <a:cxnSpLocks/>
          </p:cNvCxnSpPr>
          <p:nvPr/>
        </p:nvCxnSpPr>
        <p:spPr>
          <a:xfrm>
            <a:off x="0" y="342900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57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42E9C-42F5-44FE-9E62-E9CD6CB125D2}"/>
              </a:ext>
            </a:extLst>
          </p:cNvPr>
          <p:cNvSpPr txBox="1"/>
          <p:nvPr/>
        </p:nvSpPr>
        <p:spPr>
          <a:xfrm>
            <a:off x="132522" y="265043"/>
            <a:ext cx="11794435" cy="5262979"/>
          </a:xfrm>
          <a:prstGeom prst="rect">
            <a:avLst/>
          </a:prstGeom>
          <a:noFill/>
        </p:spPr>
        <p:txBody>
          <a:bodyPr wrap="square" rtlCol="0">
            <a:spAutoFit/>
          </a:bodyPr>
          <a:lstStyle/>
          <a:p>
            <a:r>
              <a:rPr lang="en-IN" sz="2800" dirty="0">
                <a:latin typeface="Arial Rounded MT Bold" panose="020F0704030504030204" pitchFamily="34" charset="0"/>
              </a:rPr>
              <a:t>7. Find the ratio in which rice at Rs. 7.20 a kg be mixed with rice at Rs. 5.70 a kg to produced a mixture worth Rs. 6.30 a kg?</a:t>
            </a:r>
          </a:p>
          <a:p>
            <a:endParaRPr lang="en-IN" sz="2800" dirty="0">
              <a:latin typeface="Arial Rounded MT Bold" panose="020F0704030504030204" pitchFamily="34" charset="0"/>
            </a:endParaRPr>
          </a:p>
          <a:p>
            <a:r>
              <a:rPr lang="en-IN" sz="2800" dirty="0">
                <a:latin typeface="Arial Rounded MT Bold" panose="020F0704030504030204" pitchFamily="34" charset="0"/>
              </a:rPr>
              <a:t>a)1 : 3                      b)2 : 3</a:t>
            </a:r>
          </a:p>
          <a:p>
            <a:r>
              <a:rPr lang="en-IN" sz="2800" dirty="0">
                <a:latin typeface="Arial Rounded MT Bold" panose="020F0704030504030204" pitchFamily="34" charset="0"/>
              </a:rPr>
              <a:t>c)3 : 4                      d)4 : 5</a:t>
            </a:r>
          </a:p>
          <a:p>
            <a:endParaRPr lang="en-IN" sz="2800" dirty="0">
              <a:latin typeface="Arial Rounded MT Bold" panose="020F0704030504030204" pitchFamily="34" charset="0"/>
            </a:endParaRPr>
          </a:p>
          <a:p>
            <a:r>
              <a:rPr lang="en-IN" sz="2800" dirty="0">
                <a:latin typeface="Arial Rounded MT Bold" panose="020F0704030504030204" pitchFamily="34" charset="0"/>
              </a:rPr>
              <a:t>8. On dividing a number by 68, we get 269 as quotient and 0 as a remainder . On dividing the same number by 67 , what will be remainder ?</a:t>
            </a:r>
          </a:p>
          <a:p>
            <a:endParaRPr lang="en-IN" sz="2800" dirty="0">
              <a:latin typeface="Arial Rounded MT Bold" panose="020F0704030504030204" pitchFamily="34" charset="0"/>
            </a:endParaRPr>
          </a:p>
          <a:p>
            <a:r>
              <a:rPr lang="en-IN" sz="2800" dirty="0">
                <a:latin typeface="Arial Rounded MT Bold" panose="020F0704030504030204" pitchFamily="34" charset="0"/>
              </a:rPr>
              <a:t>a)0                                     b)1</a:t>
            </a:r>
          </a:p>
          <a:p>
            <a:r>
              <a:rPr lang="en-IN" sz="2800" dirty="0">
                <a:latin typeface="Arial Rounded MT Bold" panose="020F0704030504030204" pitchFamily="34" charset="0"/>
              </a:rPr>
              <a:t>c)2                                     d)3</a:t>
            </a:r>
          </a:p>
        </p:txBody>
      </p:sp>
      <p:cxnSp>
        <p:nvCxnSpPr>
          <p:cNvPr id="6" name="Straight Connector 5">
            <a:extLst>
              <a:ext uri="{FF2B5EF4-FFF2-40B4-BE49-F238E27FC236}">
                <a16:creationId xmlns:a16="http://schemas.microsoft.com/office/drawing/2014/main" id="{167C903B-7301-4FE3-B7EB-A8777A95A83D}"/>
              </a:ext>
            </a:extLst>
          </p:cNvPr>
          <p:cNvCxnSpPr/>
          <p:nvPr/>
        </p:nvCxnSpPr>
        <p:spPr>
          <a:xfrm>
            <a:off x="0" y="2650435"/>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18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6FDAA58-3F2F-4849-8DFA-ECFDD5DD2C42}"/>
                  </a:ext>
                </a:extLst>
              </p:cNvPr>
              <p:cNvSpPr txBox="1"/>
              <p:nvPr/>
            </p:nvSpPr>
            <p:spPr>
              <a:xfrm>
                <a:off x="159026" y="212035"/>
                <a:ext cx="11781183" cy="5624745"/>
              </a:xfrm>
              <a:prstGeom prst="rect">
                <a:avLst/>
              </a:prstGeom>
              <a:noFill/>
            </p:spPr>
            <p:txBody>
              <a:bodyPr wrap="square" rtlCol="0">
                <a:spAutoFit/>
              </a:bodyPr>
              <a:lstStyle/>
              <a:p>
                <a:r>
                  <a:rPr lang="en-IN" sz="2800" dirty="0">
                    <a:latin typeface="Arial Rounded MT Bold" panose="020F0704030504030204" pitchFamily="34" charset="0"/>
                  </a:rPr>
                  <a:t>9. The price of petrol went up by 25%. In order that expenses on petrol should not increase . One must reduce travel %?</a:t>
                </a:r>
              </a:p>
              <a:p>
                <a:endParaRPr lang="en-IN" sz="2800" dirty="0">
                  <a:latin typeface="Arial Rounded MT Bold" panose="020F0704030504030204" pitchFamily="34" charset="0"/>
                </a:endParaRPr>
              </a:p>
              <a:p>
                <a:r>
                  <a:rPr lang="en-IN" sz="2800" dirty="0">
                    <a:latin typeface="Arial Rounded MT Bold" panose="020F0704030504030204" pitchFamily="34" charset="0"/>
                  </a:rPr>
                  <a:t>a)25%                                    b)20%</a:t>
                </a:r>
              </a:p>
              <a:p>
                <a:r>
                  <a:rPr lang="en-IN" sz="2800" dirty="0">
                    <a:latin typeface="Arial Rounded MT Bold" panose="020F0704030504030204" pitchFamily="34" charset="0"/>
                  </a:rPr>
                  <a:t>c)18%                                    d)15%</a:t>
                </a:r>
              </a:p>
              <a:p>
                <a:endParaRPr lang="en-IN" sz="2800" dirty="0">
                  <a:latin typeface="Arial Rounded MT Bold" panose="020F0704030504030204" pitchFamily="34" charset="0"/>
                </a:endParaRPr>
              </a:p>
              <a:p>
                <a:r>
                  <a:rPr lang="en-IN" sz="2800" dirty="0">
                    <a:latin typeface="Arial Rounded MT Bold" panose="020F0704030504030204" pitchFamily="34" charset="0"/>
                  </a:rPr>
                  <a:t>10. When </a:t>
                </a:r>
                <a14:m>
                  <m:oMath xmlns:m="http://schemas.openxmlformats.org/officeDocument/2006/math">
                    <m:r>
                      <a:rPr lang="en-IN" sz="2800" b="0" i="1" smtClean="0">
                        <a:latin typeface="Cambria Math" panose="02040503050406030204" pitchFamily="18" charset="0"/>
                      </a:rPr>
                      <m:t>0.232323</m:t>
                    </m:r>
                  </m:oMath>
                </a14:m>
                <a:r>
                  <a:rPr lang="en-IN" sz="2800" dirty="0">
                    <a:latin typeface="Arial Rounded MT Bold" panose="020F0704030504030204" pitchFamily="34" charset="0"/>
                  </a:rPr>
                  <a:t>…… is converted into a fraction , then result is :</a:t>
                </a:r>
              </a:p>
              <a:p>
                <a:endParaRPr lang="en-IN" sz="2800" dirty="0">
                  <a:latin typeface="Arial Rounded MT Bold" panose="020F0704030504030204" pitchFamily="34" charset="0"/>
                </a:endParaRPr>
              </a:p>
              <a:p>
                <a:r>
                  <a:rPr lang="en-IN" sz="2800" dirty="0">
                    <a:latin typeface="Arial Rounded MT Bold" panose="020F0704030504030204" pitchFamily="34" charset="0"/>
                  </a:rPr>
                  <a:t>a)</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5</m:t>
                        </m:r>
                      </m:den>
                    </m:f>
                    <m:r>
                      <a:rPr lang="en-IN" sz="2800" b="0" i="1" smtClean="0">
                        <a:latin typeface="Cambria Math" panose="02040503050406030204" pitchFamily="18" charset="0"/>
                      </a:rPr>
                      <m:t> </m:t>
                    </m:r>
                  </m:oMath>
                </a14:m>
                <a:r>
                  <a:rPr lang="en-IN" sz="2800" dirty="0">
                    <a:latin typeface="Arial Rounded MT Bold" panose="020F0704030504030204" pitchFamily="34" charset="0"/>
                  </a:rPr>
                  <a:t>                                         b)</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m:t>
                        </m:r>
                      </m:num>
                      <m:den>
                        <m:r>
                          <a:rPr lang="en-IN" sz="2800" b="0" i="1" smtClean="0">
                            <a:latin typeface="Cambria Math" panose="02040503050406030204" pitchFamily="18" charset="0"/>
                          </a:rPr>
                          <m:t>9</m:t>
                        </m:r>
                      </m:den>
                    </m:f>
                  </m:oMath>
                </a14:m>
                <a:endParaRPr lang="en-IN" sz="2800" b="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c)</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23</m:t>
                        </m:r>
                      </m:num>
                      <m:den>
                        <m:r>
                          <a:rPr lang="en-IN" sz="2800" b="0" i="1" smtClean="0">
                            <a:latin typeface="Cambria Math" panose="02040503050406030204" pitchFamily="18" charset="0"/>
                          </a:rPr>
                          <m:t>99</m:t>
                        </m:r>
                      </m:den>
                    </m:f>
                  </m:oMath>
                </a14:m>
                <a:r>
                  <a:rPr lang="en-IN" sz="2800" dirty="0">
                    <a:latin typeface="Arial Rounded MT Bold" panose="020F0704030504030204" pitchFamily="34" charset="0"/>
                  </a:rPr>
                  <a:t>                                        d)</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23</m:t>
                        </m:r>
                      </m:num>
                      <m:den>
                        <m:r>
                          <a:rPr lang="en-IN" sz="2800" b="0" i="1" smtClean="0">
                            <a:latin typeface="Cambria Math" panose="02040503050406030204" pitchFamily="18" charset="0"/>
                          </a:rPr>
                          <m:t>100</m:t>
                        </m:r>
                      </m:den>
                    </m:f>
                  </m:oMath>
                </a14:m>
                <a:endParaRPr lang="en-IN" sz="2800" b="0" dirty="0">
                  <a:latin typeface="Arial Rounded MT Bold" panose="020F0704030504030204" pitchFamily="34" charset="0"/>
                </a:endParaRPr>
              </a:p>
              <a:p>
                <a:endParaRPr lang="en-IN" sz="2800" dirty="0">
                  <a:latin typeface="Arial Rounded MT Bold" panose="020F0704030504030204" pitchFamily="34" charset="0"/>
                </a:endParaRPr>
              </a:p>
            </p:txBody>
          </p:sp>
        </mc:Choice>
        <mc:Fallback xmlns="">
          <p:sp>
            <p:nvSpPr>
              <p:cNvPr id="2" name="TextBox 1">
                <a:extLst>
                  <a:ext uri="{FF2B5EF4-FFF2-40B4-BE49-F238E27FC236}">
                    <a16:creationId xmlns:a16="http://schemas.microsoft.com/office/drawing/2014/main" id="{36FDAA58-3F2F-4849-8DFA-ECFDD5DD2C42}"/>
                  </a:ext>
                </a:extLst>
              </p:cNvPr>
              <p:cNvSpPr txBox="1">
                <a:spLocks noRot="1" noChangeAspect="1" noMove="1" noResize="1" noEditPoints="1" noAdjustHandles="1" noChangeArrowheads="1" noChangeShapeType="1" noTextEdit="1"/>
              </p:cNvSpPr>
              <p:nvPr/>
            </p:nvSpPr>
            <p:spPr>
              <a:xfrm>
                <a:off x="159026" y="212035"/>
                <a:ext cx="11781183" cy="5624745"/>
              </a:xfrm>
              <a:prstGeom prst="rect">
                <a:avLst/>
              </a:prstGeom>
              <a:blipFill>
                <a:blip r:embed="rId2"/>
                <a:stretch>
                  <a:fillRect l="-1035" t="-1193"/>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A27F1D74-5B8B-4E10-9A5B-90828A756099}"/>
              </a:ext>
            </a:extLst>
          </p:cNvPr>
          <p:cNvCxnSpPr/>
          <p:nvPr/>
        </p:nvCxnSpPr>
        <p:spPr>
          <a:xfrm>
            <a:off x="0" y="262393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49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6B557-31DA-4ABA-8F59-F6BC62D5E640}"/>
              </a:ext>
            </a:extLst>
          </p:cNvPr>
          <p:cNvSpPr txBox="1"/>
          <p:nvPr/>
        </p:nvSpPr>
        <p:spPr>
          <a:xfrm>
            <a:off x="185530" y="278296"/>
            <a:ext cx="11728174" cy="523220"/>
          </a:xfrm>
          <a:prstGeom prst="rect">
            <a:avLst/>
          </a:prstGeom>
          <a:noFill/>
        </p:spPr>
        <p:txBody>
          <a:bodyPr wrap="square" rtlCol="0">
            <a:spAutoFit/>
          </a:bodyPr>
          <a:lstStyle/>
          <a:p>
            <a:endParaRPr lang="en-IN" sz="28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74F77236-33D1-4DE9-9566-9C603614DCA7}"/>
              </a:ext>
            </a:extLst>
          </p:cNvPr>
          <p:cNvPicPr>
            <a:picLocks noChangeAspect="1"/>
          </p:cNvPicPr>
          <p:nvPr/>
        </p:nvPicPr>
        <p:blipFill>
          <a:blip r:embed="rId2"/>
          <a:stretch>
            <a:fillRect/>
          </a:stretch>
        </p:blipFill>
        <p:spPr>
          <a:xfrm>
            <a:off x="185530" y="1855304"/>
            <a:ext cx="6320909" cy="355862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F89794-7B88-4352-AA85-A91B4E8C548F}"/>
                  </a:ext>
                </a:extLst>
              </p:cNvPr>
              <p:cNvSpPr txBox="1"/>
              <p:nvPr/>
            </p:nvSpPr>
            <p:spPr>
              <a:xfrm>
                <a:off x="185530" y="278296"/>
                <a:ext cx="11582400" cy="1384995"/>
              </a:xfrm>
              <a:prstGeom prst="rect">
                <a:avLst/>
              </a:prstGeom>
              <a:noFill/>
            </p:spPr>
            <p:txBody>
              <a:bodyPr wrap="square" rtlCol="0">
                <a:spAutoFit/>
              </a:bodyPr>
              <a:lstStyle/>
              <a:p>
                <a:r>
                  <a:rPr lang="en-IN" sz="2800" dirty="0">
                    <a:latin typeface="Arial Rounded MT Bold" panose="020F0704030504030204" pitchFamily="34" charset="0"/>
                  </a:rPr>
                  <a:t>11. In the given figure, PAB is secant and PT is a tangent to the circle from P. If PT = 5 cm, PA = 4 cm and AB = </a:t>
                </a:r>
                <a14:m>
                  <m:oMath xmlns:m="http://schemas.openxmlformats.org/officeDocument/2006/math">
                    <m:r>
                      <a:rPr lang="en-IN" sz="2800" b="0" i="1" smtClean="0">
                        <a:latin typeface="Cambria Math" panose="02040503050406030204" pitchFamily="18" charset="0"/>
                      </a:rPr>
                      <m:t>𝑥</m:t>
                    </m:r>
                  </m:oMath>
                </a14:m>
                <a:r>
                  <a:rPr lang="en-IN" sz="2800" dirty="0">
                    <a:latin typeface="Arial Rounded MT Bold" panose="020F0704030504030204" pitchFamily="34" charset="0"/>
                  </a:rPr>
                  <a:t> cm , then x equal to  </a:t>
                </a:r>
              </a:p>
            </p:txBody>
          </p:sp>
        </mc:Choice>
        <mc:Fallback xmlns="">
          <p:sp>
            <p:nvSpPr>
              <p:cNvPr id="4" name="TextBox 3">
                <a:extLst>
                  <a:ext uri="{FF2B5EF4-FFF2-40B4-BE49-F238E27FC236}">
                    <a16:creationId xmlns:a16="http://schemas.microsoft.com/office/drawing/2014/main" id="{35F89794-7B88-4352-AA85-A91B4E8C548F}"/>
                  </a:ext>
                </a:extLst>
              </p:cNvPr>
              <p:cNvSpPr txBox="1">
                <a:spLocks noRot="1" noChangeAspect="1" noMove="1" noResize="1" noEditPoints="1" noAdjustHandles="1" noChangeArrowheads="1" noChangeShapeType="1" noTextEdit="1"/>
              </p:cNvSpPr>
              <p:nvPr/>
            </p:nvSpPr>
            <p:spPr>
              <a:xfrm>
                <a:off x="185530" y="278296"/>
                <a:ext cx="11582400" cy="1384995"/>
              </a:xfrm>
              <a:prstGeom prst="rect">
                <a:avLst/>
              </a:prstGeom>
              <a:blipFill>
                <a:blip r:embed="rId3"/>
                <a:stretch>
                  <a:fillRect l="-1053" t="-4846" b="-11454"/>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AD9C01C7-4A55-4A74-975E-2F8AE647BC30}"/>
              </a:ext>
            </a:extLst>
          </p:cNvPr>
          <p:cNvSpPr txBox="1"/>
          <p:nvPr/>
        </p:nvSpPr>
        <p:spPr>
          <a:xfrm>
            <a:off x="6745357" y="1497496"/>
            <a:ext cx="4293704" cy="3108543"/>
          </a:xfrm>
          <a:prstGeom prst="rect">
            <a:avLst/>
          </a:prstGeom>
          <a:noFill/>
        </p:spPr>
        <p:txBody>
          <a:bodyPr wrap="square" rtlCol="0">
            <a:spAutoFit/>
          </a:bodyPr>
          <a:lstStyle/>
          <a:p>
            <a:pPr marL="342900" indent="-342900">
              <a:buAutoNum type="alphaLcParenR"/>
            </a:pPr>
            <a:r>
              <a:rPr lang="en-IN" sz="2800" dirty="0">
                <a:latin typeface="Arial Rounded MT Bold" panose="020F0704030504030204" pitchFamily="34" charset="0"/>
              </a:rPr>
              <a:t>2.5 cm</a:t>
            </a:r>
          </a:p>
          <a:p>
            <a:pPr marL="342900" indent="-342900">
              <a:buAutoNum type="alphaLcParenR"/>
            </a:pPr>
            <a:endParaRPr lang="en-IN" sz="2800" dirty="0">
              <a:latin typeface="Arial Rounded MT Bold" panose="020F0704030504030204" pitchFamily="34" charset="0"/>
            </a:endParaRPr>
          </a:p>
          <a:p>
            <a:pPr marL="342900" indent="-342900">
              <a:buAutoNum type="alphaLcParenR"/>
            </a:pPr>
            <a:r>
              <a:rPr lang="en-IN" sz="2800" dirty="0">
                <a:latin typeface="Arial Rounded MT Bold" panose="020F0704030504030204" pitchFamily="34" charset="0"/>
              </a:rPr>
              <a:t>2.6 cm</a:t>
            </a:r>
          </a:p>
          <a:p>
            <a:pPr marL="342900" indent="-342900">
              <a:buAutoNum type="alphaLcParenR"/>
            </a:pPr>
            <a:endParaRPr lang="en-IN" sz="2800" dirty="0">
              <a:latin typeface="Arial Rounded MT Bold" panose="020F0704030504030204" pitchFamily="34" charset="0"/>
            </a:endParaRPr>
          </a:p>
          <a:p>
            <a:pPr marL="342900" indent="-342900">
              <a:buAutoNum type="alphaLcParenR"/>
            </a:pPr>
            <a:r>
              <a:rPr lang="en-IN" sz="2800" dirty="0">
                <a:latin typeface="Arial Rounded MT Bold" panose="020F0704030504030204" pitchFamily="34" charset="0"/>
              </a:rPr>
              <a:t>2.25 cm</a:t>
            </a:r>
          </a:p>
          <a:p>
            <a:pPr marL="342900" indent="-342900">
              <a:buAutoNum type="alphaLcParenR"/>
            </a:pPr>
            <a:endParaRPr lang="en-IN" sz="2800" dirty="0">
              <a:latin typeface="Arial Rounded MT Bold" panose="020F0704030504030204" pitchFamily="34" charset="0"/>
            </a:endParaRPr>
          </a:p>
          <a:p>
            <a:pPr marL="342900" indent="-342900">
              <a:buAutoNum type="alphaLcParenR"/>
            </a:pPr>
            <a:r>
              <a:rPr lang="en-IN" sz="2800" dirty="0">
                <a:latin typeface="Arial Rounded MT Bold" panose="020F0704030504030204" pitchFamily="34" charset="0"/>
              </a:rPr>
              <a:t>2.75 cm</a:t>
            </a:r>
          </a:p>
        </p:txBody>
      </p:sp>
    </p:spTree>
    <p:extLst>
      <p:ext uri="{BB962C8B-B14F-4D97-AF65-F5344CB8AC3E}">
        <p14:creationId xmlns:p14="http://schemas.microsoft.com/office/powerpoint/2010/main" val="400440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9FE8EE8-AF73-40FA-B01B-E916B94FF029}"/>
                  </a:ext>
                </a:extLst>
              </p:cNvPr>
              <p:cNvSpPr txBox="1"/>
              <p:nvPr/>
            </p:nvSpPr>
            <p:spPr>
              <a:xfrm>
                <a:off x="172278" y="225287"/>
                <a:ext cx="11648661" cy="5546518"/>
              </a:xfrm>
              <a:prstGeom prst="rect">
                <a:avLst/>
              </a:prstGeom>
              <a:noFill/>
            </p:spPr>
            <p:txBody>
              <a:bodyPr wrap="square" rtlCol="0">
                <a:spAutoFit/>
              </a:bodyPr>
              <a:lstStyle/>
              <a:p>
                <a:r>
                  <a:rPr lang="en-IN" sz="2800" dirty="0">
                    <a:latin typeface="Arial Rounded MT Bold" panose="020F0704030504030204" pitchFamily="34" charset="0"/>
                  </a:rPr>
                  <a:t>12. The area of the greatest circle , which can be inscribed in a square whose perimeter in 120 cm is ?</a:t>
                </a:r>
              </a:p>
              <a:p>
                <a:endParaRPr lang="en-IN" sz="2800" dirty="0">
                  <a:latin typeface="Arial Rounded MT Bold" panose="020F0704030504030204" pitchFamily="34" charset="0"/>
                </a:endParaRPr>
              </a:p>
              <a:p>
                <a:r>
                  <a:rPr lang="en-IN" sz="2800" dirty="0">
                    <a:latin typeface="Arial Rounded MT Bold" panose="020F0704030504030204" pitchFamily="34" charset="0"/>
                  </a:rPr>
                  <a:t>a)</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22</m:t>
                        </m:r>
                      </m:num>
                      <m:den>
                        <m:r>
                          <a:rPr lang="en-IN" sz="2800" b="0" i="1" smtClean="0">
                            <a:latin typeface="Cambria Math" panose="02040503050406030204" pitchFamily="18" charset="0"/>
                          </a:rPr>
                          <m:t>7</m:t>
                        </m:r>
                      </m:den>
                    </m:f>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rPr>
                          <m:t>(15)</m:t>
                        </m:r>
                      </m:e>
                      <m:sup>
                        <m:r>
                          <a:rPr lang="en-IN" sz="2800" b="0" i="1" smtClean="0">
                            <a:latin typeface="Cambria Math" panose="02040503050406030204" pitchFamily="18" charset="0"/>
                          </a:rPr>
                          <m:t>2</m:t>
                        </m:r>
                      </m:sup>
                    </m:sSup>
                  </m:oMath>
                </a14:m>
                <a:r>
                  <a:rPr lang="en-IN" sz="2800" dirty="0">
                    <a:latin typeface="Arial Rounded MT Bold" panose="020F0704030504030204" pitchFamily="34" charset="0"/>
                  </a:rPr>
                  <a:t> sq.cm                               b)</a:t>
                </a:r>
                <a:r>
                  <a:rPr lang="en-IN" sz="2800" b="0" dirty="0"/>
                  <a: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22</m:t>
                        </m:r>
                      </m:num>
                      <m:den>
                        <m:r>
                          <a:rPr lang="en-IN" sz="2800" b="0" i="1" smtClean="0">
                            <a:latin typeface="Cambria Math" panose="02040503050406030204" pitchFamily="18" charset="0"/>
                          </a:rPr>
                          <m:t>7</m:t>
                        </m:r>
                      </m:den>
                    </m:f>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7</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e>
                      <m:sup>
                        <m:r>
                          <a:rPr lang="en-IN" sz="2800" b="0" i="1" smtClean="0">
                            <a:latin typeface="Cambria Math" panose="02040503050406030204" pitchFamily="18" charset="0"/>
                          </a:rPr>
                          <m:t>2</m:t>
                        </m:r>
                      </m:sup>
                    </m:sSup>
                  </m:oMath>
                </a14:m>
                <a:r>
                  <a:rPr lang="en-IN" sz="2800" dirty="0">
                    <a:latin typeface="Arial Rounded MT Bold" panose="020F0704030504030204" pitchFamily="34" charset="0"/>
                  </a:rPr>
                  <a:t> sq.cm </a:t>
                </a:r>
              </a:p>
              <a:p>
                <a:endParaRPr lang="en-IN" sz="2800" dirty="0">
                  <a:latin typeface="Arial Rounded MT Bold" panose="020F0704030504030204" pitchFamily="34" charset="0"/>
                </a:endParaRPr>
              </a:p>
              <a:p>
                <a:r>
                  <a:rPr lang="en-IN" sz="2800" dirty="0">
                    <a:latin typeface="Arial Rounded MT Bold" panose="020F0704030504030204" pitchFamily="34" charset="0"/>
                  </a:rPr>
                  <a:t>c)</a:t>
                </a:r>
                <a:r>
                  <a:rPr lang="en-IN" sz="2800" b="0" dirty="0"/>
                  <a:t> </a:t>
                </a:r>
                <a14:m>
                  <m:oMath xmlns:m="http://schemas.openxmlformats.org/officeDocument/2006/math">
                    <m:f>
                      <m:fPr>
                        <m:ctrlPr>
                          <a:rPr lang="en-IN" sz="2800" b="0" i="1" smtClean="0">
                            <a:latin typeface="Cambria Math" panose="02040503050406030204" pitchFamily="18" charset="0"/>
                          </a:rPr>
                        </m:ctrlPr>
                      </m:fPr>
                      <m:num>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22</m:t>
                            </m:r>
                          </m:num>
                          <m:den>
                            <m:r>
                              <a:rPr lang="en-IN" sz="2800" b="0" i="1" smtClean="0">
                                <a:latin typeface="Cambria Math" panose="02040503050406030204" pitchFamily="18" charset="0"/>
                              </a:rPr>
                              <m:t>7</m:t>
                            </m:r>
                          </m:den>
                        </m:f>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15</m:t>
                                </m:r>
                              </m:e>
                            </m:d>
                          </m:e>
                          <m:sup>
                            <m:r>
                              <a:rPr lang="en-IN" sz="2800" b="0" i="1" smtClean="0">
                                <a:latin typeface="Cambria Math" panose="02040503050406030204" pitchFamily="18" charset="0"/>
                              </a:rPr>
                              <m:t>2</m:t>
                            </m:r>
                          </m:sup>
                        </m:sSup>
                      </m:num>
                      <m:den>
                        <m:r>
                          <a:rPr lang="en-IN" sz="2800" b="0" i="1" smtClean="0">
                            <a:latin typeface="Cambria Math" panose="02040503050406030204" pitchFamily="18" charset="0"/>
                          </a:rPr>
                          <m:t>2</m:t>
                        </m:r>
                      </m:den>
                    </m:f>
                  </m:oMath>
                </a14:m>
                <a:r>
                  <a:rPr lang="en-IN" sz="2800" dirty="0">
                    <a:latin typeface="Arial Rounded MT Bold" panose="020F0704030504030204" pitchFamily="34" charset="0"/>
                  </a:rPr>
                  <a:t> sq.cm                              d)</a:t>
                </a:r>
                <a:r>
                  <a:rPr lang="en-IN" sz="2800" b="0" dirty="0"/>
                  <a: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22</m:t>
                        </m:r>
                      </m:num>
                      <m:den>
                        <m:r>
                          <a:rPr lang="en-IN" sz="2800" b="0" i="1" smtClean="0">
                            <a:latin typeface="Cambria Math" panose="02040503050406030204" pitchFamily="18" charset="0"/>
                          </a:rPr>
                          <m:t>7</m:t>
                        </m:r>
                      </m:den>
                    </m:f>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9</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e>
                      <m:sup>
                        <m:r>
                          <a:rPr lang="en-IN" sz="2800" b="0" i="1" smtClean="0">
                            <a:latin typeface="Cambria Math" panose="02040503050406030204" pitchFamily="18" charset="0"/>
                          </a:rPr>
                          <m:t>2</m:t>
                        </m:r>
                      </m:sup>
                    </m:sSup>
                  </m:oMath>
                </a14:m>
                <a:r>
                  <a:rPr lang="en-IN" sz="2800" dirty="0">
                    <a:latin typeface="Arial Rounded MT Bold" panose="020F0704030504030204" pitchFamily="34" charset="0"/>
                  </a:rPr>
                  <a:t> sq.cm </a:t>
                </a:r>
              </a:p>
              <a:p>
                <a:endParaRPr lang="en-IN" sz="2800" dirty="0">
                  <a:latin typeface="Arial Rounded MT Bold" panose="020F0704030504030204" pitchFamily="34" charset="0"/>
                </a:endParaRPr>
              </a:p>
              <a:p>
                <a:r>
                  <a:rPr lang="en-IN" sz="2800" dirty="0">
                    <a:latin typeface="Arial Rounded MT Bold" panose="020F0704030504030204" pitchFamily="34" charset="0"/>
                  </a:rPr>
                  <a:t>13. If P(a,0), Q(0,b) and R(1,1) are collinear , find the value of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𝑎</m:t>
                        </m:r>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𝑏</m:t>
                        </m:r>
                      </m:den>
                    </m:f>
                    <m:r>
                      <a:rPr lang="en-IN" sz="2800" b="0" i="1" smtClean="0">
                        <a:latin typeface="Cambria Math" panose="02040503050406030204" pitchFamily="18" charset="0"/>
                      </a:rPr>
                      <m:t>.</m:t>
                    </m:r>
                  </m:oMath>
                </a14:m>
                <a:endParaRPr lang="en-IN" sz="2800" dirty="0">
                  <a:latin typeface="Arial Rounded MT Bold" panose="020F0704030504030204" pitchFamily="34" charset="0"/>
                </a:endParaRPr>
              </a:p>
              <a:p>
                <a:endParaRPr lang="en-IN" sz="2800" dirty="0">
                  <a:latin typeface="Arial Rounded MT Bold" panose="020F0704030504030204" pitchFamily="34" charset="0"/>
                </a:endParaRPr>
              </a:p>
              <a:p>
                <a:r>
                  <a:rPr lang="en-IN" sz="2800" dirty="0">
                    <a:latin typeface="Arial Rounded MT Bold" panose="020F0704030504030204" pitchFamily="34" charset="0"/>
                  </a:rPr>
                  <a:t>a)2                                                  b)1</a:t>
                </a:r>
              </a:p>
              <a:p>
                <a:r>
                  <a:rPr lang="en-IN" sz="2800" dirty="0">
                    <a:latin typeface="Arial Rounded MT Bold" panose="020F0704030504030204" pitchFamily="34" charset="0"/>
                  </a:rPr>
                  <a:t>c)-1                                                 d)0</a:t>
                </a:r>
              </a:p>
            </p:txBody>
          </p:sp>
        </mc:Choice>
        <mc:Fallback xmlns="">
          <p:sp>
            <p:nvSpPr>
              <p:cNvPr id="2" name="TextBox 1">
                <a:extLst>
                  <a:ext uri="{FF2B5EF4-FFF2-40B4-BE49-F238E27FC236}">
                    <a16:creationId xmlns:a16="http://schemas.microsoft.com/office/drawing/2014/main" id="{49FE8EE8-AF73-40FA-B01B-E916B94FF029}"/>
                  </a:ext>
                </a:extLst>
              </p:cNvPr>
              <p:cNvSpPr txBox="1">
                <a:spLocks noRot="1" noChangeAspect="1" noMove="1" noResize="1" noEditPoints="1" noAdjustHandles="1" noChangeArrowheads="1" noChangeShapeType="1" noTextEdit="1"/>
              </p:cNvSpPr>
              <p:nvPr/>
            </p:nvSpPr>
            <p:spPr>
              <a:xfrm>
                <a:off x="172278" y="225287"/>
                <a:ext cx="11648661" cy="5546518"/>
              </a:xfrm>
              <a:prstGeom prst="rect">
                <a:avLst/>
              </a:prstGeom>
              <a:blipFill>
                <a:blip r:embed="rId2"/>
                <a:stretch>
                  <a:fillRect l="-1047" t="-1209" b="-2088"/>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4A69EA8C-AF14-4723-8C76-CD4C8DDB6B0E}"/>
              </a:ext>
            </a:extLst>
          </p:cNvPr>
          <p:cNvCxnSpPr/>
          <p:nvPr/>
        </p:nvCxnSpPr>
        <p:spPr>
          <a:xfrm>
            <a:off x="0" y="3564835"/>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53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CA91CD0-EC64-4773-8A4D-BB976FEA7C4A}"/>
                  </a:ext>
                </a:extLst>
              </p:cNvPr>
              <p:cNvSpPr txBox="1"/>
              <p:nvPr/>
            </p:nvSpPr>
            <p:spPr>
              <a:xfrm>
                <a:off x="172278" y="265043"/>
                <a:ext cx="11728174" cy="5037854"/>
              </a:xfrm>
              <a:prstGeom prst="rect">
                <a:avLst/>
              </a:prstGeom>
              <a:noFill/>
            </p:spPr>
            <p:txBody>
              <a:bodyPr wrap="square" rtlCol="0">
                <a:spAutoFit/>
              </a:bodyPr>
              <a:lstStyle/>
              <a:p>
                <a:r>
                  <a:rPr lang="en-IN" sz="2800" dirty="0">
                    <a:latin typeface="Arial Rounded MT Bold" panose="020F0704030504030204" pitchFamily="34" charset="0"/>
                  </a:rPr>
                  <a:t>14. If </a:t>
                </a:r>
                <a14:m>
                  <m:oMath xmlns:m="http://schemas.openxmlformats.org/officeDocument/2006/math">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tan</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𝑦</m:t>
                            </m:r>
                          </m:e>
                        </m:d>
                      </m:e>
                    </m:func>
                    <m:r>
                      <a:rPr lang="en-IN" sz="2800" b="0" i="1" smtClean="0">
                        <a:latin typeface="Cambria Math" panose="02040503050406030204" pitchFamily="18" charset="0"/>
                      </a:rPr>
                      <m:t>=</m:t>
                    </m:r>
                    <m:rad>
                      <m:radPr>
                        <m:degHide m:val="on"/>
                        <m:ctrlPr>
                          <a:rPr lang="en-IN" sz="2800" b="0" i="1" smtClean="0">
                            <a:latin typeface="Cambria Math" panose="02040503050406030204" pitchFamily="18" charset="0"/>
                            <a:ea typeface="Cambria Math" panose="02040503050406030204" pitchFamily="18" charset="0"/>
                          </a:rPr>
                        </m:ctrlPr>
                      </m:radPr>
                      <m:deg/>
                      <m:e>
                        <m:r>
                          <a:rPr lang="en-IN" sz="2800" b="0" i="1" smtClean="0">
                            <a:latin typeface="Cambria Math" panose="02040503050406030204" pitchFamily="18" charset="0"/>
                            <a:ea typeface="Cambria Math" panose="02040503050406030204" pitchFamily="18" charset="0"/>
                          </a:rPr>
                          <m:t>3</m:t>
                        </m:r>
                      </m:e>
                    </m:rad>
                    <m:r>
                      <a:rPr lang="en-IN" sz="2800" b="0" i="1" smtClean="0">
                        <a:latin typeface="Cambria Math" panose="02040503050406030204" pitchFamily="18" charset="0"/>
                        <a:ea typeface="Cambria Math" panose="02040503050406030204" pitchFamily="18" charset="0"/>
                      </a:rPr>
                      <m:t> </m:t>
                    </m:r>
                    <m:r>
                      <a:rPr lang="en-IN" sz="2800" b="0" i="1" smtClean="0">
                        <a:latin typeface="Cambria Math" panose="02040503050406030204" pitchFamily="18" charset="0"/>
                        <a:ea typeface="Cambria Math" panose="02040503050406030204" pitchFamily="18" charset="0"/>
                      </a:rPr>
                      <m:t>𝑎𝑛𝑑</m:t>
                    </m:r>
                    <m:func>
                      <m:funcPr>
                        <m:ctrlPr>
                          <a:rPr lang="en-IN" sz="2800" b="0" i="1" smtClean="0">
                            <a:latin typeface="Cambria Math" panose="02040503050406030204" pitchFamily="18" charset="0"/>
                            <a:ea typeface="Cambria Math" panose="02040503050406030204" pitchFamily="18" charset="0"/>
                          </a:rPr>
                        </m:ctrlPr>
                      </m:funcPr>
                      <m:fName>
                        <m:r>
                          <m:rPr>
                            <m:sty m:val="p"/>
                          </m:rPr>
                          <a:rPr lang="en-IN" sz="2800" b="0" i="0" smtClean="0">
                            <a:latin typeface="Cambria Math" panose="02040503050406030204" pitchFamily="18" charset="0"/>
                            <a:ea typeface="Cambria Math" panose="02040503050406030204" pitchFamily="18" charset="0"/>
                          </a:rPr>
                          <m:t>sec</m:t>
                        </m:r>
                      </m:fName>
                      <m:e>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𝑥</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𝑦</m:t>
                            </m:r>
                          </m:e>
                        </m:d>
                      </m:e>
                    </m:func>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r>
                          <a:rPr lang="en-IN" sz="2800" b="0" i="1" smtClean="0">
                            <a:latin typeface="Cambria Math" panose="02040503050406030204" pitchFamily="18" charset="0"/>
                            <a:ea typeface="Cambria Math" panose="02040503050406030204" pitchFamily="18" charset="0"/>
                          </a:rPr>
                          <m:t>2</m:t>
                        </m:r>
                      </m:num>
                      <m:den>
                        <m:rad>
                          <m:radPr>
                            <m:degHide m:val="on"/>
                            <m:ctrlPr>
                              <a:rPr lang="en-IN" sz="2800" b="0" i="1" smtClean="0">
                                <a:latin typeface="Cambria Math" panose="02040503050406030204" pitchFamily="18" charset="0"/>
                                <a:ea typeface="Cambria Math" panose="02040503050406030204" pitchFamily="18" charset="0"/>
                              </a:rPr>
                            </m:ctrlPr>
                          </m:radPr>
                          <m:deg/>
                          <m:e>
                            <m:r>
                              <a:rPr lang="en-IN" sz="2800" b="0" i="1" smtClean="0">
                                <a:latin typeface="Cambria Math" panose="02040503050406030204" pitchFamily="18" charset="0"/>
                                <a:ea typeface="Cambria Math" panose="02040503050406030204" pitchFamily="18" charset="0"/>
                              </a:rPr>
                              <m:t>3</m:t>
                            </m:r>
                          </m:e>
                        </m:rad>
                      </m:den>
                    </m:f>
                    <m:r>
                      <a:rPr lang="en-IN" sz="2800" b="0" i="1" smtClean="0">
                        <a:latin typeface="Cambria Math" panose="02040503050406030204" pitchFamily="18" charset="0"/>
                        <a:ea typeface="Cambria Math" panose="02040503050406030204" pitchFamily="18" charset="0"/>
                      </a:rPr>
                      <m:t>,</m:t>
                    </m:r>
                  </m:oMath>
                </a14:m>
                <a:r>
                  <a:rPr lang="en-IN" sz="2800" dirty="0">
                    <a:latin typeface="Arial Rounded MT Bold" panose="020F0704030504030204" pitchFamily="34" charset="0"/>
                  </a:rPr>
                  <a:t> then the value of </a:t>
                </a:r>
                <a14:m>
                  <m:oMath xmlns:m="http://schemas.openxmlformats.org/officeDocument/2006/math">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sin</m:t>
                        </m:r>
                      </m:fName>
                      <m:e>
                        <m:r>
                          <a:rPr lang="en-IN" sz="2800" b="0" i="1" smtClean="0">
                            <a:latin typeface="Cambria Math" panose="02040503050406030204" pitchFamily="18" charset="0"/>
                          </a:rPr>
                          <m:t>2</m:t>
                        </m:r>
                        <m:r>
                          <a:rPr lang="en-IN" sz="2800" b="0" i="1" smtClean="0">
                            <a:latin typeface="Cambria Math" panose="02040503050406030204" pitchFamily="18" charset="0"/>
                          </a:rPr>
                          <m:t>𝑥</m:t>
                        </m:r>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tan</m:t>
                            </m:r>
                          </m:fName>
                          <m:e>
                            <m:r>
                              <a:rPr lang="en-IN" sz="2800" b="0" i="1" smtClean="0">
                                <a:latin typeface="Cambria Math" panose="02040503050406030204" pitchFamily="18" charset="0"/>
                              </a:rPr>
                              <m:t>3</m:t>
                            </m:r>
                            <m:r>
                              <a:rPr lang="en-IN" sz="2800" b="0" i="1" smtClean="0">
                                <a:latin typeface="Cambria Math" panose="02040503050406030204" pitchFamily="18" charset="0"/>
                              </a:rPr>
                              <m:t>𝑦</m:t>
                            </m:r>
                          </m:e>
                        </m:func>
                        <m:r>
                          <a:rPr lang="en-IN" sz="2800" b="0" i="1" smtClean="0">
                            <a:latin typeface="Cambria Math" panose="02040503050406030204" pitchFamily="18" charset="0"/>
                          </a:rPr>
                          <m:t> </m:t>
                        </m:r>
                      </m:e>
                    </m:func>
                  </m:oMath>
                </a14:m>
                <a:r>
                  <a:rPr lang="en-IN" sz="2800" dirty="0">
                    <a:latin typeface="Arial Rounded MT Bold" panose="020F0704030504030204" pitchFamily="34" charset="0"/>
                  </a:rPr>
                  <a:t>is equal to ( assume that </a:t>
                </a:r>
                <a14:m>
                  <m:oMath xmlns:m="http://schemas.openxmlformats.org/officeDocument/2006/math">
                    <m:r>
                      <a:rPr lang="en-IN" sz="2800" b="0" i="1" smtClean="0">
                        <a:latin typeface="Cambria Math" panose="02040503050406030204" pitchFamily="18" charset="0"/>
                      </a:rPr>
                      <m:t>0</m:t>
                    </m:r>
                    <m:r>
                      <a:rPr lang="en-IN" sz="2800" b="0" i="1" smtClean="0">
                        <a:latin typeface="Cambria Math" panose="02040503050406030204" pitchFamily="18" charset="0"/>
                        <a:ea typeface="Cambria Math" panose="02040503050406030204" pitchFamily="18" charset="0"/>
                      </a:rPr>
                      <m:t>°&lt;</m:t>
                    </m:r>
                    <m:r>
                      <a:rPr lang="en-IN" sz="2800" b="0" i="1" smtClean="0">
                        <a:latin typeface="Cambria Math" panose="02040503050406030204" pitchFamily="18" charset="0"/>
                        <a:ea typeface="Cambria Math" panose="02040503050406030204" pitchFamily="18" charset="0"/>
                      </a:rPr>
                      <m:t>𝑥</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𝑦</m:t>
                    </m:r>
                    <m:r>
                      <a:rPr lang="en-IN" sz="2800" b="0" i="1" smtClean="0">
                        <a:latin typeface="Cambria Math" panose="02040503050406030204" pitchFamily="18" charset="0"/>
                        <a:ea typeface="Cambria Math" panose="02040503050406030204" pitchFamily="18" charset="0"/>
                      </a:rPr>
                      <m:t>&lt;</m:t>
                    </m:r>
                    <m:r>
                      <a:rPr lang="en-IN" sz="2800" b="0" i="1" smtClean="0">
                        <a:latin typeface="Cambria Math" panose="02040503050406030204" pitchFamily="18" charset="0"/>
                        <a:ea typeface="Cambria Math" panose="02040503050406030204" pitchFamily="18" charset="0"/>
                      </a:rPr>
                      <m:t>𝑥</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𝑦</m:t>
                    </m:r>
                    <m:r>
                      <a:rPr lang="en-IN" sz="2800" b="0" i="1" smtClean="0">
                        <a:latin typeface="Cambria Math" panose="02040503050406030204" pitchFamily="18" charset="0"/>
                        <a:ea typeface="Cambria Math" panose="02040503050406030204" pitchFamily="18" charset="0"/>
                      </a:rPr>
                      <m:t>&lt;90°</m:t>
                    </m:r>
                  </m:oMath>
                </a14:m>
                <a:r>
                  <a:rPr lang="en-IN" sz="2800" dirty="0">
                    <a:latin typeface="Arial Rounded MT Bold" panose="020F0704030504030204" pitchFamily="34" charset="0"/>
                  </a:rPr>
                  <a:t>)</a:t>
                </a:r>
              </a:p>
              <a:p>
                <a:endParaRPr lang="en-IN" sz="2800" dirty="0">
                  <a:latin typeface="Arial Rounded MT Bold" panose="020F0704030504030204" pitchFamily="34" charset="0"/>
                </a:endParaRPr>
              </a:p>
              <a:p>
                <a:r>
                  <a:rPr lang="en-IN" sz="2800" dirty="0">
                    <a:latin typeface="Arial Rounded MT Bold" panose="020F0704030504030204" pitchFamily="34" charset="0"/>
                  </a:rPr>
                  <a:t>a)0                                      b)1</a:t>
                </a:r>
              </a:p>
              <a:p>
                <a:r>
                  <a:rPr lang="en-IN" sz="2800" dirty="0">
                    <a:latin typeface="Arial Rounded MT Bold" panose="020F0704030504030204" pitchFamily="34" charset="0"/>
                  </a:rPr>
                  <a:t>c)3                                      d)2</a:t>
                </a:r>
              </a:p>
              <a:p>
                <a:endParaRPr lang="en-IN" sz="2800" dirty="0">
                  <a:latin typeface="Arial Rounded MT Bold" panose="020F0704030504030204" pitchFamily="34" charset="0"/>
                </a:endParaRPr>
              </a:p>
              <a:p>
                <a:r>
                  <a:rPr lang="en-IN" sz="2800" dirty="0">
                    <a:latin typeface="Arial Rounded MT Bold" panose="020F0704030504030204" pitchFamily="34" charset="0"/>
                  </a:rPr>
                  <a:t>15. How many 3 digit numbers can be formed from the digits 2, 3, 5, 6, 7, 9. which are divisible by 5 and none of the digits is repeated?</a:t>
                </a:r>
              </a:p>
              <a:p>
                <a:endParaRPr lang="en-IN" sz="2800" dirty="0">
                  <a:latin typeface="Arial Rounded MT Bold" panose="020F0704030504030204" pitchFamily="34" charset="0"/>
                </a:endParaRPr>
              </a:p>
              <a:p>
                <a:r>
                  <a:rPr lang="en-IN" sz="2800" dirty="0">
                    <a:latin typeface="Arial Rounded MT Bold" panose="020F0704030504030204" pitchFamily="34" charset="0"/>
                  </a:rPr>
                  <a:t>a)5                                                b)10</a:t>
                </a:r>
              </a:p>
              <a:p>
                <a:r>
                  <a:rPr lang="en-IN" sz="2800" dirty="0">
                    <a:latin typeface="Arial Rounded MT Bold" panose="020F0704030504030204" pitchFamily="34" charset="0"/>
                  </a:rPr>
                  <a:t>c)15                                              d)20</a:t>
                </a:r>
              </a:p>
            </p:txBody>
          </p:sp>
        </mc:Choice>
        <mc:Fallback>
          <p:sp>
            <p:nvSpPr>
              <p:cNvPr id="2" name="TextBox 1">
                <a:extLst>
                  <a:ext uri="{FF2B5EF4-FFF2-40B4-BE49-F238E27FC236}">
                    <a16:creationId xmlns:a16="http://schemas.microsoft.com/office/drawing/2014/main" id="{DCA91CD0-EC64-4773-8A4D-BB976FEA7C4A}"/>
                  </a:ext>
                </a:extLst>
              </p:cNvPr>
              <p:cNvSpPr txBox="1">
                <a:spLocks noRot="1" noChangeAspect="1" noMove="1" noResize="1" noEditPoints="1" noAdjustHandles="1" noChangeArrowheads="1" noChangeShapeType="1" noTextEdit="1"/>
              </p:cNvSpPr>
              <p:nvPr/>
            </p:nvSpPr>
            <p:spPr>
              <a:xfrm>
                <a:off x="172278" y="265043"/>
                <a:ext cx="11728174" cy="5037854"/>
              </a:xfrm>
              <a:prstGeom prst="rect">
                <a:avLst/>
              </a:prstGeom>
              <a:blipFill>
                <a:blip r:embed="rId2"/>
                <a:stretch>
                  <a:fillRect l="-1040" r="-1767" b="-2418"/>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3823953D-415F-4A70-84AF-28BCDF7A6358}"/>
              </a:ext>
            </a:extLst>
          </p:cNvPr>
          <p:cNvCxnSpPr/>
          <p:nvPr/>
        </p:nvCxnSpPr>
        <p:spPr>
          <a:xfrm>
            <a:off x="0" y="292873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7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8C18D1D-ACC4-4D9B-A923-7E1053D06459}"/>
                  </a:ext>
                </a:extLst>
              </p:cNvPr>
              <p:cNvSpPr txBox="1"/>
              <p:nvPr/>
            </p:nvSpPr>
            <p:spPr>
              <a:xfrm>
                <a:off x="132522" y="291548"/>
                <a:ext cx="11873948" cy="5262979"/>
              </a:xfrm>
              <a:prstGeom prst="rect">
                <a:avLst/>
              </a:prstGeom>
              <a:noFill/>
            </p:spPr>
            <p:txBody>
              <a:bodyPr wrap="square" rtlCol="0">
                <a:spAutoFit/>
              </a:bodyPr>
              <a:lstStyle/>
              <a:p>
                <a:r>
                  <a:rPr lang="en-IN" sz="2800" dirty="0">
                    <a:latin typeface="Arial Rounded MT Bold" panose="020F0704030504030204" pitchFamily="34" charset="0"/>
                  </a:rPr>
                  <a:t>16. If A denotes +, B denotes -, C denotes </a:t>
                </a:r>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r>
                  <a:rPr lang="en-IN" sz="2800" dirty="0">
                    <a:latin typeface="Arial Rounded MT Bold" panose="020F0704030504030204" pitchFamily="34" charset="0"/>
                  </a:rPr>
                  <a:t>, D denotes </a:t>
                </a:r>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r>
                  <a:rPr lang="en-IN" sz="2800" dirty="0">
                    <a:latin typeface="Arial Rounded MT Bold" panose="020F0704030504030204" pitchFamily="34" charset="0"/>
                  </a:rPr>
                  <a:t>; then which of the following statement is true ?</a:t>
                </a:r>
              </a:p>
              <a:p>
                <a:endParaRPr lang="en-IN" sz="2800" dirty="0">
                  <a:latin typeface="Arial Rounded MT Bold" panose="020F0704030504030204" pitchFamily="34" charset="0"/>
                </a:endParaRPr>
              </a:p>
              <a:p>
                <a:r>
                  <a:rPr lang="en-IN" sz="2800" dirty="0">
                    <a:latin typeface="Arial Rounded MT Bold" panose="020F0704030504030204" pitchFamily="34" charset="0"/>
                  </a:rPr>
                  <a:t>a)8 B 6 D 2 A 4 C 3 = 15                        b)8 A 8 B 8 C 8 = - 48</a:t>
                </a:r>
              </a:p>
              <a:p>
                <a:r>
                  <a:rPr lang="en-IN" sz="2800" dirty="0">
                    <a:latin typeface="Arial Rounded MT Bold" panose="020F0704030504030204" pitchFamily="34" charset="0"/>
                  </a:rPr>
                  <a:t>c)9 C 9 B 9 D 9 A 9 = 17                        d) None of these</a:t>
                </a:r>
              </a:p>
              <a:p>
                <a:endParaRPr lang="en-IN" sz="2800" dirty="0">
                  <a:latin typeface="Arial Rounded MT Bold" panose="020F0704030504030204" pitchFamily="34" charset="0"/>
                </a:endParaRPr>
              </a:p>
              <a:p>
                <a:r>
                  <a:rPr lang="en-IN" sz="2800" dirty="0">
                    <a:latin typeface="Arial Rounded MT Bold" panose="020F0704030504030204" pitchFamily="34" charset="0"/>
                  </a:rPr>
                  <a:t>17. If ‘675’ means ‘He read Book’ ; ‘689’ means ‘I read Ramayana’ ;</a:t>
                </a:r>
              </a:p>
              <a:p>
                <a:r>
                  <a:rPr lang="en-IN" sz="2800" dirty="0">
                    <a:latin typeface="Arial Rounded MT Bold" panose="020F0704030504030204" pitchFamily="34" charset="0"/>
                  </a:rPr>
                  <a:t>‘954’ means ‘he religious Ramayana’ ; what will be the meaning of ‘book’ and ‘religious’ ?</a:t>
                </a:r>
              </a:p>
              <a:p>
                <a:endParaRPr lang="en-IN" sz="2800" dirty="0">
                  <a:latin typeface="Arial Rounded MT Bold" panose="020F0704030504030204" pitchFamily="34" charset="0"/>
                </a:endParaRPr>
              </a:p>
              <a:p>
                <a:r>
                  <a:rPr lang="en-IN" sz="2800" dirty="0">
                    <a:latin typeface="Arial Rounded MT Bold" panose="020F0704030504030204" pitchFamily="34" charset="0"/>
                  </a:rPr>
                  <a:t>a)6, 5                                    b)2, 5</a:t>
                </a:r>
              </a:p>
              <a:p>
                <a:r>
                  <a:rPr lang="en-IN" sz="2800" dirty="0">
                    <a:latin typeface="Arial Rounded MT Bold" panose="020F0704030504030204" pitchFamily="34" charset="0"/>
                  </a:rPr>
                  <a:t>c)7, 4                                    d)8, 7 </a:t>
                </a:r>
              </a:p>
            </p:txBody>
          </p:sp>
        </mc:Choice>
        <mc:Fallback>
          <p:sp>
            <p:nvSpPr>
              <p:cNvPr id="2" name="TextBox 1">
                <a:extLst>
                  <a:ext uri="{FF2B5EF4-FFF2-40B4-BE49-F238E27FC236}">
                    <a16:creationId xmlns:a16="http://schemas.microsoft.com/office/drawing/2014/main" id="{18C18D1D-ACC4-4D9B-A923-7E1053D06459}"/>
                  </a:ext>
                </a:extLst>
              </p:cNvPr>
              <p:cNvSpPr txBox="1">
                <a:spLocks noRot="1" noChangeAspect="1" noMove="1" noResize="1" noEditPoints="1" noAdjustHandles="1" noChangeArrowheads="1" noChangeShapeType="1" noTextEdit="1"/>
              </p:cNvSpPr>
              <p:nvPr/>
            </p:nvSpPr>
            <p:spPr>
              <a:xfrm>
                <a:off x="132522" y="291548"/>
                <a:ext cx="11873948" cy="5262979"/>
              </a:xfrm>
              <a:prstGeom prst="rect">
                <a:avLst/>
              </a:prstGeom>
              <a:blipFill>
                <a:blip r:embed="rId2"/>
                <a:stretch>
                  <a:fillRect l="-1078" t="-1275" b="-2317"/>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FCFD097D-9D0F-4149-86BF-88D675E29A82}"/>
              </a:ext>
            </a:extLst>
          </p:cNvPr>
          <p:cNvCxnSpPr>
            <a:cxnSpLocks/>
          </p:cNvCxnSpPr>
          <p:nvPr/>
        </p:nvCxnSpPr>
        <p:spPr>
          <a:xfrm>
            <a:off x="0" y="267693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0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1454</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Agniv Hira</dc:creator>
  <cp:lastModifiedBy>Agniv Hira</cp:lastModifiedBy>
  <cp:revision>29</cp:revision>
  <dcterms:created xsi:type="dcterms:W3CDTF">2023-04-05T17:42:57Z</dcterms:created>
  <dcterms:modified xsi:type="dcterms:W3CDTF">2023-04-06T07:47:32Z</dcterms:modified>
</cp:coreProperties>
</file>