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BBF7-356A-491B-9FC0-B2FEC646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7C3B1-BB00-49C4-B7B0-A80498B0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ECDB-DF66-447A-BCB5-96BF6D9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F7CF-F685-454A-95F2-F5B870B7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1040-3E96-41D2-BFB2-0C50A9F9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48A9-3250-4280-9D39-1044D80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9A33E-747B-4699-9720-661F37C8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65ED-36C5-4A47-B802-79963CEF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6D0EC-29C7-4F65-B410-1AC9F947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1221-9A34-4D26-8017-1C6C218E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FD82C-5706-41A9-A915-A5C84A712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243F2-A460-4A5A-A5B9-D2A6E9CD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5CA-BBCD-47C0-B8FD-AFEAB72E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B3E5-4DBD-4C34-96A5-AF32A467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AD32-2D82-4971-A6B0-235F31EF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0FAC-2F6E-4BE2-9E0D-D928A256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28AF-6F1B-4F5B-B903-140E3242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5924-DBC3-471E-8F9E-26898ABB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59D4-6188-4135-A2DA-5BE30A99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29FA-D6B7-4954-B87A-2AC71C1E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8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7259-5782-42B7-9904-C171F933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DAB4-016A-4AFD-BE15-12B043EB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C1EB-C95D-4125-8627-E2827ABD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EDBA-2A0D-475F-96D8-F8FDA1DE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6FF9-68A6-4215-A831-BF74D920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1038-4C93-4417-A8DA-361717BF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9416-6425-4A57-A56E-5D208DA63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4613B-C9D1-4252-A953-A9166BC6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0C8BD-4ED1-4045-B523-F971B7DD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5F5CE-D0BC-49D3-ABD2-1F97FF2B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01542-609B-4525-9111-ED51D63A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1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9049-9601-4A4E-B00B-29492B0E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E5CB-D012-408E-8346-A71686B2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A655-44CE-44F5-BFCE-203F188F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9E77E-2CC3-4B7F-88AC-ABFACE454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FCFF-C5AC-491A-A8E1-3ACDA49D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53B0-7CF5-48AF-ADBB-E04BFEEC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25434-2466-43DB-B7D8-AEFAFBE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1DD17-AF9D-4718-9F6B-B4A795A0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0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CAE-CCF7-40E1-A41B-3A34989F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B029B-1650-4692-892C-AE0AB4CE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19D77-0897-47FF-86BC-2AE26C80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293BF-BBF8-4CA5-B7DF-8F33D656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E34FC-46C6-4D19-B638-9D521E54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79250-61EB-41AF-891D-6F2EC9EC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9231-FA89-4F8F-BF19-F1B012DC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5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A1B2-C1CE-4E52-A672-0E0641B0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E38F-44AD-41C8-9B7F-0AE916E3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062DD-DF95-47BD-9CAB-8406CA2F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4BA27-D5F2-4F06-B8E7-250A98BC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317ED-92C5-4863-846B-9625C5B3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66D0-6CFC-4315-BA38-FE84C6A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2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FBC-191F-4495-A3A0-CF3C678B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9879F-CD56-4108-891E-B1AD3FF1A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ED22-BFB3-4893-B6AA-14268B07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ADA75-2FB2-4FE8-813F-0D6BAFF0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91DA-6960-4BFB-AB8A-83998AF9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E1DE-108F-43DE-A6DF-277C3A40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FFEBA-C487-48B2-B824-C5518491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0A4F-39C0-41D9-8920-890A2B48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C7CB-E873-4464-A1FF-455F007B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AE2F-8EF7-4FDA-965E-0D17028AB93B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21B5-7BE3-475D-A8FC-12AA05456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DB0C-A935-4352-AFD3-5F809A2AB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4833-1CC2-4024-9E25-63561F8E4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4B7BC-0A30-4A4A-8804-6221CC376EBB}"/>
              </a:ext>
            </a:extLst>
          </p:cNvPr>
          <p:cNvSpPr txBox="1"/>
          <p:nvPr/>
        </p:nvSpPr>
        <p:spPr>
          <a:xfrm>
            <a:off x="251791" y="344557"/>
            <a:ext cx="11595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Four bells being to toll together and toll respectively , at intervals of 6 s, 9 s, 10 s and 12 s. how many times will they toll together in 1 hr excluding the one at the start?</a:t>
            </a:r>
          </a:p>
          <a:p>
            <a:pPr marL="514350" indent="-514350">
              <a:buAutoNum type="arabicPeriod"/>
            </a:pPr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a)48 times            b)20  times                  c)30 times           d)180 times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2. Monika purchased a pressure cooker at 9/10</a:t>
            </a:r>
            <a:r>
              <a:rPr lang="en-IN" sz="2800" baseline="30000" dirty="0">
                <a:latin typeface="Arial Rounded MT Bold" panose="020F0704030504030204" pitchFamily="34" charset="0"/>
              </a:rPr>
              <a:t>th</a:t>
            </a:r>
            <a:r>
              <a:rPr lang="en-IN" sz="2800" dirty="0">
                <a:latin typeface="Arial Rounded MT Bold" panose="020F0704030504030204" pitchFamily="34" charset="0"/>
              </a:rPr>
              <a:t> its selling price and sold it at 8% more than its SP. Find her gain percent.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a)10%             b) 20%                   c) 30%             d) 40%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5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169A77-CB25-49D0-8372-FE2A8C4B2954}"/>
                  </a:ext>
                </a:extLst>
              </p:cNvPr>
              <p:cNvSpPr txBox="1"/>
              <p:nvPr/>
            </p:nvSpPr>
            <p:spPr>
              <a:xfrm>
                <a:off x="198783" y="331304"/>
                <a:ext cx="11807687" cy="421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latin typeface="Arial Rounded MT Bold" panose="020F0704030504030204" pitchFamily="34" charset="0"/>
                  </a:rPr>
                  <a:t>3. The numerical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𝑐𝑜𝑡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72°.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IN" sz="28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22°+</m:t>
                            </m:r>
                            <m:f>
                              <m:f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72°.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𝑠𝑒𝑐</m:t>
                                </m:r>
                                <m:r>
                                  <a:rPr lang="en-IN" sz="2800" b="0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68°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sz="2800" dirty="0">
                  <a:latin typeface="Arial Rounded MT Bold" panose="020F0704030504030204" pitchFamily="34" charset="0"/>
                </a:endParaRP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a)1             b)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       c)3                  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en-IN" sz="2800" dirty="0">
                  <a:latin typeface="Arial Rounded MT Bold" panose="020F0704030504030204" pitchFamily="34" charset="0"/>
                </a:endParaRP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4. The perimeters of two similar triangle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𝑃𝑄𝑅</m:t>
                    </m:r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are 36 cm and 24 cm, respectively . If PQ = 10 cm, then AB is equal to 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cm                    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ad>
                          <m:radPr>
                            <m:deg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 cm                 c)15 cm                    d)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66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169A77-CB25-49D0-8372-FE2A8C4B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331304"/>
                <a:ext cx="11807687" cy="4214680"/>
              </a:xfrm>
              <a:prstGeom prst="rect">
                <a:avLst/>
              </a:prstGeom>
              <a:blipFill>
                <a:blip r:embed="rId2"/>
                <a:stretch>
                  <a:fillRect l="-1084" b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1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79E74-D667-4421-B341-3F011A7BD75C}"/>
                  </a:ext>
                </a:extLst>
              </p:cNvPr>
              <p:cNvSpPr txBox="1"/>
              <p:nvPr/>
            </p:nvSpPr>
            <p:spPr>
              <a:xfrm>
                <a:off x="119270" y="304800"/>
                <a:ext cx="11741426" cy="272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latin typeface="Arial Rounded MT Bold" panose="020F0704030504030204" pitchFamily="34" charset="0"/>
                  </a:rPr>
                  <a:t>5. Which one is greatest out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ad>
                      <m:rad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sz="2800" i="0" dirty="0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IN" sz="2800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sz="2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sz="2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>
                  <a:latin typeface="Arial Rounded MT Bold" panose="020F0704030504030204" pitchFamily="34" charset="0"/>
                </a:endParaRP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6. Find the area of the shaded region, if the radius of circle is r cm and sides of triangle are equal. 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79E74-D667-4421-B341-3F011A7BD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0" y="304800"/>
                <a:ext cx="11741426" cy="2722605"/>
              </a:xfrm>
              <a:prstGeom prst="rect">
                <a:avLst/>
              </a:prstGeom>
              <a:blipFill>
                <a:blip r:embed="rId2"/>
                <a:stretch>
                  <a:fillRect l="-1090" t="-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491CF2B-F5CD-4C67-A6E1-6F6DE774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2271251"/>
            <a:ext cx="4439478" cy="3937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45E0CB-7CCA-4B48-8DBE-B45259721477}"/>
                  </a:ext>
                </a:extLst>
              </p:cNvPr>
              <p:cNvSpPr txBox="1"/>
              <p:nvPr/>
            </p:nvSpPr>
            <p:spPr>
              <a:xfrm>
                <a:off x="4704522" y="2271251"/>
                <a:ext cx="6467061" cy="3911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b="0" dirty="0">
                  <a:latin typeface="Arial Rounded MT Bold" panose="020F0704030504030204" pitchFamily="34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endParaRPr lang="en-IN" sz="2800" dirty="0">
                  <a:latin typeface="Arial Rounded MT Bold" panose="020F0704030504030204" pitchFamily="34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I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b="0" dirty="0">
                  <a:latin typeface="Arial Rounded MT Bold" panose="020F0704030504030204" pitchFamily="34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endParaRPr lang="en-IN" sz="2800" dirty="0">
                  <a:latin typeface="Arial Rounded MT Bold" panose="020F0704030504030204" pitchFamily="34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I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I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b="0" dirty="0">
                  <a:latin typeface="Arial Rounded MT Bold" panose="020F0704030504030204" pitchFamily="34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endParaRPr lang="en-IN" sz="2800" dirty="0">
                  <a:latin typeface="Arial Rounded MT Bold" panose="020F0704030504030204" pitchFamily="34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LcParenR"/>
                </a:pPr>
                <a:r>
                  <a:rPr lang="en-IN" sz="2800" b="0" dirty="0">
                    <a:latin typeface="Arial Rounded MT Bold" panose="020F0704030504030204" pitchFamily="34" charset="0"/>
                    <a:ea typeface="Cambria Math" panose="02040503050406030204" pitchFamily="18" charset="0"/>
                  </a:rPr>
                  <a:t>None of these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45E0CB-7CCA-4B48-8DBE-B4525972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2" y="2271251"/>
                <a:ext cx="6467061" cy="3911071"/>
              </a:xfrm>
              <a:prstGeom prst="rect">
                <a:avLst/>
              </a:prstGeom>
              <a:blipFill>
                <a:blip r:embed="rId4"/>
                <a:stretch>
                  <a:fillRect l="-1791" b="-3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52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D35A3B-0E40-4A1E-827A-84707DD19FAD}"/>
                  </a:ext>
                </a:extLst>
              </p:cNvPr>
              <p:cNvSpPr txBox="1"/>
              <p:nvPr/>
            </p:nvSpPr>
            <p:spPr>
              <a:xfrm>
                <a:off x="212035" y="238539"/>
                <a:ext cx="11767930" cy="458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latin typeface="Arial Rounded MT Bold" panose="020F0704030504030204" pitchFamily="34" charset="0"/>
                  </a:rPr>
                  <a:t>7. A is thrice as efficient as B and B is twice as efficient as C, if A , B and C work together how long would they take to complete a job that B takes 10 days to complete?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days            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days              c)3 days          d) none of these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8. The value of K for which the lines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=9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=−5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𝑝𝑎𝑟𝑎𝑙𝑙𝑒𝑙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is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a)2                  b)1                  c)-1               d)3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D35A3B-0E40-4A1E-827A-84707DD19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5" y="238539"/>
                <a:ext cx="11767930" cy="4581895"/>
              </a:xfrm>
              <a:prstGeom prst="rect">
                <a:avLst/>
              </a:prstGeom>
              <a:blipFill>
                <a:blip r:embed="rId2"/>
                <a:stretch>
                  <a:fillRect l="-1088" t="-1330" b="-2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4AFEF9-E10F-4478-AD74-A1FE131A4A11}"/>
                  </a:ext>
                </a:extLst>
              </p:cNvPr>
              <p:cNvSpPr txBox="1"/>
              <p:nvPr/>
            </p:nvSpPr>
            <p:spPr>
              <a:xfrm>
                <a:off x="265043" y="304800"/>
                <a:ext cx="11608905" cy="631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latin typeface="Arial Rounded MT Bold" panose="020F0704030504030204" pitchFamily="34" charset="0"/>
                  </a:rPr>
                  <a:t>9.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 …………+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𝑢𝑝𝑡𝑜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𝑡𝑖𝑚𝑒𝑠</m:t>
                    </m:r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is equal to 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a)3             b)2                   c)1                     d)0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10. A man can row at 5 km/h in still water . If the velocity of current is 1 km/hr and it takes him 1 hr to row to a place and come back, how far is the place?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a)2.4 km                     b)2.5 km            c)3 km               d)3.6 km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11. (11</a:t>
                </a:r>
                <a:r>
                  <a:rPr lang="en-IN" sz="2800" baseline="30000" dirty="0">
                    <a:latin typeface="Arial Rounded MT Bold" panose="020F0704030504030204" pitchFamily="34" charset="0"/>
                  </a:rPr>
                  <a:t>2</a:t>
                </a:r>
                <a:r>
                  <a:rPr lang="en-IN" sz="2800" dirty="0">
                    <a:latin typeface="Arial Rounded MT Bold" panose="020F0704030504030204" pitchFamily="34" charset="0"/>
                  </a:rPr>
                  <a:t>+12</a:t>
                </a:r>
                <a:r>
                  <a:rPr lang="en-IN" sz="2800" baseline="30000" dirty="0">
                    <a:latin typeface="Arial Rounded MT Bold" panose="020F0704030504030204" pitchFamily="34" charset="0"/>
                  </a:rPr>
                  <a:t>2</a:t>
                </a:r>
                <a:r>
                  <a:rPr lang="en-IN" sz="2800" dirty="0">
                    <a:latin typeface="Arial Rounded MT Bold" panose="020F0704030504030204" pitchFamily="34" charset="0"/>
                  </a:rPr>
                  <a:t>+13</a:t>
                </a:r>
                <a:r>
                  <a:rPr lang="en-IN" sz="2800" baseline="30000" dirty="0">
                    <a:latin typeface="Arial Rounded MT Bold" panose="020F0704030504030204" pitchFamily="34" charset="0"/>
                  </a:rPr>
                  <a:t>2</a:t>
                </a:r>
                <a:r>
                  <a:rPr lang="en-IN" sz="2800" dirty="0">
                    <a:latin typeface="Arial Rounded MT Bold" panose="020F0704030504030204" pitchFamily="34" charset="0"/>
                  </a:rPr>
                  <a:t>+…….+25</a:t>
                </a:r>
                <a:r>
                  <a:rPr lang="en-IN" sz="2800" baseline="30000" dirty="0">
                    <a:latin typeface="Arial Rounded MT Bold" panose="020F0704030504030204" pitchFamily="34" charset="0"/>
                  </a:rPr>
                  <a:t>2</a:t>
                </a:r>
                <a:r>
                  <a:rPr lang="en-IN" sz="2800" dirty="0">
                    <a:latin typeface="Arial Rounded MT Bold" panose="020F0704030504030204" pitchFamily="34" charset="0"/>
                  </a:rPr>
                  <a:t> ) is equal to 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a)5410             b)1405                c)5140                   d)4015</a:t>
                </a: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4AFEF9-E10F-4478-AD74-A1FE131A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" y="304800"/>
                <a:ext cx="11608905" cy="6311600"/>
              </a:xfrm>
              <a:prstGeom prst="rect">
                <a:avLst/>
              </a:prstGeom>
              <a:blipFill>
                <a:blip r:embed="rId2"/>
                <a:stretch>
                  <a:fillRect l="-1050" r="-1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6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445AF-D967-4518-8CC8-29EF8895A798}"/>
              </a:ext>
            </a:extLst>
          </p:cNvPr>
          <p:cNvSpPr txBox="1"/>
          <p:nvPr/>
        </p:nvSpPr>
        <p:spPr>
          <a:xfrm>
            <a:off x="145774" y="198783"/>
            <a:ext cx="118606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12. If 6 men and 8 boys can do a piece of work in 10 days while 26 men and 48 boys can do the same in 2 days , what is the time taken by 15 men and 20 boys in doing the same type of work?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a)4                   b)5                       c)6                     d)7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13. An item of marked price Rs. 240 for sale. If two successive discounts of 10% and 5% are allowed on the sale price, the selling price of an article will be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a)Rs. 205.20             b)Rs. 204             c)Rs. 34.80            d)Rs. 36</a:t>
            </a:r>
          </a:p>
        </p:txBody>
      </p:sp>
    </p:spTree>
    <p:extLst>
      <p:ext uri="{BB962C8B-B14F-4D97-AF65-F5344CB8AC3E}">
        <p14:creationId xmlns:p14="http://schemas.microsoft.com/office/powerpoint/2010/main" val="230613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C5781-680A-4DCB-8B82-55EF84A6180B}"/>
              </a:ext>
            </a:extLst>
          </p:cNvPr>
          <p:cNvSpPr txBox="1"/>
          <p:nvPr/>
        </p:nvSpPr>
        <p:spPr>
          <a:xfrm>
            <a:off x="132522" y="265043"/>
            <a:ext cx="119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14.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A0D9D-2796-49CE-88A6-45C3636F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63"/>
            <a:ext cx="6965759" cy="522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95E54-48DF-4919-A7E4-9BD84AC5A9EF}"/>
              </a:ext>
            </a:extLst>
          </p:cNvPr>
          <p:cNvSpPr txBox="1"/>
          <p:nvPr/>
        </p:nvSpPr>
        <p:spPr>
          <a:xfrm>
            <a:off x="7195930" y="841513"/>
            <a:ext cx="41876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Seats in Various Engineer Branch of Delhi Engineering College.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Total Seats  = 400  </a:t>
            </a:r>
          </a:p>
        </p:txBody>
      </p:sp>
    </p:spTree>
    <p:extLst>
      <p:ext uri="{BB962C8B-B14F-4D97-AF65-F5344CB8AC3E}">
        <p14:creationId xmlns:p14="http://schemas.microsoft.com/office/powerpoint/2010/main" val="40331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EB73C-00E6-42FD-BE5C-096A9D7DBB0B}"/>
                  </a:ext>
                </a:extLst>
              </p:cNvPr>
              <p:cNvSpPr txBox="1"/>
              <p:nvPr/>
            </p:nvSpPr>
            <p:spPr>
              <a:xfrm>
                <a:off x="304800" y="0"/>
                <a:ext cx="11131826" cy="7167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lphaUcPeriod"/>
                </a:pPr>
                <a:r>
                  <a:rPr lang="en-IN" sz="2800" dirty="0">
                    <a:latin typeface="Arial Rounded MT Bold" panose="020F0704030504030204" pitchFamily="34" charset="0"/>
                  </a:rPr>
                  <a:t>How many degree represents the mechanical and the civil branches together in pie chart?</a:t>
                </a: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a)204           b)200             c)198                  d)188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B. Number of seats in civil branch is what percentage of total number of seats in mechanical branches approximately?</a:t>
                </a: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a)90            b)84              c)76               d)80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C. Number of students in mech branch is what percent of sum of total seats in </a:t>
                </a:r>
                <a:r>
                  <a:rPr lang="en-IN" sz="2800" dirty="0" err="1">
                    <a:latin typeface="Arial Rounded MT Bold" panose="020F0704030504030204" pitchFamily="34" charset="0"/>
                  </a:rPr>
                  <a:t>cse</a:t>
                </a:r>
                <a:r>
                  <a:rPr lang="en-IN" sz="2800" dirty="0">
                    <a:latin typeface="Arial Rounded MT Bold" panose="020F0704030504030204" pitchFamily="34" charset="0"/>
                  </a:rPr>
                  <a:t>, auto mobile, electrical and electronics </a:t>
                </a:r>
                <a:r>
                  <a:rPr lang="en-IN" sz="2800" dirty="0" err="1">
                    <a:latin typeface="Arial Rounded MT Bold" panose="020F0704030504030204" pitchFamily="34" charset="0"/>
                  </a:rPr>
                  <a:t>approx</a:t>
                </a:r>
                <a:r>
                  <a:rPr lang="en-IN" sz="2800" dirty="0">
                    <a:latin typeface="Arial Rounded MT Bold" panose="020F0704030504030204" pitchFamily="34" charset="0"/>
                  </a:rPr>
                  <a:t>?</a:t>
                </a: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a)77             b)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66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           c)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65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800" dirty="0">
                    <a:latin typeface="Arial Rounded MT Bold" panose="020F0704030504030204" pitchFamily="34" charset="0"/>
                  </a:rPr>
                  <a:t>              d) none of these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  <a:p>
                <a:r>
                  <a:rPr lang="en-IN" sz="2800" dirty="0">
                    <a:latin typeface="Arial Rounded MT Bold" panose="020F0704030504030204" pitchFamily="34" charset="0"/>
                  </a:rPr>
                  <a:t>D. Number of seats in auto mobile branch represents how much degree in pie chart? a)188       b)78          c)18           d)28</a:t>
                </a:r>
              </a:p>
              <a:p>
                <a:endParaRPr lang="en-IN" sz="2800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EB73C-00E6-42FD-BE5C-096A9D7D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0"/>
                <a:ext cx="11131826" cy="7167090"/>
              </a:xfrm>
              <a:prstGeom prst="rect">
                <a:avLst/>
              </a:prstGeom>
              <a:blipFill>
                <a:blip r:embed="rId2"/>
                <a:stretch>
                  <a:fillRect l="-1095" t="-850" r="-1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52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8ED10-CBFA-49AE-B9AB-952D4AC68431}"/>
              </a:ext>
            </a:extLst>
          </p:cNvPr>
          <p:cNvSpPr txBox="1"/>
          <p:nvPr/>
        </p:nvSpPr>
        <p:spPr>
          <a:xfrm>
            <a:off x="172278" y="278296"/>
            <a:ext cx="11502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15. On what sum does the difference between the compound interest and the simple interest for 3 year at 10% is Rs 31 ?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r>
              <a:rPr lang="en-IN" sz="2800" dirty="0">
                <a:latin typeface="Arial Rounded MT Bold" panose="020F0704030504030204" pitchFamily="34" charset="0"/>
              </a:rPr>
              <a:t>a)Rs 1500         b)Rs 1200              c)Rs 1100           d)Rs 1000</a:t>
            </a:r>
          </a:p>
        </p:txBody>
      </p:sp>
    </p:spTree>
    <p:extLst>
      <p:ext uri="{BB962C8B-B14F-4D97-AF65-F5344CB8AC3E}">
        <p14:creationId xmlns:p14="http://schemas.microsoft.com/office/powerpoint/2010/main" val="78650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752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Agniv Hira</dc:creator>
  <cp:lastModifiedBy>Agniv Hira</cp:lastModifiedBy>
  <cp:revision>16</cp:revision>
  <dcterms:created xsi:type="dcterms:W3CDTF">2023-04-07T18:29:56Z</dcterms:created>
  <dcterms:modified xsi:type="dcterms:W3CDTF">2023-04-08T06:11:54Z</dcterms:modified>
</cp:coreProperties>
</file>