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2AD8F-88B7-4D83-9AAD-680233DF7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31E9A0-D418-4EAD-9C27-B8E9260B6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F759EA-E0E1-4EDF-AA2A-782903C69715}"/>
              </a:ext>
            </a:extLst>
          </p:cNvPr>
          <p:cNvSpPr>
            <a:spLocks noGrp="1"/>
          </p:cNvSpPr>
          <p:nvPr>
            <p:ph type="dt" sz="half" idx="10"/>
          </p:nvPr>
        </p:nvSpPr>
        <p:spPr/>
        <p:txBody>
          <a:bodyPr/>
          <a:lstStyle/>
          <a:p>
            <a:fld id="{2A262E19-112B-4154-84E1-B6A927D7480D}" type="datetimeFigureOut">
              <a:rPr lang="en-US" smtClean="0"/>
              <a:t>4/13/2021</a:t>
            </a:fld>
            <a:endParaRPr lang="en-US"/>
          </a:p>
        </p:txBody>
      </p:sp>
      <p:sp>
        <p:nvSpPr>
          <p:cNvPr id="5" name="Footer Placeholder 4">
            <a:extLst>
              <a:ext uri="{FF2B5EF4-FFF2-40B4-BE49-F238E27FC236}">
                <a16:creationId xmlns:a16="http://schemas.microsoft.com/office/drawing/2014/main" id="{7D7B0E8A-1F76-4540-A988-BB19CB858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2BAB6-023F-4FF7-8A0B-0492E1BC887F}"/>
              </a:ext>
            </a:extLst>
          </p:cNvPr>
          <p:cNvSpPr>
            <a:spLocks noGrp="1"/>
          </p:cNvSpPr>
          <p:nvPr>
            <p:ph type="sldNum" sz="quarter" idx="12"/>
          </p:nvPr>
        </p:nvSpPr>
        <p:spPr/>
        <p:txBody>
          <a:bodyPr/>
          <a:lstStyle/>
          <a:p>
            <a:fld id="{6B89E7C5-5838-42C1-A377-C3EC115C7B1E}" type="slidenum">
              <a:rPr lang="en-US" smtClean="0"/>
              <a:t>‹#›</a:t>
            </a:fld>
            <a:endParaRPr lang="en-US"/>
          </a:p>
        </p:txBody>
      </p:sp>
    </p:spTree>
    <p:extLst>
      <p:ext uri="{BB962C8B-B14F-4D97-AF65-F5344CB8AC3E}">
        <p14:creationId xmlns:p14="http://schemas.microsoft.com/office/powerpoint/2010/main" val="98182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92CD-61BD-4660-B7BE-958DAEACE5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536CEA-52CC-46DB-92F6-A2E1BF3B4E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5E213-C806-4AD8-AC80-E1B80A8C65BE}"/>
              </a:ext>
            </a:extLst>
          </p:cNvPr>
          <p:cNvSpPr>
            <a:spLocks noGrp="1"/>
          </p:cNvSpPr>
          <p:nvPr>
            <p:ph type="dt" sz="half" idx="10"/>
          </p:nvPr>
        </p:nvSpPr>
        <p:spPr/>
        <p:txBody>
          <a:bodyPr/>
          <a:lstStyle/>
          <a:p>
            <a:fld id="{2A262E19-112B-4154-84E1-B6A927D7480D}" type="datetimeFigureOut">
              <a:rPr lang="en-US" smtClean="0"/>
              <a:t>4/13/2021</a:t>
            </a:fld>
            <a:endParaRPr lang="en-US"/>
          </a:p>
        </p:txBody>
      </p:sp>
      <p:sp>
        <p:nvSpPr>
          <p:cNvPr id="5" name="Footer Placeholder 4">
            <a:extLst>
              <a:ext uri="{FF2B5EF4-FFF2-40B4-BE49-F238E27FC236}">
                <a16:creationId xmlns:a16="http://schemas.microsoft.com/office/drawing/2014/main" id="{F22FD8E3-D27B-4B6E-8F86-F2E77EA31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45396-33EE-4A4C-9849-40880B30094E}"/>
              </a:ext>
            </a:extLst>
          </p:cNvPr>
          <p:cNvSpPr>
            <a:spLocks noGrp="1"/>
          </p:cNvSpPr>
          <p:nvPr>
            <p:ph type="sldNum" sz="quarter" idx="12"/>
          </p:nvPr>
        </p:nvSpPr>
        <p:spPr/>
        <p:txBody>
          <a:bodyPr/>
          <a:lstStyle/>
          <a:p>
            <a:fld id="{6B89E7C5-5838-42C1-A377-C3EC115C7B1E}" type="slidenum">
              <a:rPr lang="en-US" smtClean="0"/>
              <a:t>‹#›</a:t>
            </a:fld>
            <a:endParaRPr lang="en-US"/>
          </a:p>
        </p:txBody>
      </p:sp>
    </p:spTree>
    <p:extLst>
      <p:ext uri="{BB962C8B-B14F-4D97-AF65-F5344CB8AC3E}">
        <p14:creationId xmlns:p14="http://schemas.microsoft.com/office/powerpoint/2010/main" val="201540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A82C8-3342-4ED1-B340-E689D46370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7FCEC3-63FC-4E1B-A84D-6F325743A5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97A5C-9FA0-4513-AF50-DD17B628506B}"/>
              </a:ext>
            </a:extLst>
          </p:cNvPr>
          <p:cNvSpPr>
            <a:spLocks noGrp="1"/>
          </p:cNvSpPr>
          <p:nvPr>
            <p:ph type="dt" sz="half" idx="10"/>
          </p:nvPr>
        </p:nvSpPr>
        <p:spPr/>
        <p:txBody>
          <a:bodyPr/>
          <a:lstStyle/>
          <a:p>
            <a:fld id="{2A262E19-112B-4154-84E1-B6A927D7480D}" type="datetimeFigureOut">
              <a:rPr lang="en-US" smtClean="0"/>
              <a:t>4/13/2021</a:t>
            </a:fld>
            <a:endParaRPr lang="en-US"/>
          </a:p>
        </p:txBody>
      </p:sp>
      <p:sp>
        <p:nvSpPr>
          <p:cNvPr id="5" name="Footer Placeholder 4">
            <a:extLst>
              <a:ext uri="{FF2B5EF4-FFF2-40B4-BE49-F238E27FC236}">
                <a16:creationId xmlns:a16="http://schemas.microsoft.com/office/drawing/2014/main" id="{535B85ED-C54F-49FC-8CB8-EBA15A3C6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0638E-7479-4961-8AF6-7FB1A04A1223}"/>
              </a:ext>
            </a:extLst>
          </p:cNvPr>
          <p:cNvSpPr>
            <a:spLocks noGrp="1"/>
          </p:cNvSpPr>
          <p:nvPr>
            <p:ph type="sldNum" sz="quarter" idx="12"/>
          </p:nvPr>
        </p:nvSpPr>
        <p:spPr/>
        <p:txBody>
          <a:bodyPr/>
          <a:lstStyle/>
          <a:p>
            <a:fld id="{6B89E7C5-5838-42C1-A377-C3EC115C7B1E}" type="slidenum">
              <a:rPr lang="en-US" smtClean="0"/>
              <a:t>‹#›</a:t>
            </a:fld>
            <a:endParaRPr lang="en-US"/>
          </a:p>
        </p:txBody>
      </p:sp>
    </p:spTree>
    <p:extLst>
      <p:ext uri="{BB962C8B-B14F-4D97-AF65-F5344CB8AC3E}">
        <p14:creationId xmlns:p14="http://schemas.microsoft.com/office/powerpoint/2010/main" val="136207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7572-E9DE-4F9A-AA71-2CC29C505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2C599E-ADDE-434E-B402-D99CB30716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B7AE-724B-4048-90F5-359A5182A49B}"/>
              </a:ext>
            </a:extLst>
          </p:cNvPr>
          <p:cNvSpPr>
            <a:spLocks noGrp="1"/>
          </p:cNvSpPr>
          <p:nvPr>
            <p:ph type="dt" sz="half" idx="10"/>
          </p:nvPr>
        </p:nvSpPr>
        <p:spPr/>
        <p:txBody>
          <a:bodyPr/>
          <a:lstStyle/>
          <a:p>
            <a:fld id="{2A262E19-112B-4154-84E1-B6A927D7480D}" type="datetimeFigureOut">
              <a:rPr lang="en-US" smtClean="0"/>
              <a:t>4/13/2021</a:t>
            </a:fld>
            <a:endParaRPr lang="en-US"/>
          </a:p>
        </p:txBody>
      </p:sp>
      <p:sp>
        <p:nvSpPr>
          <p:cNvPr id="5" name="Footer Placeholder 4">
            <a:extLst>
              <a:ext uri="{FF2B5EF4-FFF2-40B4-BE49-F238E27FC236}">
                <a16:creationId xmlns:a16="http://schemas.microsoft.com/office/drawing/2014/main" id="{DF79FC06-7F0D-47C8-9CCD-03DD72D00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D059C-BCA6-4708-B1A6-9318A5F9569F}"/>
              </a:ext>
            </a:extLst>
          </p:cNvPr>
          <p:cNvSpPr>
            <a:spLocks noGrp="1"/>
          </p:cNvSpPr>
          <p:nvPr>
            <p:ph type="sldNum" sz="quarter" idx="12"/>
          </p:nvPr>
        </p:nvSpPr>
        <p:spPr/>
        <p:txBody>
          <a:bodyPr/>
          <a:lstStyle/>
          <a:p>
            <a:fld id="{6B89E7C5-5838-42C1-A377-C3EC115C7B1E}" type="slidenum">
              <a:rPr lang="en-US" smtClean="0"/>
              <a:t>‹#›</a:t>
            </a:fld>
            <a:endParaRPr lang="en-US"/>
          </a:p>
        </p:txBody>
      </p:sp>
    </p:spTree>
    <p:extLst>
      <p:ext uri="{BB962C8B-B14F-4D97-AF65-F5344CB8AC3E}">
        <p14:creationId xmlns:p14="http://schemas.microsoft.com/office/powerpoint/2010/main" val="415034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3684-AFEC-47FE-A80E-05D40B45C0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BE2859-CD8B-42E9-8035-57BC207F5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843FB1-891B-4FFB-A3ED-AB215E1EA71E}"/>
              </a:ext>
            </a:extLst>
          </p:cNvPr>
          <p:cNvSpPr>
            <a:spLocks noGrp="1"/>
          </p:cNvSpPr>
          <p:nvPr>
            <p:ph type="dt" sz="half" idx="10"/>
          </p:nvPr>
        </p:nvSpPr>
        <p:spPr/>
        <p:txBody>
          <a:bodyPr/>
          <a:lstStyle/>
          <a:p>
            <a:fld id="{2A262E19-112B-4154-84E1-B6A927D7480D}" type="datetimeFigureOut">
              <a:rPr lang="en-US" smtClean="0"/>
              <a:t>4/13/2021</a:t>
            </a:fld>
            <a:endParaRPr lang="en-US"/>
          </a:p>
        </p:txBody>
      </p:sp>
      <p:sp>
        <p:nvSpPr>
          <p:cNvPr id="5" name="Footer Placeholder 4">
            <a:extLst>
              <a:ext uri="{FF2B5EF4-FFF2-40B4-BE49-F238E27FC236}">
                <a16:creationId xmlns:a16="http://schemas.microsoft.com/office/drawing/2014/main" id="{FF253BCA-96E9-4A65-8AA5-272C95301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017AE-48B8-41AB-BC09-231BC8A65A68}"/>
              </a:ext>
            </a:extLst>
          </p:cNvPr>
          <p:cNvSpPr>
            <a:spLocks noGrp="1"/>
          </p:cNvSpPr>
          <p:nvPr>
            <p:ph type="sldNum" sz="quarter" idx="12"/>
          </p:nvPr>
        </p:nvSpPr>
        <p:spPr/>
        <p:txBody>
          <a:bodyPr/>
          <a:lstStyle/>
          <a:p>
            <a:fld id="{6B89E7C5-5838-42C1-A377-C3EC115C7B1E}" type="slidenum">
              <a:rPr lang="en-US" smtClean="0"/>
              <a:t>‹#›</a:t>
            </a:fld>
            <a:endParaRPr lang="en-US"/>
          </a:p>
        </p:txBody>
      </p:sp>
    </p:spTree>
    <p:extLst>
      <p:ext uri="{BB962C8B-B14F-4D97-AF65-F5344CB8AC3E}">
        <p14:creationId xmlns:p14="http://schemas.microsoft.com/office/powerpoint/2010/main" val="344796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12ED-FBA4-4AA1-A6D8-1E88ABF23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5DED8-FE11-4065-9189-B53218D0FB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7E067E-69C0-4D67-8C97-B5EAA69E39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45F557-D8C0-41F9-8D48-C299FEA468CE}"/>
              </a:ext>
            </a:extLst>
          </p:cNvPr>
          <p:cNvSpPr>
            <a:spLocks noGrp="1"/>
          </p:cNvSpPr>
          <p:nvPr>
            <p:ph type="dt" sz="half" idx="10"/>
          </p:nvPr>
        </p:nvSpPr>
        <p:spPr/>
        <p:txBody>
          <a:bodyPr/>
          <a:lstStyle/>
          <a:p>
            <a:fld id="{2A262E19-112B-4154-84E1-B6A927D7480D}" type="datetimeFigureOut">
              <a:rPr lang="en-US" smtClean="0"/>
              <a:t>4/13/2021</a:t>
            </a:fld>
            <a:endParaRPr lang="en-US"/>
          </a:p>
        </p:txBody>
      </p:sp>
      <p:sp>
        <p:nvSpPr>
          <p:cNvPr id="6" name="Footer Placeholder 5">
            <a:extLst>
              <a:ext uri="{FF2B5EF4-FFF2-40B4-BE49-F238E27FC236}">
                <a16:creationId xmlns:a16="http://schemas.microsoft.com/office/drawing/2014/main" id="{88D74E4E-15BC-4B3B-8482-E73E33467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1136E0-E9B7-4FFA-97C8-E6D4C5A72625}"/>
              </a:ext>
            </a:extLst>
          </p:cNvPr>
          <p:cNvSpPr>
            <a:spLocks noGrp="1"/>
          </p:cNvSpPr>
          <p:nvPr>
            <p:ph type="sldNum" sz="quarter" idx="12"/>
          </p:nvPr>
        </p:nvSpPr>
        <p:spPr/>
        <p:txBody>
          <a:bodyPr/>
          <a:lstStyle/>
          <a:p>
            <a:fld id="{6B89E7C5-5838-42C1-A377-C3EC115C7B1E}" type="slidenum">
              <a:rPr lang="en-US" smtClean="0"/>
              <a:t>‹#›</a:t>
            </a:fld>
            <a:endParaRPr lang="en-US"/>
          </a:p>
        </p:txBody>
      </p:sp>
    </p:spTree>
    <p:extLst>
      <p:ext uri="{BB962C8B-B14F-4D97-AF65-F5344CB8AC3E}">
        <p14:creationId xmlns:p14="http://schemas.microsoft.com/office/powerpoint/2010/main" val="136277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D2E2-C457-4397-8C44-64500BA586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3C5FB8-82B8-41DA-A276-73DEA361D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E798EC-1E48-4982-817C-9762EE53A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A852CA-5648-4546-9445-610DD24EB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5F45A-5A04-4C76-8E76-F0A877B1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93FB6C-DAD6-404F-A7DF-AF2A57D799DF}"/>
              </a:ext>
            </a:extLst>
          </p:cNvPr>
          <p:cNvSpPr>
            <a:spLocks noGrp="1"/>
          </p:cNvSpPr>
          <p:nvPr>
            <p:ph type="dt" sz="half" idx="10"/>
          </p:nvPr>
        </p:nvSpPr>
        <p:spPr/>
        <p:txBody>
          <a:bodyPr/>
          <a:lstStyle/>
          <a:p>
            <a:fld id="{2A262E19-112B-4154-84E1-B6A927D7480D}" type="datetimeFigureOut">
              <a:rPr lang="en-US" smtClean="0"/>
              <a:t>4/13/2021</a:t>
            </a:fld>
            <a:endParaRPr lang="en-US"/>
          </a:p>
        </p:txBody>
      </p:sp>
      <p:sp>
        <p:nvSpPr>
          <p:cNvPr id="8" name="Footer Placeholder 7">
            <a:extLst>
              <a:ext uri="{FF2B5EF4-FFF2-40B4-BE49-F238E27FC236}">
                <a16:creationId xmlns:a16="http://schemas.microsoft.com/office/drawing/2014/main" id="{0469E08D-880B-4E8D-A12C-07FF44D9B1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6FCC7-1B65-44FA-9318-6288868B0E2B}"/>
              </a:ext>
            </a:extLst>
          </p:cNvPr>
          <p:cNvSpPr>
            <a:spLocks noGrp="1"/>
          </p:cNvSpPr>
          <p:nvPr>
            <p:ph type="sldNum" sz="quarter" idx="12"/>
          </p:nvPr>
        </p:nvSpPr>
        <p:spPr/>
        <p:txBody>
          <a:bodyPr/>
          <a:lstStyle/>
          <a:p>
            <a:fld id="{6B89E7C5-5838-42C1-A377-C3EC115C7B1E}" type="slidenum">
              <a:rPr lang="en-US" smtClean="0"/>
              <a:t>‹#›</a:t>
            </a:fld>
            <a:endParaRPr lang="en-US"/>
          </a:p>
        </p:txBody>
      </p:sp>
    </p:spTree>
    <p:extLst>
      <p:ext uri="{BB962C8B-B14F-4D97-AF65-F5344CB8AC3E}">
        <p14:creationId xmlns:p14="http://schemas.microsoft.com/office/powerpoint/2010/main" val="30492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6435-669C-47E8-8A4F-F684045A07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99CA02-22E8-437D-BF97-A8F490BEDDCF}"/>
              </a:ext>
            </a:extLst>
          </p:cNvPr>
          <p:cNvSpPr>
            <a:spLocks noGrp="1"/>
          </p:cNvSpPr>
          <p:nvPr>
            <p:ph type="dt" sz="half" idx="10"/>
          </p:nvPr>
        </p:nvSpPr>
        <p:spPr/>
        <p:txBody>
          <a:bodyPr/>
          <a:lstStyle/>
          <a:p>
            <a:fld id="{2A262E19-112B-4154-84E1-B6A927D7480D}" type="datetimeFigureOut">
              <a:rPr lang="en-US" smtClean="0"/>
              <a:t>4/13/2021</a:t>
            </a:fld>
            <a:endParaRPr lang="en-US"/>
          </a:p>
        </p:txBody>
      </p:sp>
      <p:sp>
        <p:nvSpPr>
          <p:cNvPr id="4" name="Footer Placeholder 3">
            <a:extLst>
              <a:ext uri="{FF2B5EF4-FFF2-40B4-BE49-F238E27FC236}">
                <a16:creationId xmlns:a16="http://schemas.microsoft.com/office/drawing/2014/main" id="{B833BDCE-67B3-4037-A1A1-D23DB12181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718FC6-5999-4CDB-B522-A26844EC69C3}"/>
              </a:ext>
            </a:extLst>
          </p:cNvPr>
          <p:cNvSpPr>
            <a:spLocks noGrp="1"/>
          </p:cNvSpPr>
          <p:nvPr>
            <p:ph type="sldNum" sz="quarter" idx="12"/>
          </p:nvPr>
        </p:nvSpPr>
        <p:spPr/>
        <p:txBody>
          <a:bodyPr/>
          <a:lstStyle/>
          <a:p>
            <a:fld id="{6B89E7C5-5838-42C1-A377-C3EC115C7B1E}" type="slidenum">
              <a:rPr lang="en-US" smtClean="0"/>
              <a:t>‹#›</a:t>
            </a:fld>
            <a:endParaRPr lang="en-US"/>
          </a:p>
        </p:txBody>
      </p:sp>
    </p:spTree>
    <p:extLst>
      <p:ext uri="{BB962C8B-B14F-4D97-AF65-F5344CB8AC3E}">
        <p14:creationId xmlns:p14="http://schemas.microsoft.com/office/powerpoint/2010/main" val="137548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55691-31D1-4DF3-8870-1EBAAD7E316D}"/>
              </a:ext>
            </a:extLst>
          </p:cNvPr>
          <p:cNvSpPr>
            <a:spLocks noGrp="1"/>
          </p:cNvSpPr>
          <p:nvPr>
            <p:ph type="dt" sz="half" idx="10"/>
          </p:nvPr>
        </p:nvSpPr>
        <p:spPr/>
        <p:txBody>
          <a:bodyPr/>
          <a:lstStyle/>
          <a:p>
            <a:fld id="{2A262E19-112B-4154-84E1-B6A927D7480D}" type="datetimeFigureOut">
              <a:rPr lang="en-US" smtClean="0"/>
              <a:t>4/13/2021</a:t>
            </a:fld>
            <a:endParaRPr lang="en-US"/>
          </a:p>
        </p:txBody>
      </p:sp>
      <p:sp>
        <p:nvSpPr>
          <p:cNvPr id="3" name="Footer Placeholder 2">
            <a:extLst>
              <a:ext uri="{FF2B5EF4-FFF2-40B4-BE49-F238E27FC236}">
                <a16:creationId xmlns:a16="http://schemas.microsoft.com/office/drawing/2014/main" id="{4531A794-8086-4322-9F13-5F88DF6729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C1CC53-C5CF-44AA-94BA-5D728E116559}"/>
              </a:ext>
            </a:extLst>
          </p:cNvPr>
          <p:cNvSpPr>
            <a:spLocks noGrp="1"/>
          </p:cNvSpPr>
          <p:nvPr>
            <p:ph type="sldNum" sz="quarter" idx="12"/>
          </p:nvPr>
        </p:nvSpPr>
        <p:spPr/>
        <p:txBody>
          <a:bodyPr/>
          <a:lstStyle/>
          <a:p>
            <a:fld id="{6B89E7C5-5838-42C1-A377-C3EC115C7B1E}" type="slidenum">
              <a:rPr lang="en-US" smtClean="0"/>
              <a:t>‹#›</a:t>
            </a:fld>
            <a:endParaRPr lang="en-US"/>
          </a:p>
        </p:txBody>
      </p:sp>
    </p:spTree>
    <p:extLst>
      <p:ext uri="{BB962C8B-B14F-4D97-AF65-F5344CB8AC3E}">
        <p14:creationId xmlns:p14="http://schemas.microsoft.com/office/powerpoint/2010/main" val="300748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1509-5727-4FA7-A916-7D937FB0D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EABEB9-4918-4B89-B6A5-ABD1946C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448C31-F016-4969-9CF2-C58A7D8A7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3BFE2E-7D86-4EF5-BEB4-9F021935A6C8}"/>
              </a:ext>
            </a:extLst>
          </p:cNvPr>
          <p:cNvSpPr>
            <a:spLocks noGrp="1"/>
          </p:cNvSpPr>
          <p:nvPr>
            <p:ph type="dt" sz="half" idx="10"/>
          </p:nvPr>
        </p:nvSpPr>
        <p:spPr/>
        <p:txBody>
          <a:bodyPr/>
          <a:lstStyle/>
          <a:p>
            <a:fld id="{2A262E19-112B-4154-84E1-B6A927D7480D}" type="datetimeFigureOut">
              <a:rPr lang="en-US" smtClean="0"/>
              <a:t>4/13/2021</a:t>
            </a:fld>
            <a:endParaRPr lang="en-US"/>
          </a:p>
        </p:txBody>
      </p:sp>
      <p:sp>
        <p:nvSpPr>
          <p:cNvPr id="6" name="Footer Placeholder 5">
            <a:extLst>
              <a:ext uri="{FF2B5EF4-FFF2-40B4-BE49-F238E27FC236}">
                <a16:creationId xmlns:a16="http://schemas.microsoft.com/office/drawing/2014/main" id="{7D81239A-B190-426E-A181-8A97BA98C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9D465-2B14-4FCE-A65E-C4BA2141B3D9}"/>
              </a:ext>
            </a:extLst>
          </p:cNvPr>
          <p:cNvSpPr>
            <a:spLocks noGrp="1"/>
          </p:cNvSpPr>
          <p:nvPr>
            <p:ph type="sldNum" sz="quarter" idx="12"/>
          </p:nvPr>
        </p:nvSpPr>
        <p:spPr/>
        <p:txBody>
          <a:bodyPr/>
          <a:lstStyle/>
          <a:p>
            <a:fld id="{6B89E7C5-5838-42C1-A377-C3EC115C7B1E}" type="slidenum">
              <a:rPr lang="en-US" smtClean="0"/>
              <a:t>‹#›</a:t>
            </a:fld>
            <a:endParaRPr lang="en-US"/>
          </a:p>
        </p:txBody>
      </p:sp>
    </p:spTree>
    <p:extLst>
      <p:ext uri="{BB962C8B-B14F-4D97-AF65-F5344CB8AC3E}">
        <p14:creationId xmlns:p14="http://schemas.microsoft.com/office/powerpoint/2010/main" val="161496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9D91-65DB-4A8B-A942-F6889814AB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1E088F-2255-410B-B45A-639CB2D6F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6E3EE5-D9BE-4006-8B52-CFD89E452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64874-1419-4BE9-83E4-8D0E53431C99}"/>
              </a:ext>
            </a:extLst>
          </p:cNvPr>
          <p:cNvSpPr>
            <a:spLocks noGrp="1"/>
          </p:cNvSpPr>
          <p:nvPr>
            <p:ph type="dt" sz="half" idx="10"/>
          </p:nvPr>
        </p:nvSpPr>
        <p:spPr/>
        <p:txBody>
          <a:bodyPr/>
          <a:lstStyle/>
          <a:p>
            <a:fld id="{2A262E19-112B-4154-84E1-B6A927D7480D}" type="datetimeFigureOut">
              <a:rPr lang="en-US" smtClean="0"/>
              <a:t>4/13/2021</a:t>
            </a:fld>
            <a:endParaRPr lang="en-US"/>
          </a:p>
        </p:txBody>
      </p:sp>
      <p:sp>
        <p:nvSpPr>
          <p:cNvPr id="6" name="Footer Placeholder 5">
            <a:extLst>
              <a:ext uri="{FF2B5EF4-FFF2-40B4-BE49-F238E27FC236}">
                <a16:creationId xmlns:a16="http://schemas.microsoft.com/office/drawing/2014/main" id="{F40ED5A4-2023-4C4A-A6C3-2967210B6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38DFD1-3D78-4C7F-86FD-161B00132B47}"/>
              </a:ext>
            </a:extLst>
          </p:cNvPr>
          <p:cNvSpPr>
            <a:spLocks noGrp="1"/>
          </p:cNvSpPr>
          <p:nvPr>
            <p:ph type="sldNum" sz="quarter" idx="12"/>
          </p:nvPr>
        </p:nvSpPr>
        <p:spPr/>
        <p:txBody>
          <a:bodyPr/>
          <a:lstStyle/>
          <a:p>
            <a:fld id="{6B89E7C5-5838-42C1-A377-C3EC115C7B1E}" type="slidenum">
              <a:rPr lang="en-US" smtClean="0"/>
              <a:t>‹#›</a:t>
            </a:fld>
            <a:endParaRPr lang="en-US"/>
          </a:p>
        </p:txBody>
      </p:sp>
    </p:spTree>
    <p:extLst>
      <p:ext uri="{BB962C8B-B14F-4D97-AF65-F5344CB8AC3E}">
        <p14:creationId xmlns:p14="http://schemas.microsoft.com/office/powerpoint/2010/main" val="307560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7FF3C-946C-455D-A8E8-786152966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5B8725-AB05-42D9-80D6-C8F68F8633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01862-5067-47B6-A5FD-B36A223E81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62E19-112B-4154-84E1-B6A927D7480D}" type="datetimeFigureOut">
              <a:rPr lang="en-US" smtClean="0"/>
              <a:t>4/13/2021</a:t>
            </a:fld>
            <a:endParaRPr lang="en-US"/>
          </a:p>
        </p:txBody>
      </p:sp>
      <p:sp>
        <p:nvSpPr>
          <p:cNvPr id="5" name="Footer Placeholder 4">
            <a:extLst>
              <a:ext uri="{FF2B5EF4-FFF2-40B4-BE49-F238E27FC236}">
                <a16:creationId xmlns:a16="http://schemas.microsoft.com/office/drawing/2014/main" id="{B5E6FC2E-7C4E-492C-8F65-1150715D3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9B21CA-F08C-4734-BCF9-D44A27C93C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9E7C5-5838-42C1-A377-C3EC115C7B1E}" type="slidenum">
              <a:rPr lang="en-US" smtClean="0"/>
              <a:t>‹#›</a:t>
            </a:fld>
            <a:endParaRPr lang="en-US"/>
          </a:p>
        </p:txBody>
      </p:sp>
    </p:spTree>
    <p:extLst>
      <p:ext uri="{BB962C8B-B14F-4D97-AF65-F5344CB8AC3E}">
        <p14:creationId xmlns:p14="http://schemas.microsoft.com/office/powerpoint/2010/main" val="2712548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lab.com/Sairajkodilkar/filecompression/-/blob/master/DATASTRUCTURE.m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94DB-B74C-48A6-BC5A-905C8EFD8B59}"/>
              </a:ext>
            </a:extLst>
          </p:cNvPr>
          <p:cNvSpPr>
            <a:spLocks noGrp="1"/>
          </p:cNvSpPr>
          <p:nvPr>
            <p:ph type="ctrTitle"/>
          </p:nvPr>
        </p:nvSpPr>
        <p:spPr/>
        <p:txBody>
          <a:bodyPr/>
          <a:lstStyle/>
          <a:p>
            <a:r>
              <a:rPr lang="en-US" dirty="0" err="1"/>
              <a:t>CompressIt</a:t>
            </a:r>
            <a:endParaRPr lang="en-US" dirty="0"/>
          </a:p>
        </p:txBody>
      </p:sp>
      <p:sp>
        <p:nvSpPr>
          <p:cNvPr id="3" name="Subtitle 2">
            <a:extLst>
              <a:ext uri="{FF2B5EF4-FFF2-40B4-BE49-F238E27FC236}">
                <a16:creationId xmlns:a16="http://schemas.microsoft.com/office/drawing/2014/main" id="{F71548A3-39A8-4430-B4AE-3922FB04BEC0}"/>
              </a:ext>
            </a:extLst>
          </p:cNvPr>
          <p:cNvSpPr>
            <a:spLocks noGrp="1"/>
          </p:cNvSpPr>
          <p:nvPr>
            <p:ph type="subTitle" idx="1"/>
          </p:nvPr>
        </p:nvSpPr>
        <p:spPr/>
        <p:txBody>
          <a:bodyPr/>
          <a:lstStyle/>
          <a:p>
            <a:r>
              <a:rPr lang="en-US" dirty="0"/>
              <a:t>A file compression program for comparing Huffman and LZW algorithm.</a:t>
            </a:r>
          </a:p>
          <a:p>
            <a:r>
              <a:rPr lang="en-US" dirty="0"/>
              <a:t>Gitlab: https://gitlab.com/Sairajkodilkar/filecompression.git</a:t>
            </a:r>
          </a:p>
        </p:txBody>
      </p:sp>
    </p:spTree>
    <p:extLst>
      <p:ext uri="{BB962C8B-B14F-4D97-AF65-F5344CB8AC3E}">
        <p14:creationId xmlns:p14="http://schemas.microsoft.com/office/powerpoint/2010/main" val="1249412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2B86-CC69-488C-B38C-426E77ADD55F}"/>
              </a:ext>
            </a:extLst>
          </p:cNvPr>
          <p:cNvSpPr>
            <a:spLocks noGrp="1"/>
          </p:cNvSpPr>
          <p:nvPr>
            <p:ph type="title"/>
          </p:nvPr>
        </p:nvSpPr>
        <p:spPr/>
        <p:txBody>
          <a:bodyPr/>
          <a:lstStyle/>
          <a:p>
            <a:r>
              <a:rPr lang="en-US" dirty="0"/>
              <a:t>How LZW decoder works</a:t>
            </a:r>
          </a:p>
        </p:txBody>
      </p:sp>
      <p:sp>
        <p:nvSpPr>
          <p:cNvPr id="3" name="Content Placeholder 2">
            <a:extLst>
              <a:ext uri="{FF2B5EF4-FFF2-40B4-BE49-F238E27FC236}">
                <a16:creationId xmlns:a16="http://schemas.microsoft.com/office/drawing/2014/main" id="{09AEF44D-F098-424C-B7E0-E5AC006D19A3}"/>
              </a:ext>
            </a:extLst>
          </p:cNvPr>
          <p:cNvSpPr>
            <a:spLocks noGrp="1"/>
          </p:cNvSpPr>
          <p:nvPr>
            <p:ph idx="1"/>
          </p:nvPr>
        </p:nvSpPr>
        <p:spPr>
          <a:xfrm>
            <a:off x="554114" y="1690688"/>
            <a:ext cx="10515600" cy="4351338"/>
          </a:xfrm>
        </p:spPr>
        <p:txBody>
          <a:bodyPr/>
          <a:lstStyle/>
          <a:p>
            <a:r>
              <a:rPr lang="en-US" dirty="0"/>
              <a:t>Decoder uses Hash table to store string with its index.</a:t>
            </a:r>
          </a:p>
          <a:p>
            <a:r>
              <a:rPr lang="en-US" dirty="0"/>
              <a:t>Initializes the Hash table with 0 – 256 characters with index 0 – 256.</a:t>
            </a:r>
          </a:p>
          <a:p>
            <a:r>
              <a:rPr lang="en-US" dirty="0"/>
              <a:t>Reads the 2 byte index from input file, decodes it using hash table.</a:t>
            </a:r>
          </a:p>
          <a:p>
            <a:r>
              <a:rPr lang="en-US" dirty="0"/>
              <a:t>Adds new entry to the hash table concatenating previously decoded string and first character of newly decoded string.</a:t>
            </a:r>
          </a:p>
          <a:p>
            <a:pPr marL="0" indent="0">
              <a:buNone/>
            </a:pPr>
            <a:r>
              <a:rPr lang="en-US" dirty="0"/>
              <a:t> </a:t>
            </a:r>
          </a:p>
          <a:p>
            <a:endParaRPr lang="en-US" dirty="0"/>
          </a:p>
        </p:txBody>
      </p:sp>
    </p:spTree>
    <p:extLst>
      <p:ext uri="{BB962C8B-B14F-4D97-AF65-F5344CB8AC3E}">
        <p14:creationId xmlns:p14="http://schemas.microsoft.com/office/powerpoint/2010/main" val="317737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39F8-BD9B-4FF3-990E-E0628F4A2762}"/>
              </a:ext>
            </a:extLst>
          </p:cNvPr>
          <p:cNvSpPr>
            <a:spLocks noGrp="1"/>
          </p:cNvSpPr>
          <p:nvPr>
            <p:ph type="title"/>
          </p:nvPr>
        </p:nvSpPr>
        <p:spPr/>
        <p:txBody>
          <a:bodyPr/>
          <a:lstStyle/>
          <a:p>
            <a:r>
              <a:rPr lang="en-US" dirty="0"/>
              <a:t>Time complexity of LZW encoder</a:t>
            </a:r>
          </a:p>
        </p:txBody>
      </p:sp>
      <p:sp>
        <p:nvSpPr>
          <p:cNvPr id="3" name="Content Placeholder 2">
            <a:extLst>
              <a:ext uri="{FF2B5EF4-FFF2-40B4-BE49-F238E27FC236}">
                <a16:creationId xmlns:a16="http://schemas.microsoft.com/office/drawing/2014/main" id="{37A7E888-078B-420B-BA95-DF7624DB2FEB}"/>
              </a:ext>
            </a:extLst>
          </p:cNvPr>
          <p:cNvSpPr>
            <a:spLocks noGrp="1"/>
          </p:cNvSpPr>
          <p:nvPr>
            <p:ph idx="1"/>
          </p:nvPr>
        </p:nvSpPr>
        <p:spPr/>
        <p:txBody>
          <a:bodyPr/>
          <a:lstStyle/>
          <a:p>
            <a:pPr>
              <a:buFont typeface="+mj-lt"/>
              <a:buAutoNum type="arabicPeriod"/>
            </a:pPr>
            <a:r>
              <a:rPr lang="en-US" dirty="0"/>
              <a:t>In LZW encoder all lines till while loop take constant time, hence time complexity is O(1).</a:t>
            </a:r>
          </a:p>
          <a:p>
            <a:pPr>
              <a:buFont typeface="+mj-lt"/>
              <a:buAutoNum type="arabicPeriod"/>
            </a:pPr>
            <a:r>
              <a:rPr lang="en-US" dirty="0"/>
              <a:t>In while loop modified </a:t>
            </a:r>
            <a:r>
              <a:rPr lang="en-US" dirty="0" err="1"/>
              <a:t>Trie</a:t>
            </a:r>
            <a:r>
              <a:rPr lang="en-US" dirty="0"/>
              <a:t> data structure is used. which takes O(1) time to insert and </a:t>
            </a:r>
            <a:r>
              <a:rPr lang="en-US" dirty="0" err="1"/>
              <a:t>simultaneouly</a:t>
            </a:r>
            <a:r>
              <a:rPr lang="en-US" dirty="0"/>
              <a:t> returns the match status. since this operations are done n time hence time complexity of while loop is O(n)</a:t>
            </a:r>
          </a:p>
          <a:p>
            <a:pPr>
              <a:buFont typeface="+mj-lt"/>
              <a:buAutoNum type="arabicPeriod"/>
            </a:pPr>
            <a:r>
              <a:rPr lang="en-US" dirty="0"/>
              <a:t>Hence Total time complexity is O(n) = O(1) + O(n).</a:t>
            </a:r>
          </a:p>
          <a:p>
            <a:endParaRPr lang="en-US" dirty="0"/>
          </a:p>
        </p:txBody>
      </p:sp>
    </p:spTree>
    <p:extLst>
      <p:ext uri="{BB962C8B-B14F-4D97-AF65-F5344CB8AC3E}">
        <p14:creationId xmlns:p14="http://schemas.microsoft.com/office/powerpoint/2010/main" val="377797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C860-5337-40D2-952D-8978A23271EA}"/>
              </a:ext>
            </a:extLst>
          </p:cNvPr>
          <p:cNvSpPr>
            <a:spLocks noGrp="1"/>
          </p:cNvSpPr>
          <p:nvPr>
            <p:ph type="title"/>
          </p:nvPr>
        </p:nvSpPr>
        <p:spPr/>
        <p:txBody>
          <a:bodyPr/>
          <a:lstStyle/>
          <a:p>
            <a:r>
              <a:rPr lang="en-US" dirty="0"/>
              <a:t>Time complexity of LZW decoder</a:t>
            </a:r>
          </a:p>
        </p:txBody>
      </p:sp>
      <p:sp>
        <p:nvSpPr>
          <p:cNvPr id="3" name="Content Placeholder 2">
            <a:extLst>
              <a:ext uri="{FF2B5EF4-FFF2-40B4-BE49-F238E27FC236}">
                <a16:creationId xmlns:a16="http://schemas.microsoft.com/office/drawing/2014/main" id="{849FB8B8-DCBA-4194-A5D6-CDB10B1299F2}"/>
              </a:ext>
            </a:extLst>
          </p:cNvPr>
          <p:cNvSpPr>
            <a:spLocks noGrp="1"/>
          </p:cNvSpPr>
          <p:nvPr>
            <p:ph idx="1"/>
          </p:nvPr>
        </p:nvSpPr>
        <p:spPr/>
        <p:txBody>
          <a:bodyPr/>
          <a:lstStyle/>
          <a:p>
            <a:pPr>
              <a:buFont typeface="+mj-lt"/>
              <a:buAutoNum type="arabicPeriod"/>
            </a:pPr>
            <a:r>
              <a:rPr lang="en-US" dirty="0"/>
              <a:t>In LZW decoder all lines till while loop takes constant time.</a:t>
            </a:r>
          </a:p>
          <a:p>
            <a:pPr>
              <a:buFont typeface="+mj-lt"/>
              <a:buAutoNum type="arabicPeriod"/>
            </a:pPr>
            <a:r>
              <a:rPr lang="en-US" dirty="0"/>
              <a:t>In decoder LZW uses hash table for storing strings by key which takes average time of O(m / </a:t>
            </a:r>
            <a:r>
              <a:rPr lang="en-US" i="1" dirty="0"/>
              <a:t>α</a:t>
            </a:r>
            <a:r>
              <a:rPr lang="en-US" dirty="0"/>
              <a:t>) for insert or lookup. where m is total entries in hash table and </a:t>
            </a:r>
            <a:r>
              <a:rPr lang="en-US" i="1" dirty="0"/>
              <a:t>α</a:t>
            </a:r>
            <a:r>
              <a:rPr lang="en-US" dirty="0"/>
              <a:t> is number of slots in hash table. since for worst case lookup and insert both might be done in every iteration hence time complexity is O(n * (m / </a:t>
            </a:r>
            <a:r>
              <a:rPr lang="en-US" i="1" dirty="0"/>
              <a:t>α</a:t>
            </a:r>
            <a:r>
              <a:rPr lang="en-US" dirty="0"/>
              <a:t>)).</a:t>
            </a:r>
          </a:p>
          <a:p>
            <a:pPr>
              <a:buFont typeface="+mj-lt"/>
              <a:buAutoNum type="arabicPeriod"/>
            </a:pPr>
            <a:r>
              <a:rPr lang="en-US" dirty="0"/>
              <a:t>Hence total time complexity is O(n * (m / </a:t>
            </a:r>
            <a:r>
              <a:rPr lang="en-US" i="1" dirty="0"/>
              <a:t>α</a:t>
            </a:r>
            <a:r>
              <a:rPr lang="en-US" dirty="0"/>
              <a:t>)) = O(1) + O(n * (m / </a:t>
            </a:r>
            <a:r>
              <a:rPr lang="en-US" i="1" dirty="0"/>
              <a:t>α</a:t>
            </a:r>
            <a:r>
              <a:rPr lang="en-US" dirty="0"/>
              <a:t>))</a:t>
            </a:r>
          </a:p>
          <a:p>
            <a:endParaRPr lang="en-US" dirty="0"/>
          </a:p>
        </p:txBody>
      </p:sp>
    </p:spTree>
    <p:extLst>
      <p:ext uri="{BB962C8B-B14F-4D97-AF65-F5344CB8AC3E}">
        <p14:creationId xmlns:p14="http://schemas.microsoft.com/office/powerpoint/2010/main" val="424555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0B36-962F-4B46-99AB-3F715F809698}"/>
              </a:ext>
            </a:extLst>
          </p:cNvPr>
          <p:cNvSpPr>
            <a:spLocks noGrp="1"/>
          </p:cNvSpPr>
          <p:nvPr>
            <p:ph type="title"/>
          </p:nvPr>
        </p:nvSpPr>
        <p:spPr/>
        <p:txBody>
          <a:bodyPr/>
          <a:lstStyle/>
          <a:p>
            <a:r>
              <a:rPr lang="en-US" dirty="0"/>
              <a:t>Data structures </a:t>
            </a:r>
          </a:p>
        </p:txBody>
      </p:sp>
      <p:sp>
        <p:nvSpPr>
          <p:cNvPr id="3" name="Content Placeholder 2">
            <a:extLst>
              <a:ext uri="{FF2B5EF4-FFF2-40B4-BE49-F238E27FC236}">
                <a16:creationId xmlns:a16="http://schemas.microsoft.com/office/drawing/2014/main" id="{8B890EED-1724-4D08-9F7F-9257F6C1DAFE}"/>
              </a:ext>
            </a:extLst>
          </p:cNvPr>
          <p:cNvSpPr>
            <a:spLocks noGrp="1"/>
          </p:cNvSpPr>
          <p:nvPr>
            <p:ph idx="1"/>
          </p:nvPr>
        </p:nvSpPr>
        <p:spPr/>
        <p:txBody>
          <a:bodyPr/>
          <a:lstStyle/>
          <a:p>
            <a:r>
              <a:rPr lang="en-US" dirty="0"/>
              <a:t>Huffman encoder and decoder both uses binary tree for building Huffman tree and heap for priority queue.</a:t>
            </a:r>
          </a:p>
          <a:p>
            <a:r>
              <a:rPr lang="en-US" dirty="0">
                <a:solidFill>
                  <a:srgbClr val="2E2E2E"/>
                </a:solidFill>
                <a:effectLst/>
              </a:rPr>
              <a:t>LZW encoder uses modified </a:t>
            </a:r>
            <a:r>
              <a:rPr lang="en-US" dirty="0" err="1">
                <a:solidFill>
                  <a:srgbClr val="2E2E2E"/>
                </a:solidFill>
                <a:effectLst/>
              </a:rPr>
              <a:t>trie</a:t>
            </a:r>
            <a:r>
              <a:rPr lang="en-US" dirty="0">
                <a:solidFill>
                  <a:srgbClr val="2E2E2E"/>
                </a:solidFill>
                <a:effectLst/>
              </a:rPr>
              <a:t> data structure which uses static variable to match the string character by character. </a:t>
            </a:r>
            <a:r>
              <a:rPr lang="en-US" dirty="0">
                <a:solidFill>
                  <a:srgbClr val="2E2E2E"/>
                </a:solidFill>
              </a:rPr>
              <a:t>This modification helps LZW algorithm as each time new character is read we don’t have to match the string from start. Read </a:t>
            </a:r>
            <a:r>
              <a:rPr lang="en-US" dirty="0">
                <a:solidFill>
                  <a:srgbClr val="2E2E2E"/>
                </a:solidFill>
                <a:hlinkClick r:id="rId2"/>
              </a:rPr>
              <a:t>DATASTRUCTURE.md</a:t>
            </a:r>
            <a:r>
              <a:rPr lang="en-US" dirty="0">
                <a:solidFill>
                  <a:srgbClr val="2E2E2E"/>
                </a:solidFill>
                <a:effectLst/>
              </a:rPr>
              <a:t> </a:t>
            </a:r>
            <a:r>
              <a:rPr lang="en-US" dirty="0">
                <a:solidFill>
                  <a:srgbClr val="2E2E2E"/>
                </a:solidFill>
              </a:rPr>
              <a:t>for more details </a:t>
            </a:r>
          </a:p>
          <a:p>
            <a:r>
              <a:rPr lang="en-US" b="0" dirty="0">
                <a:solidFill>
                  <a:srgbClr val="2E2E2E"/>
                </a:solidFill>
                <a:effectLst/>
                <a:latin typeface="Consolas" panose="020B0609020204030204" pitchFamily="49" charset="0"/>
              </a:rPr>
              <a:t>LZW decoder uses hashing with chaining, </a:t>
            </a:r>
            <a:r>
              <a:rPr lang="en-US" dirty="0"/>
              <a:t>The average time for such hash table is O(m / </a:t>
            </a:r>
            <a:r>
              <a:rPr lang="en-US" i="1" dirty="0"/>
              <a:t>α</a:t>
            </a:r>
            <a:r>
              <a:rPr lang="en-US" dirty="0"/>
              <a:t>) ,where m is total number entries in hash table.</a:t>
            </a:r>
            <a:endParaRPr lang="en-US" b="0" dirty="0">
              <a:solidFill>
                <a:srgbClr val="2E2E2E"/>
              </a:solidFill>
              <a:effectLst/>
              <a:latin typeface="Consolas" panose="020B0609020204030204" pitchFamily="49" charset="0"/>
            </a:endParaRPr>
          </a:p>
        </p:txBody>
      </p:sp>
    </p:spTree>
    <p:extLst>
      <p:ext uri="{BB962C8B-B14F-4D97-AF65-F5344CB8AC3E}">
        <p14:creationId xmlns:p14="http://schemas.microsoft.com/office/powerpoint/2010/main" val="408667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F491453-C023-49BA-A7F9-C04115F751AD}"/>
              </a:ext>
            </a:extLst>
          </p:cNvPr>
          <p:cNvSpPr>
            <a:spLocks noGrp="1"/>
          </p:cNvSpPr>
          <p:nvPr>
            <p:ph type="title"/>
          </p:nvPr>
        </p:nvSpPr>
        <p:spPr>
          <a:xfrm>
            <a:off x="642996" y="5086350"/>
            <a:ext cx="10906008" cy="876299"/>
          </a:xfrm>
        </p:spPr>
        <p:txBody>
          <a:bodyPr vert="horz" lIns="91440" tIns="45720" rIns="91440" bIns="45720" rtlCol="0" anchor="b">
            <a:normAutofit fontScale="90000"/>
          </a:bodyPr>
          <a:lstStyle/>
          <a:p>
            <a:pPr algn="ctr"/>
            <a:r>
              <a:rPr lang="en-US" sz="6000" dirty="0"/>
              <a:t>Results for random data</a:t>
            </a:r>
          </a:p>
        </p:txBody>
      </p:sp>
      <p:pic>
        <p:nvPicPr>
          <p:cNvPr id="9" name="Picture 8">
            <a:extLst>
              <a:ext uri="{FF2B5EF4-FFF2-40B4-BE49-F238E27FC236}">
                <a16:creationId xmlns:a16="http://schemas.microsoft.com/office/drawing/2014/main" id="{48D2B051-1680-495D-AE37-1FA65E0390D4}"/>
              </a:ext>
            </a:extLst>
          </p:cNvPr>
          <p:cNvPicPr>
            <a:picLocks noChangeAspect="1"/>
          </p:cNvPicPr>
          <p:nvPr/>
        </p:nvPicPr>
        <p:blipFill rotWithShape="1">
          <a:blip r:embed="rId2">
            <a:extLst>
              <a:ext uri="{28A0092B-C50C-407E-A947-70E740481C1C}">
                <a14:useLocalDpi xmlns:a14="http://schemas.microsoft.com/office/drawing/2010/main" val="0"/>
              </a:ext>
            </a:extLst>
          </a:blip>
          <a:srcRect l="1508" r="-3" b="-3"/>
          <a:stretch/>
        </p:blipFill>
        <p:spPr>
          <a:xfrm>
            <a:off x="481946" y="572461"/>
            <a:ext cx="3986136" cy="4047164"/>
          </a:xfrm>
          <a:prstGeom prst="rect">
            <a:avLst/>
          </a:prstGeom>
        </p:spPr>
      </p:pic>
      <p:pic>
        <p:nvPicPr>
          <p:cNvPr id="7" name="Picture 6">
            <a:extLst>
              <a:ext uri="{FF2B5EF4-FFF2-40B4-BE49-F238E27FC236}">
                <a16:creationId xmlns:a16="http://schemas.microsoft.com/office/drawing/2014/main" id="{041D28BE-B926-4622-91C9-552E12015AC7}"/>
              </a:ext>
            </a:extLst>
          </p:cNvPr>
          <p:cNvPicPr>
            <a:picLocks noChangeAspect="1"/>
          </p:cNvPicPr>
          <p:nvPr/>
        </p:nvPicPr>
        <p:blipFill rotWithShape="1">
          <a:blip r:embed="rId3">
            <a:extLst>
              <a:ext uri="{28A0092B-C50C-407E-A947-70E740481C1C}">
                <a14:useLocalDpi xmlns:a14="http://schemas.microsoft.com/office/drawing/2010/main" val="0"/>
              </a:ext>
            </a:extLst>
          </a:blip>
          <a:srcRect l="1508" r="-3" b="-3"/>
          <a:stretch/>
        </p:blipFill>
        <p:spPr>
          <a:xfrm>
            <a:off x="8118384" y="528051"/>
            <a:ext cx="4073616" cy="4135984"/>
          </a:xfrm>
          <a:prstGeom prst="rect">
            <a:avLst/>
          </a:prstGeom>
        </p:spPr>
      </p:pic>
      <p:pic>
        <p:nvPicPr>
          <p:cNvPr id="5" name="Content Placeholder 4">
            <a:extLst>
              <a:ext uri="{FF2B5EF4-FFF2-40B4-BE49-F238E27FC236}">
                <a16:creationId xmlns:a16="http://schemas.microsoft.com/office/drawing/2014/main" id="{D960954B-E833-4BC6-A767-847E5F065401}"/>
              </a:ext>
            </a:extLst>
          </p:cNvPr>
          <p:cNvPicPr>
            <a:picLocks noChangeAspect="1"/>
          </p:cNvPicPr>
          <p:nvPr/>
        </p:nvPicPr>
        <p:blipFill rotWithShape="1">
          <a:blip r:embed="rId4">
            <a:extLst>
              <a:ext uri="{28A0092B-C50C-407E-A947-70E740481C1C}">
                <a14:useLocalDpi xmlns:a14="http://schemas.microsoft.com/office/drawing/2010/main" val="0"/>
              </a:ext>
            </a:extLst>
          </a:blip>
          <a:srcRect l="1121" r="384" b="-3"/>
          <a:stretch/>
        </p:blipFill>
        <p:spPr>
          <a:xfrm>
            <a:off x="4399865" y="528051"/>
            <a:ext cx="4073616" cy="4135984"/>
          </a:xfrm>
          <a:prstGeom prst="rect">
            <a:avLst/>
          </a:prstGeom>
        </p:spPr>
      </p:pic>
      <p:cxnSp>
        <p:nvCxnSpPr>
          <p:cNvPr id="40" name="Straight Connector 39">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CCAA8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40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2446-F269-44B5-B043-896068935511}"/>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dirty="0"/>
              <a:t>Results for pattern data</a:t>
            </a:r>
          </a:p>
        </p:txBody>
      </p:sp>
      <p:pic>
        <p:nvPicPr>
          <p:cNvPr id="11" name="Picture 10">
            <a:extLst>
              <a:ext uri="{FF2B5EF4-FFF2-40B4-BE49-F238E27FC236}">
                <a16:creationId xmlns:a16="http://schemas.microsoft.com/office/drawing/2014/main" id="{201D11B6-DE24-4AF4-BD35-7EF19A05B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46" y="599476"/>
            <a:ext cx="3529109" cy="3529109"/>
          </a:xfrm>
          <a:prstGeom prst="rect">
            <a:avLst/>
          </a:prstGeom>
        </p:spPr>
      </p:pic>
      <p:pic>
        <p:nvPicPr>
          <p:cNvPr id="7" name="Content Placeholder 6">
            <a:extLst>
              <a:ext uri="{FF2B5EF4-FFF2-40B4-BE49-F238E27FC236}">
                <a16:creationId xmlns:a16="http://schemas.microsoft.com/office/drawing/2014/main" id="{7EC4929D-AF08-44C7-A4E4-AFD23BB381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2788" y="600819"/>
            <a:ext cx="3526424" cy="3526424"/>
          </a:xfrm>
          <a:prstGeom prst="rect">
            <a:avLst/>
          </a:prstGeom>
        </p:spPr>
      </p:pic>
      <p:pic>
        <p:nvPicPr>
          <p:cNvPr id="9" name="Picture 8">
            <a:extLst>
              <a:ext uri="{FF2B5EF4-FFF2-40B4-BE49-F238E27FC236}">
                <a16:creationId xmlns:a16="http://schemas.microsoft.com/office/drawing/2014/main" id="{AD88D772-91DB-4839-B08F-0A08E649CD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587047"/>
            <a:ext cx="3553968" cy="3553968"/>
          </a:xfrm>
          <a:prstGeom prst="rect">
            <a:avLst/>
          </a:prstGeom>
        </p:spPr>
      </p:pic>
      <p:cxnSp>
        <p:nvCxnSpPr>
          <p:cNvPr id="16" name="Straight Connector 15">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D0AD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52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0B36-962F-4B46-99AB-3F715F809698}"/>
              </a:ext>
            </a:extLst>
          </p:cNvPr>
          <p:cNvSpPr>
            <a:spLocks noGrp="1"/>
          </p:cNvSpPr>
          <p:nvPr>
            <p:ph type="title"/>
          </p:nvPr>
        </p:nvSpPr>
        <p:spPr/>
        <p:txBody>
          <a:bodyPr/>
          <a:lstStyle/>
          <a:p>
            <a:r>
              <a:rPr lang="en-US" dirty="0"/>
              <a:t>Observation</a:t>
            </a:r>
          </a:p>
        </p:txBody>
      </p:sp>
      <p:sp>
        <p:nvSpPr>
          <p:cNvPr id="3" name="Content Placeholder 2">
            <a:extLst>
              <a:ext uri="{FF2B5EF4-FFF2-40B4-BE49-F238E27FC236}">
                <a16:creationId xmlns:a16="http://schemas.microsoft.com/office/drawing/2014/main" id="{8B890EED-1724-4D08-9F7F-9257F6C1DAFE}"/>
              </a:ext>
            </a:extLst>
          </p:cNvPr>
          <p:cNvSpPr>
            <a:spLocks noGrp="1"/>
          </p:cNvSpPr>
          <p:nvPr>
            <p:ph idx="1"/>
          </p:nvPr>
        </p:nvSpPr>
        <p:spPr/>
        <p:txBody>
          <a:bodyPr/>
          <a:lstStyle/>
          <a:p>
            <a:r>
              <a:rPr lang="en-US" dirty="0"/>
              <a:t>The observation of uncompressed size vs compressed file for both forms of data are completely opposite.</a:t>
            </a:r>
          </a:p>
          <a:p>
            <a:pPr>
              <a:buFont typeface="Arial" panose="020B0604020202020204" pitchFamily="34" charset="0"/>
              <a:buChar char="•"/>
            </a:pPr>
            <a:r>
              <a:rPr lang="en-US" dirty="0"/>
              <a:t>Observations for random data byte files: </a:t>
            </a:r>
          </a:p>
          <a:p>
            <a:pPr marL="742950" lvl="1" indent="-285750">
              <a:buFont typeface="Arial" panose="020B0604020202020204" pitchFamily="34" charset="0"/>
              <a:buChar char="•"/>
            </a:pPr>
            <a:r>
              <a:rPr lang="en-US" dirty="0"/>
              <a:t>For Random data LZW and </a:t>
            </a:r>
            <a:r>
              <a:rPr lang="en-US" dirty="0" err="1"/>
              <a:t>huffman</a:t>
            </a:r>
            <a:r>
              <a:rPr lang="en-US" dirty="0"/>
              <a:t> both expands the file.</a:t>
            </a:r>
          </a:p>
          <a:p>
            <a:pPr marL="742950" lvl="1" indent="-285750">
              <a:buFont typeface="Arial" panose="020B0604020202020204" pitchFamily="34" charset="0"/>
              <a:buChar char="•"/>
            </a:pPr>
            <a:r>
              <a:rPr lang="en-US" dirty="0"/>
              <a:t>Huffman performs better and is faster than LZW.</a:t>
            </a:r>
          </a:p>
          <a:p>
            <a:pPr marL="742950" lvl="1" indent="-285750">
              <a:buFont typeface="Arial" panose="020B0604020202020204" pitchFamily="34" charset="0"/>
              <a:buChar char="•"/>
            </a:pPr>
            <a:r>
              <a:rPr lang="en-US" dirty="0"/>
              <a:t>Percentage of data compressed is negative.</a:t>
            </a:r>
          </a:p>
          <a:p>
            <a:pPr>
              <a:buFont typeface="Arial" panose="020B0604020202020204" pitchFamily="34" charset="0"/>
              <a:buChar char="•"/>
            </a:pPr>
            <a:r>
              <a:rPr lang="en-US" dirty="0"/>
              <a:t>Observations for Pattern data byte files: </a:t>
            </a:r>
          </a:p>
          <a:p>
            <a:pPr marL="742950" lvl="1" indent="-285750">
              <a:buFont typeface="Arial" panose="020B0604020202020204" pitchFamily="34" charset="0"/>
              <a:buChar char="•"/>
            </a:pPr>
            <a:r>
              <a:rPr lang="en-US" dirty="0"/>
              <a:t>Most of the files are better compressed by LZW than Huffman.</a:t>
            </a:r>
          </a:p>
          <a:p>
            <a:pPr marL="742950" lvl="1" indent="-285750">
              <a:buFont typeface="Arial" panose="020B0604020202020204" pitchFamily="34" charset="0"/>
              <a:buChar char="•"/>
            </a:pPr>
            <a:r>
              <a:rPr lang="en-US" dirty="0"/>
              <a:t>LZW turns out be faster than </a:t>
            </a:r>
            <a:r>
              <a:rPr lang="en-US" dirty="0" err="1"/>
              <a:t>huffman</a:t>
            </a:r>
            <a:r>
              <a:rPr lang="en-US" dirty="0"/>
              <a:t>.</a:t>
            </a:r>
          </a:p>
          <a:p>
            <a:pPr marL="742950" lvl="1" indent="-285750">
              <a:buFont typeface="Arial" panose="020B0604020202020204" pitchFamily="34" charset="0"/>
              <a:buChar char="•"/>
            </a:pPr>
            <a:r>
              <a:rPr lang="en-US" dirty="0"/>
              <a:t>Percentage of data compressed reduces as file size increases.</a:t>
            </a:r>
          </a:p>
          <a:p>
            <a:endParaRPr lang="en-US" dirty="0"/>
          </a:p>
        </p:txBody>
      </p:sp>
    </p:spTree>
    <p:extLst>
      <p:ext uri="{BB962C8B-B14F-4D97-AF65-F5344CB8AC3E}">
        <p14:creationId xmlns:p14="http://schemas.microsoft.com/office/powerpoint/2010/main" val="158194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C9B8-18AC-45F3-B6C5-632DF8D3EAF2}"/>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ED9C6A18-088D-4A7E-A661-99B9785CAC58}"/>
              </a:ext>
            </a:extLst>
          </p:cNvPr>
          <p:cNvSpPr>
            <a:spLocks noGrp="1"/>
          </p:cNvSpPr>
          <p:nvPr>
            <p:ph idx="1"/>
          </p:nvPr>
        </p:nvSpPr>
        <p:spPr/>
        <p:txBody>
          <a:bodyPr>
            <a:normAutofit fontScale="77500" lnSpcReduction="20000"/>
          </a:bodyPr>
          <a:lstStyle/>
          <a:p>
            <a:r>
              <a:rPr lang="en-US" b="1" dirty="0"/>
              <a:t>Observation for random data files</a:t>
            </a:r>
          </a:p>
          <a:p>
            <a:r>
              <a:rPr lang="en-US" dirty="0"/>
              <a:t>1.</a:t>
            </a:r>
            <a:r>
              <a:rPr lang="en-US" b="1" dirty="0"/>
              <a:t>Why Huffman fails for random data ?</a:t>
            </a:r>
            <a:br>
              <a:rPr lang="en-US" dirty="0"/>
            </a:br>
            <a:r>
              <a:rPr lang="en-US" dirty="0"/>
              <a:t>Huffman algorithm uses entropy encoding assigning shorter code for frequent characters and longer codes for infrequent character. Since in random data files there is equal probability of each character appearing in the file for which </a:t>
            </a:r>
            <a:r>
              <a:rPr lang="en-US" dirty="0" err="1"/>
              <a:t>huffman</a:t>
            </a:r>
            <a:r>
              <a:rPr lang="en-US" dirty="0"/>
              <a:t> algorithm creates balance [</a:t>
            </a:r>
            <a:r>
              <a:rPr lang="en-US" dirty="0" err="1"/>
              <a:t>huffman</a:t>
            </a:r>
            <a:r>
              <a:rPr lang="en-US" dirty="0"/>
              <a:t> tree] (../DATASTRUCTURE.md). Additionally there is 262 bytes of overhead for </a:t>
            </a:r>
            <a:r>
              <a:rPr lang="en-US" dirty="0" err="1"/>
              <a:t>huffman</a:t>
            </a:r>
            <a:r>
              <a:rPr lang="en-US" dirty="0"/>
              <a:t> algorithm hence </a:t>
            </a:r>
            <a:r>
              <a:rPr lang="en-US" dirty="0" err="1"/>
              <a:t>filesize</a:t>
            </a:r>
            <a:r>
              <a:rPr lang="en-US" dirty="0"/>
              <a:t> increases.</a:t>
            </a:r>
          </a:p>
          <a:p>
            <a:r>
              <a:rPr lang="en-US" dirty="0"/>
              <a:t>2.</a:t>
            </a:r>
            <a:r>
              <a:rPr lang="en-US" b="1" dirty="0"/>
              <a:t> Why LZW fails for random data ? </a:t>
            </a:r>
            <a:br>
              <a:rPr lang="en-US" dirty="0"/>
            </a:br>
            <a:r>
              <a:rPr lang="en-US" dirty="0"/>
              <a:t>LZW is dictionary based compression algorithm. Hence it compresses the file based on pattern previously appeared in the file. Since Random data file has minimal pattern hence it outputs the two bytes codes more frequently.</a:t>
            </a:r>
          </a:p>
          <a:p>
            <a:r>
              <a:rPr lang="en-US" dirty="0"/>
              <a:t>3.</a:t>
            </a:r>
            <a:r>
              <a:rPr lang="en-US" b="1" dirty="0"/>
              <a:t>Why Huffman beats LZW in terms of compressed file size for random data ?</a:t>
            </a:r>
            <a:br>
              <a:rPr lang="en-US" dirty="0"/>
            </a:br>
            <a:r>
              <a:rPr lang="en-US" dirty="0"/>
              <a:t>Huffman assigns nearly equal length codes for each char in the random data file which creates nearly equal size compressed file. But in LZW the output index is fixed which is 2 byte so for every new pattern there is 2 byte output hence as randomness increases file size increases much faster than </a:t>
            </a:r>
            <a:r>
              <a:rPr lang="en-US" dirty="0" err="1"/>
              <a:t>huffman</a:t>
            </a:r>
            <a:endParaRPr lang="en-US" dirty="0"/>
          </a:p>
          <a:p>
            <a:endParaRPr lang="en-US" dirty="0"/>
          </a:p>
        </p:txBody>
      </p:sp>
    </p:spTree>
    <p:extLst>
      <p:ext uri="{BB962C8B-B14F-4D97-AF65-F5344CB8AC3E}">
        <p14:creationId xmlns:p14="http://schemas.microsoft.com/office/powerpoint/2010/main" val="165976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D1359-D7D9-43DE-A9A5-CC8CDDA38077}"/>
              </a:ext>
            </a:extLst>
          </p:cNvPr>
          <p:cNvSpPr>
            <a:spLocks noGrp="1"/>
          </p:cNvSpPr>
          <p:nvPr>
            <p:ph idx="1"/>
          </p:nvPr>
        </p:nvSpPr>
        <p:spPr>
          <a:xfrm>
            <a:off x="838200" y="426128"/>
            <a:ext cx="10515600" cy="5750835"/>
          </a:xfrm>
        </p:spPr>
        <p:txBody>
          <a:bodyPr>
            <a:normAutofit fontScale="92500" lnSpcReduction="10000"/>
          </a:bodyPr>
          <a:lstStyle/>
          <a:p>
            <a:r>
              <a:rPr lang="en-US" b="1" dirty="0"/>
              <a:t>Observation for pattern data file</a:t>
            </a:r>
          </a:p>
          <a:p>
            <a:r>
              <a:rPr lang="en-US" dirty="0"/>
              <a:t>4.</a:t>
            </a:r>
            <a:r>
              <a:rPr lang="en-US" b="1" dirty="0"/>
              <a:t> Why Huffman works better for pattern data ?</a:t>
            </a:r>
            <a:br>
              <a:rPr lang="en-US" dirty="0"/>
            </a:br>
            <a:r>
              <a:rPr lang="en-US" dirty="0"/>
              <a:t>As The </a:t>
            </a:r>
            <a:r>
              <a:rPr lang="en-US" dirty="0" err="1"/>
              <a:t>probablity</a:t>
            </a:r>
            <a:r>
              <a:rPr lang="en-US" dirty="0"/>
              <a:t> of bytes </a:t>
            </a:r>
            <a:r>
              <a:rPr lang="en-US" dirty="0" err="1"/>
              <a:t>occuring</a:t>
            </a:r>
            <a:r>
              <a:rPr lang="en-US" dirty="0"/>
              <a:t> in the file is distributed over the large range, meaning some bytes occurs more frequently than the others, Huffman algorithm assigns shorter codes to more frequent bytes resulting in compression.</a:t>
            </a:r>
          </a:p>
          <a:p>
            <a:r>
              <a:rPr lang="en-US" dirty="0"/>
              <a:t>5.</a:t>
            </a:r>
            <a:r>
              <a:rPr lang="en-US" b="1" dirty="0"/>
              <a:t> Why LZW works better for pattern data ?</a:t>
            </a:r>
            <a:br>
              <a:rPr lang="en-US" dirty="0"/>
            </a:br>
            <a:r>
              <a:rPr lang="en-US" dirty="0"/>
              <a:t>In LZW once the new pattern is seen in the file it is logged into dictionary with unique index. This index is outputted to file each time it encounter the pattern. Hence greater the pattern in the file smaller the file will be.</a:t>
            </a:r>
          </a:p>
          <a:p>
            <a:r>
              <a:rPr lang="en-US" dirty="0"/>
              <a:t>6.</a:t>
            </a:r>
            <a:r>
              <a:rPr lang="en-US" b="1" dirty="0"/>
              <a:t> Why LZW beats Huffman in terms of compressed file size for pattern data ? </a:t>
            </a:r>
            <a:br>
              <a:rPr lang="en-US" dirty="0"/>
            </a:br>
            <a:r>
              <a:rPr lang="en-US" dirty="0"/>
              <a:t>In </a:t>
            </a:r>
            <a:r>
              <a:rPr lang="en-US" dirty="0" err="1"/>
              <a:t>huffman</a:t>
            </a:r>
            <a:r>
              <a:rPr lang="en-US" dirty="0"/>
              <a:t> codes are fixed and determined using statistic of source being encoded. Whereas LZW adapts to the data as it reads the file and increases the dictionary size. As LZW reads more data it encodes the longer pattern in the 2 bytes.</a:t>
            </a:r>
          </a:p>
          <a:p>
            <a:endParaRPr lang="en-US" dirty="0"/>
          </a:p>
        </p:txBody>
      </p:sp>
    </p:spTree>
    <p:extLst>
      <p:ext uri="{BB962C8B-B14F-4D97-AF65-F5344CB8AC3E}">
        <p14:creationId xmlns:p14="http://schemas.microsoft.com/office/powerpoint/2010/main" val="152472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E8C2CF-8F29-470F-AC6A-54965816327D}"/>
              </a:ext>
            </a:extLst>
          </p:cNvPr>
          <p:cNvSpPr>
            <a:spLocks noGrp="1"/>
          </p:cNvSpPr>
          <p:nvPr>
            <p:ph idx="1"/>
          </p:nvPr>
        </p:nvSpPr>
        <p:spPr>
          <a:xfrm>
            <a:off x="838200" y="381740"/>
            <a:ext cx="10515600" cy="5795223"/>
          </a:xfrm>
        </p:spPr>
        <p:txBody>
          <a:bodyPr>
            <a:normAutofit fontScale="92500"/>
          </a:bodyPr>
          <a:lstStyle/>
          <a:p>
            <a:r>
              <a:rPr lang="en-US" dirty="0"/>
              <a:t>7.</a:t>
            </a:r>
            <a:r>
              <a:rPr lang="en-US" b="1" dirty="0"/>
              <a:t> Why LZW beats Huffman in terms of compress time for pattern data ? </a:t>
            </a:r>
            <a:br>
              <a:rPr lang="en-US" dirty="0"/>
            </a:br>
            <a:r>
              <a:rPr lang="en-US" dirty="0"/>
              <a:t>In Huffman There needs to be two passes over input file.	</a:t>
            </a:r>
          </a:p>
          <a:p>
            <a:pPr lvl="1"/>
            <a:r>
              <a:rPr lang="en-US" dirty="0"/>
              <a:t>First pass to count frequency of bytes in file.</a:t>
            </a:r>
          </a:p>
          <a:p>
            <a:pPr lvl="1"/>
            <a:r>
              <a:rPr lang="en-US" dirty="0"/>
              <a:t>Second pass which actually compresses file.</a:t>
            </a:r>
          </a:p>
          <a:p>
            <a:pPr lvl="1"/>
            <a:r>
              <a:rPr lang="en-US" dirty="0"/>
              <a:t>Whereas In LZW only one pass is required as LZW adapts according to data.</a:t>
            </a:r>
          </a:p>
          <a:p>
            <a:r>
              <a:rPr lang="en-US" dirty="0"/>
              <a:t>8.</a:t>
            </a:r>
            <a:r>
              <a:rPr lang="en-US" b="1" dirty="0"/>
              <a:t> Why Huffman compression ratio decreases with increase in file size ? </a:t>
            </a:r>
            <a:br>
              <a:rPr lang="en-US" dirty="0"/>
            </a:br>
            <a:r>
              <a:rPr lang="en-US" dirty="0"/>
              <a:t>As the file size increases the probability that each byte occurs with same frequency increases which result in less compression of file</a:t>
            </a:r>
          </a:p>
          <a:p>
            <a:r>
              <a:rPr lang="en-US" dirty="0"/>
              <a:t>9.</a:t>
            </a:r>
            <a:r>
              <a:rPr lang="en-US" b="1" dirty="0"/>
              <a:t> Why LZW compression ratio decreases with increase in file size ?</a:t>
            </a:r>
            <a:br>
              <a:rPr lang="en-US" dirty="0"/>
            </a:br>
            <a:r>
              <a:rPr lang="en-US" dirty="0"/>
              <a:t>As the file size increases dictionary of pattern fills up which has maximum of 65536 entries for 2 byte code, After these many amount of entries we are not able to add new pattern into dictionary and compression is decreases, However This problem can easily be solved by using code size longer than 2 bytes, but this will result in decrease in compression ratio for smaller files</a:t>
            </a:r>
          </a:p>
          <a:p>
            <a:endParaRPr lang="en-US" dirty="0"/>
          </a:p>
        </p:txBody>
      </p:sp>
    </p:spTree>
    <p:extLst>
      <p:ext uri="{BB962C8B-B14F-4D97-AF65-F5344CB8AC3E}">
        <p14:creationId xmlns:p14="http://schemas.microsoft.com/office/powerpoint/2010/main" val="373942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7EF8-B5C8-4749-AE10-6F9460DDB054}"/>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8C49E875-B8F2-4483-BFAA-DDDCD40D7264}"/>
              </a:ext>
            </a:extLst>
          </p:cNvPr>
          <p:cNvSpPr>
            <a:spLocks noGrp="1"/>
          </p:cNvSpPr>
          <p:nvPr>
            <p:ph idx="1"/>
          </p:nvPr>
        </p:nvSpPr>
        <p:spPr/>
        <p:txBody>
          <a:bodyPr/>
          <a:lstStyle/>
          <a:p>
            <a:r>
              <a:rPr lang="en-US" dirty="0"/>
              <a:t>Finding runtime as well as compression ratio of Huffman and LZW algorithm and comparing them</a:t>
            </a:r>
          </a:p>
          <a:p>
            <a:r>
              <a:rPr lang="en-US" dirty="0"/>
              <a:t>Determining for which data these algorithms are effective.</a:t>
            </a:r>
          </a:p>
          <a:p>
            <a:pPr marL="0" indent="0">
              <a:buNone/>
            </a:pPr>
            <a:endParaRPr lang="en-US" dirty="0"/>
          </a:p>
        </p:txBody>
      </p:sp>
    </p:spTree>
    <p:extLst>
      <p:ext uri="{BB962C8B-B14F-4D97-AF65-F5344CB8AC3E}">
        <p14:creationId xmlns:p14="http://schemas.microsoft.com/office/powerpoint/2010/main" val="1365748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68D0-3BAD-4C6F-947D-3200878791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2B41B02-36D0-41F5-91F0-0817BB8A99EA}"/>
              </a:ext>
            </a:extLst>
          </p:cNvPr>
          <p:cNvSpPr>
            <a:spLocks noGrp="1"/>
          </p:cNvSpPr>
          <p:nvPr>
            <p:ph idx="1"/>
          </p:nvPr>
        </p:nvSpPr>
        <p:spPr/>
        <p:txBody>
          <a:bodyPr/>
          <a:lstStyle/>
          <a:p>
            <a:r>
              <a:rPr lang="en-US" dirty="0"/>
              <a:t>From the Given interpretation we can conclude that both algorithm are not useful for random data file but this condition arises rarely in real life since data would always be in some kind of pattern hence in such case LZW would be algorithm of choice as it is faster than </a:t>
            </a:r>
            <a:r>
              <a:rPr lang="en-US" dirty="0" err="1"/>
              <a:t>huffman</a:t>
            </a:r>
            <a:r>
              <a:rPr lang="en-US" dirty="0"/>
              <a:t> and compressed file is also smaller.</a:t>
            </a:r>
          </a:p>
        </p:txBody>
      </p:sp>
    </p:spTree>
    <p:extLst>
      <p:ext uri="{BB962C8B-B14F-4D97-AF65-F5344CB8AC3E}">
        <p14:creationId xmlns:p14="http://schemas.microsoft.com/office/powerpoint/2010/main" val="366257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84AE-AFC4-4F77-B059-1D9F8471CA4B}"/>
              </a:ext>
            </a:extLst>
          </p:cNvPr>
          <p:cNvSpPr>
            <a:spLocks noGrp="1"/>
          </p:cNvSpPr>
          <p:nvPr>
            <p:ph type="title"/>
          </p:nvPr>
        </p:nvSpPr>
        <p:spPr/>
        <p:txBody>
          <a:bodyPr/>
          <a:lstStyle/>
          <a:p>
            <a:r>
              <a:rPr lang="en-US" dirty="0"/>
              <a:t>Huffman Algorithm</a:t>
            </a:r>
          </a:p>
        </p:txBody>
      </p:sp>
      <p:sp>
        <p:nvSpPr>
          <p:cNvPr id="3" name="Content Placeholder 2">
            <a:extLst>
              <a:ext uri="{FF2B5EF4-FFF2-40B4-BE49-F238E27FC236}">
                <a16:creationId xmlns:a16="http://schemas.microsoft.com/office/drawing/2014/main" id="{66C1154C-C2B2-47F4-8440-15F83C1A714A}"/>
              </a:ext>
            </a:extLst>
          </p:cNvPr>
          <p:cNvSpPr>
            <a:spLocks noGrp="1"/>
          </p:cNvSpPr>
          <p:nvPr>
            <p:ph idx="1"/>
          </p:nvPr>
        </p:nvSpPr>
        <p:spPr/>
        <p:txBody>
          <a:bodyPr/>
          <a:lstStyle/>
          <a:p>
            <a:r>
              <a:rPr lang="en-US" dirty="0"/>
              <a:t>A lossless compression algorithm.</a:t>
            </a:r>
          </a:p>
          <a:p>
            <a:r>
              <a:rPr lang="en-US" dirty="0"/>
              <a:t>Based on the knowledge of source statistics.</a:t>
            </a:r>
          </a:p>
          <a:p>
            <a:r>
              <a:rPr lang="en-US" dirty="0"/>
              <a:t>Symbol that occur more frequently will have shorter codewords than symbol that occur less frequently.</a:t>
            </a:r>
          </a:p>
          <a:p>
            <a:r>
              <a:rPr lang="en-US" dirty="0"/>
              <a:t>Canonical Huffman codes for smaller size of compressed file header.</a:t>
            </a:r>
          </a:p>
          <a:p>
            <a:pPr marL="0" indent="0">
              <a:buNone/>
            </a:pPr>
            <a:endParaRPr lang="en-US" dirty="0"/>
          </a:p>
        </p:txBody>
      </p:sp>
    </p:spTree>
    <p:extLst>
      <p:ext uri="{BB962C8B-B14F-4D97-AF65-F5344CB8AC3E}">
        <p14:creationId xmlns:p14="http://schemas.microsoft.com/office/powerpoint/2010/main" val="304863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1D63-03C4-442C-92CD-B89B6A63B164}"/>
              </a:ext>
            </a:extLst>
          </p:cNvPr>
          <p:cNvSpPr>
            <a:spLocks noGrp="1"/>
          </p:cNvSpPr>
          <p:nvPr>
            <p:ph type="title"/>
          </p:nvPr>
        </p:nvSpPr>
        <p:spPr/>
        <p:txBody>
          <a:bodyPr/>
          <a:lstStyle/>
          <a:p>
            <a:r>
              <a:rPr lang="en-US" dirty="0"/>
              <a:t>How Huffman encoder works.</a:t>
            </a:r>
          </a:p>
        </p:txBody>
      </p:sp>
      <p:sp>
        <p:nvSpPr>
          <p:cNvPr id="3" name="Content Placeholder 2">
            <a:extLst>
              <a:ext uri="{FF2B5EF4-FFF2-40B4-BE49-F238E27FC236}">
                <a16:creationId xmlns:a16="http://schemas.microsoft.com/office/drawing/2014/main" id="{074DBEBF-8693-41CF-9E36-1502B9A695A5}"/>
              </a:ext>
            </a:extLst>
          </p:cNvPr>
          <p:cNvSpPr>
            <a:spLocks noGrp="1"/>
          </p:cNvSpPr>
          <p:nvPr>
            <p:ph idx="1"/>
          </p:nvPr>
        </p:nvSpPr>
        <p:spPr/>
        <p:txBody>
          <a:bodyPr>
            <a:normAutofit fontScale="92500" lnSpcReduction="20000"/>
          </a:bodyPr>
          <a:lstStyle/>
          <a:p>
            <a:r>
              <a:rPr lang="en-US" dirty="0"/>
              <a:t>Two passes over the file</a:t>
            </a:r>
          </a:p>
          <a:p>
            <a:r>
              <a:rPr lang="en-US" dirty="0"/>
              <a:t>First pass to count frequency of each character in file.</a:t>
            </a:r>
          </a:p>
          <a:p>
            <a:r>
              <a:rPr lang="en-US" dirty="0"/>
              <a:t>Builds Huffman tree using heap/priority queue of symbols.</a:t>
            </a:r>
          </a:p>
          <a:p>
            <a:r>
              <a:rPr lang="en-US" dirty="0"/>
              <a:t>All symbols are the leaves of the Huffman tree, more frequent symbols are closer to the root.</a:t>
            </a:r>
          </a:p>
          <a:p>
            <a:r>
              <a:rPr lang="en-US" dirty="0"/>
              <a:t>Huffman codes are generated using Huffman tree.</a:t>
            </a:r>
          </a:p>
          <a:p>
            <a:r>
              <a:rPr lang="en-US" dirty="0"/>
              <a:t>Canonical Huffman codes are generated where code for each symbol depends on count of length of each code.</a:t>
            </a:r>
          </a:p>
          <a:p>
            <a:r>
              <a:rPr lang="en-US" dirty="0"/>
              <a:t>Writes code length count to the compressed file.</a:t>
            </a:r>
          </a:p>
          <a:p>
            <a:r>
              <a:rPr lang="en-US" dirty="0"/>
              <a:t>Second pass over the file which actually compresses the file using canonical Huffman code.</a:t>
            </a:r>
          </a:p>
          <a:p>
            <a:endParaRPr lang="en-US" dirty="0"/>
          </a:p>
          <a:p>
            <a:endParaRPr lang="en-US" dirty="0"/>
          </a:p>
        </p:txBody>
      </p:sp>
    </p:spTree>
    <p:extLst>
      <p:ext uri="{BB962C8B-B14F-4D97-AF65-F5344CB8AC3E}">
        <p14:creationId xmlns:p14="http://schemas.microsoft.com/office/powerpoint/2010/main" val="175522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ABE2-169B-4693-A213-6B386178B939}"/>
              </a:ext>
            </a:extLst>
          </p:cNvPr>
          <p:cNvSpPr>
            <a:spLocks noGrp="1"/>
          </p:cNvSpPr>
          <p:nvPr>
            <p:ph type="title"/>
          </p:nvPr>
        </p:nvSpPr>
        <p:spPr/>
        <p:txBody>
          <a:bodyPr/>
          <a:lstStyle/>
          <a:p>
            <a:r>
              <a:rPr lang="en-US" dirty="0"/>
              <a:t>How Huffman decoder works</a:t>
            </a:r>
          </a:p>
        </p:txBody>
      </p:sp>
      <p:sp>
        <p:nvSpPr>
          <p:cNvPr id="3" name="Content Placeholder 2">
            <a:extLst>
              <a:ext uri="{FF2B5EF4-FFF2-40B4-BE49-F238E27FC236}">
                <a16:creationId xmlns:a16="http://schemas.microsoft.com/office/drawing/2014/main" id="{C6540A43-EAD7-4BB8-AEB9-F8BD2F310419}"/>
              </a:ext>
            </a:extLst>
          </p:cNvPr>
          <p:cNvSpPr>
            <a:spLocks noGrp="1"/>
          </p:cNvSpPr>
          <p:nvPr>
            <p:ph idx="1"/>
          </p:nvPr>
        </p:nvSpPr>
        <p:spPr/>
        <p:txBody>
          <a:bodyPr/>
          <a:lstStyle/>
          <a:p>
            <a:r>
              <a:rPr lang="en-US" dirty="0"/>
              <a:t>Reads the codelength count from compressed file header.</a:t>
            </a:r>
          </a:p>
          <a:p>
            <a:r>
              <a:rPr lang="en-US" dirty="0"/>
              <a:t>Generates canonical Huffman code from it </a:t>
            </a:r>
          </a:p>
          <a:p>
            <a:r>
              <a:rPr lang="en-US" dirty="0"/>
              <a:t>Builds Huffman tree using canonical Huffman code</a:t>
            </a:r>
          </a:p>
          <a:p>
            <a:r>
              <a:rPr lang="en-US" dirty="0"/>
              <a:t>Read file bit by bit and decodes it by traversing canonical Huffman codes.</a:t>
            </a:r>
          </a:p>
        </p:txBody>
      </p:sp>
    </p:spTree>
    <p:extLst>
      <p:ext uri="{BB962C8B-B14F-4D97-AF65-F5344CB8AC3E}">
        <p14:creationId xmlns:p14="http://schemas.microsoft.com/office/powerpoint/2010/main" val="91881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4240-6827-45BD-B48C-2EE216107009}"/>
              </a:ext>
            </a:extLst>
          </p:cNvPr>
          <p:cNvSpPr>
            <a:spLocks noGrp="1"/>
          </p:cNvSpPr>
          <p:nvPr>
            <p:ph type="title"/>
          </p:nvPr>
        </p:nvSpPr>
        <p:spPr/>
        <p:txBody>
          <a:bodyPr/>
          <a:lstStyle/>
          <a:p>
            <a:r>
              <a:rPr lang="en-US" dirty="0"/>
              <a:t>Time Complexity of Huffman encoder</a:t>
            </a:r>
          </a:p>
        </p:txBody>
      </p:sp>
      <p:sp>
        <p:nvSpPr>
          <p:cNvPr id="3" name="Content Placeholder 2">
            <a:extLst>
              <a:ext uri="{FF2B5EF4-FFF2-40B4-BE49-F238E27FC236}">
                <a16:creationId xmlns:a16="http://schemas.microsoft.com/office/drawing/2014/main" id="{690F5183-40E8-40C5-A64F-8DCA979D409D}"/>
              </a:ext>
            </a:extLst>
          </p:cNvPr>
          <p:cNvSpPr>
            <a:spLocks noGrp="1"/>
          </p:cNvSpPr>
          <p:nvPr>
            <p:ph idx="1"/>
          </p:nvPr>
        </p:nvSpPr>
        <p:spPr>
          <a:xfrm>
            <a:off x="838200" y="1491450"/>
            <a:ext cx="10515600" cy="5166802"/>
          </a:xfrm>
        </p:spPr>
        <p:txBody>
          <a:bodyPr>
            <a:normAutofit fontScale="85000" lnSpcReduction="20000"/>
          </a:bodyPr>
          <a:lstStyle/>
          <a:p>
            <a:pPr>
              <a:buFont typeface="+mj-lt"/>
              <a:buAutoNum type="arabicPeriod"/>
            </a:pPr>
            <a:r>
              <a:rPr lang="en-US" dirty="0"/>
              <a:t>Encoder first builds the symbol table which contains the characters with their frequency using first pass on the file which is done in O(n).</a:t>
            </a:r>
          </a:p>
          <a:p>
            <a:pPr>
              <a:buFont typeface="+mj-lt"/>
              <a:buAutoNum type="arabicPeriod"/>
            </a:pPr>
            <a:r>
              <a:rPr lang="en-US" dirty="0"/>
              <a:t>then encoder builds the priority queue with the given symbol table Now the time complexity of priority queue is O(</a:t>
            </a:r>
            <a:r>
              <a:rPr lang="en-US" dirty="0" err="1"/>
              <a:t>ch</a:t>
            </a:r>
            <a:r>
              <a:rPr lang="en-US" dirty="0"/>
              <a:t> log(</a:t>
            </a:r>
            <a:r>
              <a:rPr lang="en-US" dirty="0" err="1"/>
              <a:t>ch</a:t>
            </a:r>
            <a:r>
              <a:rPr lang="en-US" dirty="0"/>
              <a:t>)), since </a:t>
            </a:r>
            <a:r>
              <a:rPr lang="en-US" dirty="0" err="1"/>
              <a:t>ch</a:t>
            </a:r>
            <a:r>
              <a:rPr lang="en-US" dirty="0"/>
              <a:t> is constant (256) for algorithm hence we building priority queue can be considered as O(1).</a:t>
            </a:r>
          </a:p>
          <a:p>
            <a:pPr>
              <a:buFont typeface="+mj-lt"/>
              <a:buAutoNum type="arabicPeriod"/>
            </a:pPr>
            <a:r>
              <a:rPr lang="en-US" dirty="0"/>
              <a:t>Huffman tree is build using priority queue with O(</a:t>
            </a:r>
            <a:r>
              <a:rPr lang="en-US" dirty="0" err="1"/>
              <a:t>ch</a:t>
            </a:r>
            <a:r>
              <a:rPr lang="en-US" dirty="0"/>
              <a:t> log(</a:t>
            </a:r>
            <a:r>
              <a:rPr lang="en-US" dirty="0" err="1"/>
              <a:t>ch</a:t>
            </a:r>
            <a:r>
              <a:rPr lang="en-US" dirty="0"/>
              <a:t>))</a:t>
            </a:r>
          </a:p>
          <a:p>
            <a:pPr marL="742950" lvl="1" indent="-285750">
              <a:buFont typeface="+mj-lt"/>
              <a:buAutoNum type="arabicPeriod"/>
            </a:pPr>
            <a:r>
              <a:rPr lang="en-US" dirty="0"/>
              <a:t>log(</a:t>
            </a:r>
            <a:r>
              <a:rPr lang="en-US" dirty="0" err="1"/>
              <a:t>ch</a:t>
            </a:r>
            <a:r>
              <a:rPr lang="en-US" dirty="0"/>
              <a:t>): for extracting from queue and again for inserting</a:t>
            </a:r>
          </a:p>
          <a:p>
            <a:pPr marL="742950" lvl="1" indent="-285750">
              <a:buFont typeface="+mj-lt"/>
              <a:buAutoNum type="arabicPeriod"/>
            </a:pPr>
            <a:r>
              <a:rPr lang="en-US" dirty="0" err="1"/>
              <a:t>ch</a:t>
            </a:r>
            <a:r>
              <a:rPr lang="en-US" dirty="0"/>
              <a:t> : since above operation is done till queue is empty</a:t>
            </a:r>
          </a:p>
          <a:p>
            <a:pPr marL="457200" lvl="1" indent="0">
              <a:buNone/>
            </a:pPr>
            <a:r>
              <a:rPr lang="en-US" dirty="0"/>
              <a:t>But This can also be considered as O(1) since </a:t>
            </a:r>
            <a:r>
              <a:rPr lang="en-US" dirty="0" err="1"/>
              <a:t>ch</a:t>
            </a:r>
            <a:r>
              <a:rPr lang="en-US" dirty="0"/>
              <a:t> is constant.</a:t>
            </a:r>
          </a:p>
          <a:p>
            <a:pPr>
              <a:buFont typeface="+mj-lt"/>
              <a:buAutoNum type="arabicPeriod"/>
            </a:pPr>
            <a:r>
              <a:rPr lang="en-US" dirty="0"/>
              <a:t>Traversing the Huffman tree is simply preorder traversal of tree with 256 max nodes, here also time complexity is O(</a:t>
            </a:r>
            <a:r>
              <a:rPr lang="en-US" dirty="0" err="1"/>
              <a:t>ch</a:t>
            </a:r>
            <a:r>
              <a:rPr lang="en-US" dirty="0"/>
              <a:t>) i.e. O(1) as nodes remains constant.</a:t>
            </a:r>
          </a:p>
          <a:p>
            <a:pPr>
              <a:buFont typeface="+mj-lt"/>
              <a:buAutoNum type="arabicPeriod"/>
            </a:pPr>
            <a:r>
              <a:rPr lang="en-US" dirty="0"/>
              <a:t>Generation of canonical Huffman tree is done in O(</a:t>
            </a:r>
            <a:r>
              <a:rPr lang="en-US" dirty="0" err="1"/>
              <a:t>ch</a:t>
            </a:r>
            <a:r>
              <a:rPr lang="en-US" dirty="0"/>
              <a:t>) time. hence here time complexity is O(1).</a:t>
            </a:r>
          </a:p>
          <a:p>
            <a:pPr>
              <a:buFont typeface="+mj-lt"/>
              <a:buAutoNum type="arabicPeriod"/>
            </a:pPr>
            <a:r>
              <a:rPr lang="en-US" dirty="0"/>
              <a:t>While writing Huffman codes input file is traversed again and corresponding code is outputted to the output file hence time complexity is O(n).</a:t>
            </a:r>
          </a:p>
          <a:p>
            <a:pPr>
              <a:buFont typeface="+mj-lt"/>
              <a:buAutoNum type="arabicPeriod"/>
            </a:pPr>
            <a:r>
              <a:rPr lang="en-US" dirty="0"/>
              <a:t>Hence total time complexity of encoder is = O(n) + 4 * O(1) + O(n) = O(n)</a:t>
            </a:r>
          </a:p>
          <a:p>
            <a:endParaRPr lang="en-US" dirty="0"/>
          </a:p>
        </p:txBody>
      </p:sp>
    </p:spTree>
    <p:extLst>
      <p:ext uri="{BB962C8B-B14F-4D97-AF65-F5344CB8AC3E}">
        <p14:creationId xmlns:p14="http://schemas.microsoft.com/office/powerpoint/2010/main" val="64482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55FF-B394-4BA5-A028-3874C26B968F}"/>
              </a:ext>
            </a:extLst>
          </p:cNvPr>
          <p:cNvSpPr>
            <a:spLocks noGrp="1"/>
          </p:cNvSpPr>
          <p:nvPr>
            <p:ph type="title"/>
          </p:nvPr>
        </p:nvSpPr>
        <p:spPr/>
        <p:txBody>
          <a:bodyPr/>
          <a:lstStyle/>
          <a:p>
            <a:r>
              <a:rPr lang="en-US" dirty="0"/>
              <a:t>Time Complexity </a:t>
            </a:r>
            <a:r>
              <a:rPr lang="en-US" dirty="0" err="1"/>
              <a:t>ofHuffman</a:t>
            </a:r>
            <a:r>
              <a:rPr lang="en-US" dirty="0"/>
              <a:t> Decoder</a:t>
            </a:r>
          </a:p>
        </p:txBody>
      </p:sp>
      <p:sp>
        <p:nvSpPr>
          <p:cNvPr id="3" name="Content Placeholder 2">
            <a:extLst>
              <a:ext uri="{FF2B5EF4-FFF2-40B4-BE49-F238E27FC236}">
                <a16:creationId xmlns:a16="http://schemas.microsoft.com/office/drawing/2014/main" id="{4F457BC4-6B1F-48BA-B02A-D1FBA6815596}"/>
              </a:ext>
            </a:extLst>
          </p:cNvPr>
          <p:cNvSpPr>
            <a:spLocks noGrp="1"/>
          </p:cNvSpPr>
          <p:nvPr>
            <p:ph idx="1"/>
          </p:nvPr>
        </p:nvSpPr>
        <p:spPr/>
        <p:txBody>
          <a:bodyPr/>
          <a:lstStyle/>
          <a:p>
            <a:r>
              <a:rPr lang="en-US" dirty="0"/>
              <a:t>All steps in encoder are just in different order for decoder Hence time complexity for decoder is also O(n).</a:t>
            </a:r>
          </a:p>
        </p:txBody>
      </p:sp>
    </p:spTree>
    <p:extLst>
      <p:ext uri="{BB962C8B-B14F-4D97-AF65-F5344CB8AC3E}">
        <p14:creationId xmlns:p14="http://schemas.microsoft.com/office/powerpoint/2010/main" val="71255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D34D-BACC-49A7-8429-402C7873F82E}"/>
              </a:ext>
            </a:extLst>
          </p:cNvPr>
          <p:cNvSpPr>
            <a:spLocks noGrp="1"/>
          </p:cNvSpPr>
          <p:nvPr>
            <p:ph type="title"/>
          </p:nvPr>
        </p:nvSpPr>
        <p:spPr/>
        <p:txBody>
          <a:bodyPr/>
          <a:lstStyle/>
          <a:p>
            <a:r>
              <a:rPr lang="en-US" dirty="0"/>
              <a:t>LZW algorithm</a:t>
            </a:r>
          </a:p>
        </p:txBody>
      </p:sp>
      <p:sp>
        <p:nvSpPr>
          <p:cNvPr id="3" name="Content Placeholder 2">
            <a:extLst>
              <a:ext uri="{FF2B5EF4-FFF2-40B4-BE49-F238E27FC236}">
                <a16:creationId xmlns:a16="http://schemas.microsoft.com/office/drawing/2014/main" id="{7450B129-C2EC-4AB6-86D2-BCDB04F218EB}"/>
              </a:ext>
            </a:extLst>
          </p:cNvPr>
          <p:cNvSpPr>
            <a:spLocks noGrp="1"/>
          </p:cNvSpPr>
          <p:nvPr>
            <p:ph idx="1"/>
          </p:nvPr>
        </p:nvSpPr>
        <p:spPr/>
        <p:txBody>
          <a:bodyPr/>
          <a:lstStyle/>
          <a:p>
            <a:r>
              <a:rPr lang="en-US" dirty="0"/>
              <a:t>Dictionary based algorithm.</a:t>
            </a:r>
          </a:p>
          <a:p>
            <a:r>
              <a:rPr lang="en-US" dirty="0"/>
              <a:t>Once the new pattern is discovered in the input file it is stored with a unique index in the file.</a:t>
            </a:r>
          </a:p>
          <a:p>
            <a:r>
              <a:rPr lang="en-US" dirty="0"/>
              <a:t>Whenever pattern in the dictionary is found it outputs corresponding 2 byte index to the compressed file.</a:t>
            </a:r>
          </a:p>
          <a:p>
            <a:r>
              <a:rPr lang="en-US" dirty="0"/>
              <a:t>This algorithm is adaptive to  but memory usage is higher than Huffman.</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07663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C6E0-CCDD-41D3-9FC9-C0F1460877CB}"/>
              </a:ext>
            </a:extLst>
          </p:cNvPr>
          <p:cNvSpPr>
            <a:spLocks noGrp="1"/>
          </p:cNvSpPr>
          <p:nvPr>
            <p:ph type="title"/>
          </p:nvPr>
        </p:nvSpPr>
        <p:spPr/>
        <p:txBody>
          <a:bodyPr/>
          <a:lstStyle/>
          <a:p>
            <a:r>
              <a:rPr lang="en-US" dirty="0"/>
              <a:t>How LZW encoder works</a:t>
            </a:r>
          </a:p>
        </p:txBody>
      </p:sp>
      <p:sp>
        <p:nvSpPr>
          <p:cNvPr id="3" name="Content Placeholder 2">
            <a:extLst>
              <a:ext uri="{FF2B5EF4-FFF2-40B4-BE49-F238E27FC236}">
                <a16:creationId xmlns:a16="http://schemas.microsoft.com/office/drawing/2014/main" id="{7EF793B4-1C61-4193-A804-25447EAC799B}"/>
              </a:ext>
            </a:extLst>
          </p:cNvPr>
          <p:cNvSpPr>
            <a:spLocks noGrp="1"/>
          </p:cNvSpPr>
          <p:nvPr>
            <p:ph idx="1"/>
          </p:nvPr>
        </p:nvSpPr>
        <p:spPr/>
        <p:txBody>
          <a:bodyPr/>
          <a:lstStyle/>
          <a:p>
            <a:r>
              <a:rPr lang="en-US" dirty="0"/>
              <a:t>Encoder uses </a:t>
            </a:r>
            <a:r>
              <a:rPr lang="en-US" dirty="0" err="1"/>
              <a:t>trie</a:t>
            </a:r>
            <a:r>
              <a:rPr lang="en-US" dirty="0"/>
              <a:t> data structure to store string with its index.</a:t>
            </a:r>
          </a:p>
          <a:p>
            <a:r>
              <a:rPr lang="en-US" dirty="0"/>
              <a:t>Initializes the </a:t>
            </a:r>
            <a:r>
              <a:rPr lang="en-US" dirty="0" err="1"/>
              <a:t>trie</a:t>
            </a:r>
            <a:r>
              <a:rPr lang="en-US" dirty="0"/>
              <a:t> with 0 – 256 characters with index 0 – 256.</a:t>
            </a:r>
          </a:p>
          <a:p>
            <a:r>
              <a:rPr lang="en-US" dirty="0"/>
              <a:t>When reading the file LZW matches the pattern sequentially, when the pattern has a match in dictionary LZW read next character and stops when match is not found, It the outputs last matched pattern index to the compressed file.</a:t>
            </a:r>
          </a:p>
        </p:txBody>
      </p:sp>
    </p:spTree>
    <p:extLst>
      <p:ext uri="{BB962C8B-B14F-4D97-AF65-F5344CB8AC3E}">
        <p14:creationId xmlns:p14="http://schemas.microsoft.com/office/powerpoint/2010/main" val="1506763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1721</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CompressIt</vt:lpstr>
      <vt:lpstr>Aim</vt:lpstr>
      <vt:lpstr>Huffman Algorithm</vt:lpstr>
      <vt:lpstr>How Huffman encoder works.</vt:lpstr>
      <vt:lpstr>How Huffman decoder works</vt:lpstr>
      <vt:lpstr>Time Complexity of Huffman encoder</vt:lpstr>
      <vt:lpstr>Time Complexity ofHuffman Decoder</vt:lpstr>
      <vt:lpstr>LZW algorithm</vt:lpstr>
      <vt:lpstr>How LZW encoder works</vt:lpstr>
      <vt:lpstr>How LZW decoder works</vt:lpstr>
      <vt:lpstr>Time complexity of LZW encoder</vt:lpstr>
      <vt:lpstr>Time complexity of LZW decoder</vt:lpstr>
      <vt:lpstr>Data structures </vt:lpstr>
      <vt:lpstr>Results for random data</vt:lpstr>
      <vt:lpstr>Results for pattern data</vt:lpstr>
      <vt:lpstr>Observation</vt:lpstr>
      <vt:lpstr>Interpretation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CompressIt</dc:title>
  <dc:creator>Nidhi kodilkar</dc:creator>
  <cp:lastModifiedBy>Nidhi kodilkar</cp:lastModifiedBy>
  <cp:revision>10</cp:revision>
  <dcterms:created xsi:type="dcterms:W3CDTF">2021-04-14T05:42:54Z</dcterms:created>
  <dcterms:modified xsi:type="dcterms:W3CDTF">2021-04-14T07:12:45Z</dcterms:modified>
</cp:coreProperties>
</file>