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1" r:id="rId8"/>
    <p:sldId id="266" r:id="rId9"/>
    <p:sldId id="267" r:id="rId10"/>
    <p:sldId id="263" r:id="rId11"/>
    <p:sldId id="269" r:id="rId12"/>
    <p:sldId id="264"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kshit Goud" userId="2e1a2fb75b9339b3" providerId="LiveId" clId="{7EC2568E-A856-48CE-A019-923C74932C86}"/>
    <pc:docChg chg="undo custSel addSld delSld modSld sldOrd">
      <pc:chgData name="Sai Rakshit Goud" userId="2e1a2fb75b9339b3" providerId="LiveId" clId="{7EC2568E-A856-48CE-A019-923C74932C86}" dt="2024-02-26T15:07:01.404" v="916" actId="20577"/>
      <pc:docMkLst>
        <pc:docMk/>
      </pc:docMkLst>
      <pc:sldChg chg="modSp mod">
        <pc:chgData name="Sai Rakshit Goud" userId="2e1a2fb75b9339b3" providerId="LiveId" clId="{7EC2568E-A856-48CE-A019-923C74932C86}" dt="2024-02-26T14:42:47.195" v="710" actId="20577"/>
        <pc:sldMkLst>
          <pc:docMk/>
          <pc:sldMk cId="0" sldId="257"/>
        </pc:sldMkLst>
        <pc:spChg chg="mod">
          <ac:chgData name="Sai Rakshit Goud" userId="2e1a2fb75b9339b3" providerId="LiveId" clId="{7EC2568E-A856-48CE-A019-923C74932C86}" dt="2024-02-26T14:42:47.195" v="710" actId="20577"/>
          <ac:spMkLst>
            <pc:docMk/>
            <pc:sldMk cId="0" sldId="257"/>
            <ac:spMk id="45" creationId="{00000000-0000-0000-0000-000000000000}"/>
          </ac:spMkLst>
        </pc:spChg>
      </pc:sldChg>
      <pc:sldChg chg="modSp mod">
        <pc:chgData name="Sai Rakshit Goud" userId="2e1a2fb75b9339b3" providerId="LiveId" clId="{7EC2568E-A856-48CE-A019-923C74932C86}" dt="2024-02-26T15:07:01.404" v="916" actId="20577"/>
        <pc:sldMkLst>
          <pc:docMk/>
          <pc:sldMk cId="0" sldId="261"/>
        </pc:sldMkLst>
        <pc:spChg chg="mod">
          <ac:chgData name="Sai Rakshit Goud" userId="2e1a2fb75b9339b3" providerId="LiveId" clId="{7EC2568E-A856-48CE-A019-923C74932C86}" dt="2024-02-26T15:07:01.404" v="916" actId="20577"/>
          <ac:spMkLst>
            <pc:docMk/>
            <pc:sldMk cId="0" sldId="261"/>
            <ac:spMk id="53" creationId="{00000000-0000-0000-0000-000000000000}"/>
          </ac:spMkLst>
        </pc:spChg>
      </pc:sldChg>
      <pc:sldChg chg="modSp mod">
        <pc:chgData name="Sai Rakshit Goud" userId="2e1a2fb75b9339b3" providerId="LiveId" clId="{7EC2568E-A856-48CE-A019-923C74932C86}" dt="2024-02-26T14:38:02.850" v="620" actId="20577"/>
        <pc:sldMkLst>
          <pc:docMk/>
          <pc:sldMk cId="305729819" sldId="266"/>
        </pc:sldMkLst>
        <pc:spChg chg="mod">
          <ac:chgData name="Sai Rakshit Goud" userId="2e1a2fb75b9339b3" providerId="LiveId" clId="{7EC2568E-A856-48CE-A019-923C74932C86}" dt="2024-02-26T14:38:02.850" v="620" actId="20577"/>
          <ac:spMkLst>
            <pc:docMk/>
            <pc:sldMk cId="305729819" sldId="266"/>
            <ac:spMk id="3" creationId="{8463CCB0-CA19-91EB-3B44-273BE21FAC3D}"/>
          </ac:spMkLst>
        </pc:spChg>
      </pc:sldChg>
      <pc:sldChg chg="modSp new del mod">
        <pc:chgData name="Sai Rakshit Goud" userId="2e1a2fb75b9339b3" providerId="LiveId" clId="{7EC2568E-A856-48CE-A019-923C74932C86}" dt="2024-02-26T14:49:25.649" v="779" actId="2696"/>
        <pc:sldMkLst>
          <pc:docMk/>
          <pc:sldMk cId="640813772" sldId="268"/>
        </pc:sldMkLst>
        <pc:spChg chg="mod">
          <ac:chgData name="Sai Rakshit Goud" userId="2e1a2fb75b9339b3" providerId="LiveId" clId="{7EC2568E-A856-48CE-A019-923C74932C86}" dt="2024-02-26T14:42:08.614" v="675" actId="20577"/>
          <ac:spMkLst>
            <pc:docMk/>
            <pc:sldMk cId="640813772" sldId="268"/>
            <ac:spMk id="2" creationId="{467A9925-E498-CD33-303B-7D1C8129AE24}"/>
          </ac:spMkLst>
        </pc:spChg>
      </pc:sldChg>
      <pc:sldChg chg="modSp new del mod">
        <pc:chgData name="Sai Rakshit Goud" userId="2e1a2fb75b9339b3" providerId="LiveId" clId="{7EC2568E-A856-48CE-A019-923C74932C86}" dt="2024-02-26T14:49:02.009" v="777" actId="2696"/>
        <pc:sldMkLst>
          <pc:docMk/>
          <pc:sldMk cId="257183712" sldId="269"/>
        </pc:sldMkLst>
        <pc:spChg chg="mod">
          <ac:chgData name="Sai Rakshit Goud" userId="2e1a2fb75b9339b3" providerId="LiveId" clId="{7EC2568E-A856-48CE-A019-923C74932C86}" dt="2024-02-26T14:43:16.467" v="761" actId="255"/>
          <ac:spMkLst>
            <pc:docMk/>
            <pc:sldMk cId="257183712" sldId="269"/>
            <ac:spMk id="2" creationId="{E23F8199-3093-BF6A-B504-26180ADE865E}"/>
          </ac:spMkLst>
        </pc:spChg>
        <pc:spChg chg="mod">
          <ac:chgData name="Sai Rakshit Goud" userId="2e1a2fb75b9339b3" providerId="LiveId" clId="{7EC2568E-A856-48CE-A019-923C74932C86}" dt="2024-02-26T14:48:53.850" v="776" actId="5793"/>
          <ac:spMkLst>
            <pc:docMk/>
            <pc:sldMk cId="257183712" sldId="269"/>
            <ac:spMk id="3" creationId="{C01E7E40-C5DB-FBDE-2C26-01BB708B098D}"/>
          </ac:spMkLst>
        </pc:spChg>
      </pc:sldChg>
      <pc:sldChg chg="modSp new mod ord">
        <pc:chgData name="Sai Rakshit Goud" userId="2e1a2fb75b9339b3" providerId="LiveId" clId="{7EC2568E-A856-48CE-A019-923C74932C86}" dt="2024-02-26T14:55:43.861" v="893"/>
        <pc:sldMkLst>
          <pc:docMk/>
          <pc:sldMk cId="3532049367" sldId="269"/>
        </pc:sldMkLst>
        <pc:spChg chg="mod">
          <ac:chgData name="Sai Rakshit Goud" userId="2e1a2fb75b9339b3" providerId="LiveId" clId="{7EC2568E-A856-48CE-A019-923C74932C86}" dt="2024-02-26T14:49:52.965" v="848" actId="255"/>
          <ac:spMkLst>
            <pc:docMk/>
            <pc:sldMk cId="3532049367" sldId="269"/>
            <ac:spMk id="2" creationId="{AB019AB5-949A-F339-7809-FAC4F712FF96}"/>
          </ac:spMkLst>
        </pc:spChg>
        <pc:spChg chg="mod">
          <ac:chgData name="Sai Rakshit Goud" userId="2e1a2fb75b9339b3" providerId="LiveId" clId="{7EC2568E-A856-48CE-A019-923C74932C86}" dt="2024-02-26T14:54:20.117" v="889" actId="255"/>
          <ac:spMkLst>
            <pc:docMk/>
            <pc:sldMk cId="3532049367" sldId="269"/>
            <ac:spMk id="3" creationId="{40663F16-092B-93B6-41F4-F44BF2E2EB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200000"/>
              </a:lnSpc>
              <a:spcBef>
                <a:spcPts val="1001"/>
              </a:spcBef>
              <a:buNone/>
              <a:tabLst>
                <a:tab pos="0" algn="l"/>
              </a:tabLst>
            </a:pPr>
            <a:r>
              <a:rPr lang="en-US" sz="1800" spc="-1" dirty="0">
                <a:solidFill>
                  <a:srgbClr val="333333"/>
                </a:solidFill>
                <a:latin typeface="Times New Roman"/>
              </a:rPr>
              <a:t>PUDARI SAI RAKSHIT GOUD </a:t>
            </a:r>
            <a:r>
              <a:rPr lang="en-US" sz="1800" b="0" strike="noStrike" spc="-1" dirty="0">
                <a:solidFill>
                  <a:srgbClr val="333333"/>
                </a:solidFill>
                <a:latin typeface="Times New Roman"/>
              </a:rPr>
              <a:t>    </a:t>
            </a:r>
            <a:r>
              <a:rPr lang="en-US" sz="1800" spc="-1" dirty="0">
                <a:solidFill>
                  <a:srgbClr val="333333"/>
                </a:solidFill>
                <a:latin typeface="Times New Roman"/>
              </a:rPr>
              <a:t>2010030554</a:t>
            </a:r>
          </a:p>
          <a:p>
            <a:pPr marL="246960" indent="0" algn="ctr">
              <a:lnSpc>
                <a:spcPct val="200000"/>
              </a:lnSpc>
              <a:spcBef>
                <a:spcPts val="1001"/>
              </a:spcBef>
              <a:buNone/>
              <a:tabLst>
                <a:tab pos="0" algn="l"/>
              </a:tabLst>
            </a:pPr>
            <a:r>
              <a:rPr lang="en-US" sz="1800" b="0" strike="noStrike" spc="-1" dirty="0">
                <a:solidFill>
                  <a:srgbClr val="333333"/>
                </a:solidFill>
                <a:latin typeface="Times New Roman"/>
              </a:rPr>
              <a:t>PARTH MEHTA                           2010030388 </a:t>
            </a:r>
            <a:endParaRPr lang="en-IN" sz="1800" b="0" strike="noStrike" spc="-1" dirty="0">
              <a:solidFill>
                <a:srgbClr val="000000"/>
              </a:solidFill>
              <a:latin typeface="Arial"/>
            </a:endParaRP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spc="-1" dirty="0">
                <a:solidFill>
                  <a:srgbClr val="333333"/>
                </a:solidFill>
                <a:latin typeface="Times New Roman"/>
              </a:rPr>
              <a:t>Dr. Kakali Das</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spc="-1" dirty="0">
                <a:solidFill>
                  <a:srgbClr val="333333"/>
                </a:solidFill>
                <a:latin typeface="Times New Roman"/>
              </a:rPr>
              <a:t>Professor</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360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BANK </a:t>
            </a:r>
            <a:r>
              <a:rPr lang="en-US" sz="3600" spc="-1" dirty="0">
                <a:solidFill>
                  <a:srgbClr val="000000"/>
                </a:solidFill>
                <a:latin typeface="Calibri" panose="020F0502020204030204" pitchFamily="34" charset="0"/>
                <a:ea typeface="Calibri" panose="020F0502020204030204" pitchFamily="34" charset="0"/>
                <a:cs typeface="Calibri" panose="020F0502020204030204" pitchFamily="34" charset="0"/>
              </a:rPr>
              <a:t>CUSTOMER CHURN PREDICTION</a:t>
            </a:r>
            <a:br>
              <a:rPr lang="en-US" sz="3600" spc="-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3600" spc="-1" dirty="0">
                <a:solidFill>
                  <a:srgbClr val="000000"/>
                </a:solidFill>
                <a:latin typeface="Calibri" panose="020F0502020204030204" pitchFamily="34" charset="0"/>
                <a:ea typeface="Calibri" panose="020F0502020204030204" pitchFamily="34" charset="0"/>
                <a:cs typeface="Calibri" panose="020F0502020204030204" pitchFamily="34" charset="0"/>
              </a:rPr>
              <a:t>USING H2O AUTO ML </a:t>
            </a:r>
            <a:endParaRPr lang="en-IN" sz="360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4" end="4"/>
                                            </p:txEl>
                                          </p:spTgt>
                                        </p:tgtEl>
                                        <p:attrNameLst>
                                          <p:attrName>style.visibility</p:attrName>
                                        </p:attrNameLst>
                                      </p:cBhvr>
                                      <p:to>
                                        <p:strVal val="visible"/>
                                      </p:to>
                                    </p:set>
                                    <p:anim calcmode="lin" valueType="num">
                                      <p:cBhvr additive="repl">
                                        <p:cTn id="7"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5" end="5"/>
                                            </p:txEl>
                                          </p:spTgt>
                                        </p:tgtEl>
                                        <p:attrNameLst>
                                          <p:attrName>style.visibility</p:attrName>
                                        </p:attrNameLst>
                                      </p:cBhvr>
                                      <p:to>
                                        <p:strVal val="visible"/>
                                      </p:to>
                                    </p:set>
                                    <p:anim calcmode="lin" valueType="num">
                                      <p:cBhvr additive="repl">
                                        <p:cTn id="13"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6" end="6"/>
                                            </p:txEl>
                                          </p:spTgt>
                                        </p:tgtEl>
                                        <p:attrNameLst>
                                          <p:attrName>style.visibility</p:attrName>
                                        </p:attrNameLst>
                                      </p:cBhvr>
                                      <p:to>
                                        <p:strVal val="visible"/>
                                      </p:to>
                                    </p:set>
                                    <p:anim calcmode="lin" valueType="num">
                                      <p:cBhvr additive="repl">
                                        <p:cTn id="19"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p:nvPr>
        </p:nvSpPr>
        <p:spPr>
          <a:xfrm>
            <a:off x="360360" y="1392422"/>
            <a:ext cx="10514880" cy="5100537"/>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IN" sz="2400" dirty="0"/>
              <a:t>[1] Amrita Doshi, Intl. J. </a:t>
            </a:r>
            <a:r>
              <a:rPr lang="en-IN" sz="2400" dirty="0" err="1"/>
              <a:t>Adva</a:t>
            </a:r>
            <a:r>
              <a:rPr lang="en-IN" sz="2400" dirty="0"/>
              <a:t>. </a:t>
            </a:r>
            <a:r>
              <a:rPr lang="en-IN" sz="2400" dirty="0" err="1"/>
              <a:t>Engg</a:t>
            </a:r>
            <a:r>
              <a:rPr lang="en-IN" sz="2400" dirty="0"/>
              <a:t>. </a:t>
            </a:r>
            <a:r>
              <a:rPr lang="en-IN" sz="2400" dirty="0" err="1"/>
              <a:t>Manag</a:t>
            </a:r>
            <a:r>
              <a:rPr lang="en-IN" sz="2400" dirty="0"/>
              <a:t> 3, (2021) </a:t>
            </a:r>
          </a:p>
          <a:p>
            <a:pPr marL="228600" indent="-228600">
              <a:lnSpc>
                <a:spcPct val="90000"/>
              </a:lnSpc>
              <a:spcBef>
                <a:spcPts val="1001"/>
              </a:spcBef>
              <a:buClr>
                <a:srgbClr val="610B4B"/>
              </a:buClr>
              <a:buFont typeface="Arial"/>
              <a:buChar char="•"/>
            </a:pPr>
            <a:r>
              <a:rPr lang="en-IN" sz="2400" dirty="0"/>
              <a:t>[2] </a:t>
            </a:r>
            <a:r>
              <a:rPr lang="en-US" sz="2400" dirty="0"/>
              <a:t>Median Customer Churn Rates by Industry 2022, https://customergauge.com/blog/ average-churn-rate-by-industry</a:t>
            </a:r>
            <a:r>
              <a:rPr lang="en-IN" sz="2400" dirty="0"/>
              <a:t> </a:t>
            </a:r>
          </a:p>
          <a:p>
            <a:pPr marL="228600" indent="-228600">
              <a:lnSpc>
                <a:spcPct val="90000"/>
              </a:lnSpc>
              <a:spcBef>
                <a:spcPts val="1001"/>
              </a:spcBef>
              <a:buClr>
                <a:srgbClr val="610B4B"/>
              </a:buClr>
              <a:buFont typeface="Arial"/>
              <a:buChar char="•"/>
            </a:pPr>
            <a:r>
              <a:rPr lang="en-IN" sz="2400" b="0" strike="noStrike" spc="-1" dirty="0">
                <a:solidFill>
                  <a:srgbClr val="000000"/>
                </a:solidFill>
                <a:latin typeface="Arial"/>
              </a:rPr>
              <a:t>[3] </a:t>
            </a:r>
            <a:r>
              <a:rPr lang="en-IN" sz="2400" dirty="0"/>
              <a:t>Al Najjar, Dana, Al- </a:t>
            </a:r>
            <a:r>
              <a:rPr lang="en-IN" sz="2400" dirty="0" err="1"/>
              <a:t>Rousan</a:t>
            </a:r>
            <a:r>
              <a:rPr lang="en-IN" sz="2400" dirty="0"/>
              <a:t>, Hazem, J. </a:t>
            </a:r>
            <a:r>
              <a:rPr lang="en-IN" sz="2400" dirty="0" err="1"/>
              <a:t>Theor</a:t>
            </a:r>
            <a:r>
              <a:rPr lang="en-IN" sz="2400" dirty="0"/>
              <a:t>. Appl. Elect. Comm. Res 17, (2022) </a:t>
            </a:r>
          </a:p>
          <a:p>
            <a:pPr marL="228600" indent="-228600">
              <a:lnSpc>
                <a:spcPct val="90000"/>
              </a:lnSpc>
              <a:spcBef>
                <a:spcPts val="1001"/>
              </a:spcBef>
              <a:buClr>
                <a:srgbClr val="610B4B"/>
              </a:buClr>
              <a:buFont typeface="Arial"/>
              <a:buChar char="•"/>
            </a:pPr>
            <a:r>
              <a:rPr lang="en-IN" sz="2400" spc="-1" dirty="0">
                <a:solidFill>
                  <a:srgbClr val="000000"/>
                </a:solidFill>
                <a:latin typeface="Arial"/>
              </a:rPr>
              <a:t>[4] </a:t>
            </a:r>
            <a:r>
              <a:rPr lang="en-US" sz="2400" dirty="0"/>
              <a:t>M. Rahman, V. Kumar, Machine Learning Based Customer Churn Prediction In Banking, in the Proceedings of the 4th International Conference on Electronics, Communication and Aerospace Technology (ICECA), Coimbatore, India (2020) </a:t>
            </a:r>
            <a:endParaRPr lang="en-IN" sz="2400" b="0" strike="noStrike" spc="-1" dirty="0">
              <a:solidFill>
                <a:srgbClr val="000000"/>
              </a:solidFill>
              <a:latin typeface="Arial"/>
            </a:endParaRPr>
          </a:p>
          <a:p>
            <a:pPr indent="0">
              <a:lnSpc>
                <a:spcPct val="90000"/>
              </a:lnSpc>
              <a:spcBef>
                <a:spcPts val="1001"/>
              </a:spcBef>
              <a:buNone/>
              <a:tabLst>
                <a:tab pos="0" algn="l"/>
              </a:tabLst>
            </a:pPr>
            <a:endParaRPr lang="en-IN" sz="2800" b="0" strike="noStrike" spc="-1" dirty="0">
              <a:solidFill>
                <a:srgbClr val="000000"/>
              </a:solidFill>
              <a:latin typeface="Arial"/>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9AB5-949A-F339-7809-FAC4F712FF96}"/>
              </a:ext>
            </a:extLst>
          </p:cNvPr>
          <p:cNvSpPr>
            <a:spLocks noGrp="1"/>
          </p:cNvSpPr>
          <p:nvPr>
            <p:ph type="title"/>
          </p:nvPr>
        </p:nvSpPr>
        <p:spPr/>
        <p:txBody>
          <a:bodyPr/>
          <a:lstStyle/>
          <a:p>
            <a:r>
              <a:rPr lang="en-US" sz="4200" dirty="0"/>
              <a:t>Conclusion and Future Enhancements</a:t>
            </a:r>
            <a:endParaRPr lang="en-IN" sz="4200" dirty="0"/>
          </a:p>
        </p:txBody>
      </p:sp>
      <p:sp>
        <p:nvSpPr>
          <p:cNvPr id="3" name="Content Placeholder 2">
            <a:extLst>
              <a:ext uri="{FF2B5EF4-FFF2-40B4-BE49-F238E27FC236}">
                <a16:creationId xmlns:a16="http://schemas.microsoft.com/office/drawing/2014/main" id="{40663F16-092B-93B6-41F4-F44BF2E2EB4C}"/>
              </a:ext>
            </a:extLst>
          </p:cNvPr>
          <p:cNvSpPr>
            <a:spLocks noGrp="1"/>
          </p:cNvSpPr>
          <p:nvPr>
            <p:ph/>
          </p:nvPr>
        </p:nvSpPr>
        <p:spPr>
          <a:xfrm>
            <a:off x="208547" y="2926080"/>
            <a:ext cx="11983453" cy="2225040"/>
          </a:xfrm>
        </p:spPr>
        <p:txBody>
          <a:bodyPr>
            <a:noAutofit/>
          </a:bodyPr>
          <a:lstStyle/>
          <a:p>
            <a:pPr marL="342900" indent="-342900">
              <a:buFont typeface="Arial" panose="020B0604020202020204" pitchFamily="34" charset="0"/>
              <a:buChar char="•"/>
            </a:pPr>
            <a:r>
              <a:rPr lang="en-US" sz="2200" dirty="0"/>
              <a:t>Depending on the attrition rate, businesses may adopt diverse strategies. These include improving service and product standards, optimizing organizational efficiency, and aiding clients in expense reduction.</a:t>
            </a:r>
          </a:p>
          <a:p>
            <a:pPr marL="342900" indent="-342900">
              <a:buFont typeface="Arial" panose="020B0604020202020204" pitchFamily="34" charset="0"/>
              <a:buChar char="•"/>
            </a:pPr>
            <a:r>
              <a:rPr lang="en-US" sz="2200" dirty="0"/>
              <a:t> Assessing the attrition rate entails utilizing a categorization framework to determine the percentage of probable churners relative to the total customer base, multiplied by 100. </a:t>
            </a:r>
          </a:p>
          <a:p>
            <a:pPr marL="342900" indent="-342900">
              <a:buFont typeface="Arial" panose="020B0604020202020204" pitchFamily="34" charset="0"/>
              <a:buChar char="•"/>
            </a:pPr>
            <a:r>
              <a:rPr lang="en-US" sz="2200" dirty="0"/>
              <a:t>This procedure aims to preemptively identify churn and bolster initiatives like customer retention, loyalty enhancement, service and product refinement, brand image enhancement, organizational efficacy enhancement, and cost minimization. </a:t>
            </a:r>
          </a:p>
          <a:p>
            <a:pPr marL="342900" indent="-342900">
              <a:buFont typeface="Arial" panose="020B0604020202020204" pitchFamily="34" charset="0"/>
              <a:buChar char="•"/>
            </a:pPr>
            <a:r>
              <a:rPr lang="en-US" sz="2200" dirty="0"/>
              <a:t>Integrating attrition forecasting models augments company profitability, aligning with core business objectives. This approach enables proactive engagement with customers at risk of churning, preempting potential losses to competitors. </a:t>
            </a:r>
          </a:p>
          <a:p>
            <a:pPr marL="342900" indent="-342900">
              <a:buFont typeface="Arial" panose="020B0604020202020204" pitchFamily="34" charset="0"/>
              <a:buChar char="•"/>
            </a:pPr>
            <a:r>
              <a:rPr lang="en-US" sz="2200" dirty="0"/>
              <a:t>With predictive churn models in place, businesses can experiment with various service combinations, such as enhancing customer service quality by 90% while reducing customer expenses by 10%. </a:t>
            </a:r>
          </a:p>
          <a:p>
            <a:pPr marL="342900" indent="-342900">
              <a:buFont typeface="Arial" panose="020B0604020202020204" pitchFamily="34" charset="0"/>
              <a:buChar char="•"/>
            </a:pPr>
            <a:r>
              <a:rPr lang="en-US" sz="2200" dirty="0"/>
              <a:t>Likewise, another approach may involve maintaining service quality at 80% of previous levels while concurrently reducing customer expenses.</a:t>
            </a:r>
            <a:endParaRPr lang="en-IN" sz="2200" dirty="0"/>
          </a:p>
        </p:txBody>
      </p:sp>
    </p:spTree>
    <p:extLst>
      <p:ext uri="{BB962C8B-B14F-4D97-AF65-F5344CB8AC3E}">
        <p14:creationId xmlns:p14="http://schemas.microsoft.com/office/powerpoint/2010/main" val="353204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Results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Conc</a:t>
            </a:r>
            <a:r>
              <a:rPr lang="en-US" sz="2400" spc="-1" dirty="0">
                <a:solidFill>
                  <a:srgbClr val="000000"/>
                </a:solidFill>
                <a:latin typeface="Times New Roman"/>
              </a:rPr>
              <a:t>lusion and Future Enhancements</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a:solidFill>
                  <a:srgbClr val="000000"/>
                </a:solidFill>
                <a:latin typeface="Times New Roman"/>
              </a:rPr>
              <a:t>Introduction</a:t>
            </a:r>
            <a:endParaRPr lang="en-IN" sz="4000" b="0" strike="noStrike" spc="-1">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lnSpcReduction="10000"/>
          </a:bodyPr>
          <a:lstStyle/>
          <a:p>
            <a:pPr>
              <a:spcBef>
                <a:spcPts val="1001"/>
              </a:spcBef>
              <a:buClr>
                <a:srgbClr val="000000"/>
              </a:buClr>
            </a:pPr>
            <a:r>
              <a:rPr lang="en-US" sz="2400" b="0" strike="noStrike" spc="-1" dirty="0">
                <a:solidFill>
                  <a:srgbClr val="000000"/>
                </a:solidFill>
                <a:latin typeface="Arial"/>
              </a:rPr>
              <a:t>In today’s competitive banking industry, reducing customer churn is vital to maintain business success.</a:t>
            </a:r>
          </a:p>
          <a:p>
            <a:pPr>
              <a:spcBef>
                <a:spcPts val="1001"/>
              </a:spcBef>
              <a:buClr>
                <a:srgbClr val="000000"/>
              </a:buClr>
            </a:pPr>
            <a:r>
              <a:rPr lang="en-US" sz="2400" b="0" strike="noStrike" spc="-1" dirty="0">
                <a:solidFill>
                  <a:srgbClr val="000000"/>
                </a:solidFill>
                <a:latin typeface="Arial"/>
              </a:rPr>
              <a:t>So we have used </a:t>
            </a:r>
            <a:r>
              <a:rPr lang="en-US" sz="2400" b="0" strike="noStrike" spc="-1" dirty="0" err="1">
                <a:solidFill>
                  <a:srgbClr val="000000"/>
                </a:solidFill>
                <a:latin typeface="Arial"/>
              </a:rPr>
              <a:t>AutoML</a:t>
            </a:r>
            <a:r>
              <a:rPr lang="en-US" sz="2400" b="0" strike="noStrike" spc="-1" dirty="0">
                <a:solidFill>
                  <a:srgbClr val="000000"/>
                </a:solidFill>
                <a:latin typeface="Arial"/>
              </a:rPr>
              <a:t> to create a predictive model that helps banks keep their customers happy and loyal.</a:t>
            </a:r>
          </a:p>
          <a:p>
            <a:pPr>
              <a:spcBef>
                <a:spcPts val="1001"/>
              </a:spcBef>
              <a:buClr>
                <a:srgbClr val="000000"/>
              </a:buClr>
            </a:pPr>
            <a:r>
              <a:rPr lang="en-US" sz="2400" spc="-1" dirty="0">
                <a:solidFill>
                  <a:srgbClr val="000000"/>
                </a:solidFill>
                <a:latin typeface="Arial"/>
              </a:rPr>
              <a:t>Companies that provide financial services but have contracts that are not legally enforceable such as banks, credit card companies, insurance companies are specially concerned about churn since it affects their ability to make money.</a:t>
            </a:r>
          </a:p>
          <a:p>
            <a:pPr>
              <a:spcBef>
                <a:spcPts val="1001"/>
              </a:spcBef>
              <a:buClr>
                <a:srgbClr val="000000"/>
              </a:buClr>
            </a:pPr>
            <a:r>
              <a:rPr lang="en-US" sz="2400" spc="-1" dirty="0">
                <a:solidFill>
                  <a:srgbClr val="000000"/>
                </a:solidFill>
                <a:latin typeface="Arial"/>
              </a:rPr>
              <a:t>Customer churn refers to customers who stop doing business with a company. In the banking industry, churn is when clients stop using bank services or products.</a:t>
            </a:r>
          </a:p>
          <a:p>
            <a:pPr>
              <a:spcBef>
                <a:spcPts val="1001"/>
              </a:spcBef>
              <a:buClr>
                <a:srgbClr val="000000"/>
              </a:buClr>
            </a:pPr>
            <a:r>
              <a:rPr lang="en-US" sz="2400" spc="-1" dirty="0">
                <a:solidFill>
                  <a:srgbClr val="000000"/>
                </a:solidFill>
                <a:latin typeface="Arial"/>
              </a:rPr>
              <a:t>Churn can impact a banks profitability and growth.</a:t>
            </a:r>
          </a:p>
          <a:p>
            <a:pPr>
              <a:spcBef>
                <a:spcPts val="1001"/>
              </a:spcBef>
              <a:buClr>
                <a:srgbClr val="000000"/>
              </a:buClr>
            </a:pPr>
            <a:r>
              <a:rPr lang="en-US" sz="2400" spc="-1" dirty="0">
                <a:solidFill>
                  <a:srgbClr val="000000"/>
                </a:solidFill>
                <a:latin typeface="Arial"/>
              </a:rPr>
              <a:t>Churn can have a negative impact on the bottom line of the provider, thus the banks must have an understanding of the factors that contribute to the churning of the clients and to formulate the strategies for reducing churn rates. </a:t>
            </a:r>
          </a:p>
          <a:p>
            <a:pPr>
              <a:spcBef>
                <a:spcPts val="1001"/>
              </a:spcBef>
              <a:buClr>
                <a:srgbClr val="000000"/>
              </a:buClr>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sp>
        <p:nvSpPr>
          <p:cNvPr id="49"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a:spcBef>
                <a:spcPts val="1001"/>
              </a:spcBef>
              <a:buClr>
                <a:srgbClr val="000000"/>
              </a:buClr>
            </a:pPr>
            <a:r>
              <a:rPr lang="en-US" sz="2000" dirty="0"/>
              <a:t>Amrita Doshi proposed a method </a:t>
            </a:r>
            <a:r>
              <a:rPr lang="en-US" sz="2000" dirty="0" err="1"/>
              <a:t>utilising</a:t>
            </a:r>
            <a:r>
              <a:rPr lang="en-US" sz="2000" dirty="0"/>
              <a:t> </a:t>
            </a:r>
            <a:r>
              <a:rPr lang="en-US" sz="2000" dirty="0" err="1"/>
              <a:t>AutoML</a:t>
            </a:r>
            <a:r>
              <a:rPr lang="en-US" sz="2000" dirty="0"/>
              <a:t> technologies to forecast the number of credit card customers who may churn out of an </a:t>
            </a:r>
            <a:r>
              <a:rPr lang="en-US" sz="2000" dirty="0" err="1"/>
              <a:t>organisation</a:t>
            </a:r>
            <a:r>
              <a:rPr lang="en-US" sz="2000" dirty="0"/>
              <a:t> .</a:t>
            </a:r>
          </a:p>
          <a:p>
            <a:pPr>
              <a:spcBef>
                <a:spcPts val="1001"/>
              </a:spcBef>
              <a:buClr>
                <a:srgbClr val="000000"/>
              </a:buClr>
            </a:pPr>
            <a:r>
              <a:rPr lang="en-US" sz="2000" dirty="0"/>
              <a:t>H2O-GradientBoosting, H2O-RandomForest, H2O-DeepLearning, Auto-</a:t>
            </a:r>
            <a:r>
              <a:rPr lang="en-US" sz="2000" dirty="0" err="1"/>
              <a:t>Sklearn</a:t>
            </a:r>
            <a:r>
              <a:rPr lang="en-US" sz="2000" dirty="0"/>
              <a:t>, and Auto-</a:t>
            </a:r>
            <a:r>
              <a:rPr lang="en-US" sz="2000" dirty="0" err="1"/>
              <a:t>keras</a:t>
            </a:r>
            <a:r>
              <a:rPr lang="en-US" sz="2000" dirty="0"/>
              <a:t> were supposed to be the method of choice for predicting churn. Among all the employed algorithms, the algorithm Auto-</a:t>
            </a:r>
            <a:r>
              <a:rPr lang="en-US" sz="2000" dirty="0" err="1"/>
              <a:t>Sklearn</a:t>
            </a:r>
            <a:r>
              <a:rPr lang="en-US" sz="2000" dirty="0"/>
              <a:t> has the best accuracy, whereas the H20-deep learning algorithm has the lowest accuracy. CCCC Prediction was proposed by </a:t>
            </a:r>
            <a:r>
              <a:rPr lang="en-US" sz="2000" dirty="0" err="1"/>
              <a:t>Xinyu</a:t>
            </a:r>
            <a:r>
              <a:rPr lang="en-US" sz="2000" dirty="0"/>
              <a:t> Miao and </a:t>
            </a:r>
            <a:r>
              <a:rPr lang="en-US" sz="2000" dirty="0" err="1"/>
              <a:t>Haoran</a:t>
            </a:r>
            <a:r>
              <a:rPr lang="en-US" sz="2000" dirty="0"/>
              <a:t> Wang </a:t>
            </a:r>
            <a:r>
              <a:rPr lang="en-US" sz="2000" dirty="0" err="1"/>
              <a:t>utilising</a:t>
            </a:r>
            <a:r>
              <a:rPr lang="en-US" sz="2000" dirty="0"/>
              <a:t> Random Forest (RF) .</a:t>
            </a:r>
          </a:p>
          <a:p>
            <a:pPr>
              <a:spcBef>
                <a:spcPts val="1001"/>
              </a:spcBef>
              <a:buClr>
                <a:srgbClr val="000000"/>
              </a:buClr>
            </a:pPr>
            <a:r>
              <a:rPr lang="en-US" sz="2000" dirty="0"/>
              <a:t>Predicting the CCCC with the help of Machine Learning (ML) methods such as RF, Logistic Regression (LR), and K - Nearest </a:t>
            </a:r>
            <a:r>
              <a:rPr lang="en-US" sz="2000" dirty="0" err="1"/>
              <a:t>Neighbour</a:t>
            </a:r>
            <a:r>
              <a:rPr lang="en-US" sz="2000" dirty="0"/>
              <a:t> was the goal (KNN). After making adjustments to the parameters, the Random Forest algorithm achieved an accuracy score on the testing set data of 95.68%. Using machine learning methods to develop a customer churn prediction for credit cards was a suggestion made by Dana AL-Najjar, Nadia AL-</a:t>
            </a:r>
            <a:r>
              <a:rPr lang="en-US" sz="2000" dirty="0" err="1"/>
              <a:t>Rousan</a:t>
            </a:r>
            <a:r>
              <a:rPr lang="en-US" sz="2000" dirty="0"/>
              <a:t>, and Hazem AL-Najjar.</a:t>
            </a:r>
          </a:p>
          <a:p>
            <a:pPr>
              <a:spcBef>
                <a:spcPts val="1001"/>
              </a:spcBef>
              <a:buClr>
                <a:srgbClr val="000000"/>
              </a:buClr>
            </a:pPr>
            <a:r>
              <a:rPr lang="en-US" sz="2000" dirty="0"/>
              <a:t>The concept of customer churn was proposed in banking by Manas and Kumar . The goal was to estimate customer turnover using machine learning techniques, specifically KNN, SVM, RF, and DT. </a:t>
            </a:r>
            <a:endParaRPr lang="en-US" sz="2000" b="0" strike="noStrike" spc="-1" dirty="0">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Autofit/>
          </a:bodyPr>
          <a:lstStyle/>
          <a:p>
            <a:pPr indent="0">
              <a:spcBef>
                <a:spcPts val="1001"/>
              </a:spcBef>
              <a:buNone/>
              <a:tabLst>
                <a:tab pos="0" algn="l"/>
              </a:tabLst>
            </a:pPr>
            <a:r>
              <a:rPr lang="en-US" sz="3200" spc="-1" dirty="0">
                <a:solidFill>
                  <a:srgbClr val="000000"/>
                </a:solidFill>
                <a:latin typeface="Times New Roman" panose="02020603050405020304" pitchFamily="18" charset="0"/>
                <a:cs typeface="Times New Roman" panose="02020603050405020304" pitchFamily="18" charset="0"/>
              </a:rPr>
              <a:t>We aim to accomplish the following for this study:</a:t>
            </a:r>
          </a:p>
          <a:p>
            <a:pPr marL="571500" indent="-342900">
              <a:spcBef>
                <a:spcPts val="1001"/>
              </a:spcBef>
              <a:tabLst>
                <a:tab pos="0" algn="l"/>
              </a:tabLst>
            </a:pPr>
            <a:r>
              <a:rPr lang="en-US" sz="3200" b="0" strike="noStrike" spc="-1" dirty="0">
                <a:solidFill>
                  <a:srgbClr val="000000"/>
                </a:solidFill>
                <a:latin typeface="Times New Roman" panose="02020603050405020304" pitchFamily="18" charset="0"/>
                <a:cs typeface="Times New Roman" panose="02020603050405020304" pitchFamily="18" charset="0"/>
              </a:rPr>
              <a:t>Identify and v</a:t>
            </a:r>
            <a:r>
              <a:rPr lang="en-US" sz="3200" spc="-1" dirty="0">
                <a:solidFill>
                  <a:srgbClr val="000000"/>
                </a:solidFill>
                <a:latin typeface="Times New Roman" panose="02020603050405020304" pitchFamily="18" charset="0"/>
                <a:cs typeface="Times New Roman" panose="02020603050405020304" pitchFamily="18" charset="0"/>
              </a:rPr>
              <a:t>isualize which factors contribute to customer churn</a:t>
            </a:r>
          </a:p>
          <a:p>
            <a:pPr marL="571500" indent="-342900">
              <a:spcBef>
                <a:spcPts val="1001"/>
              </a:spcBef>
              <a:tabLst>
                <a:tab pos="0" algn="l"/>
              </a:tabLst>
            </a:pPr>
            <a:r>
              <a:rPr lang="en-US" sz="3200" b="0" strike="noStrike" spc="-1" dirty="0">
                <a:solidFill>
                  <a:srgbClr val="000000"/>
                </a:solidFill>
                <a:latin typeface="Times New Roman" panose="02020603050405020304" pitchFamily="18" charset="0"/>
                <a:cs typeface="Times New Roman" panose="02020603050405020304" pitchFamily="18" charset="0"/>
              </a:rPr>
              <a:t>Build a prediction model that will perform the following:</a:t>
            </a:r>
          </a:p>
          <a:p>
            <a:pPr marL="685800" indent="-457200">
              <a:spcBef>
                <a:spcPts val="1001"/>
              </a:spcBef>
              <a:buFont typeface="+mj-lt"/>
              <a:buAutoNum type="arabicPeriod"/>
              <a:tabLst>
                <a:tab pos="0" algn="l"/>
              </a:tabLst>
            </a:pPr>
            <a:r>
              <a:rPr lang="en-US" sz="3200" spc="-1" dirty="0">
                <a:solidFill>
                  <a:srgbClr val="000000"/>
                </a:solidFill>
                <a:latin typeface="Times New Roman" panose="02020603050405020304" pitchFamily="18" charset="0"/>
                <a:cs typeface="Times New Roman" panose="02020603050405020304" pitchFamily="18" charset="0"/>
              </a:rPr>
              <a:t> Classify if a customer is going to churn or not.</a:t>
            </a:r>
          </a:p>
          <a:p>
            <a:pPr marL="685800" indent="-457200">
              <a:spcBef>
                <a:spcPts val="1001"/>
              </a:spcBef>
              <a:buFont typeface="+mj-lt"/>
              <a:buAutoNum type="arabicPeriod"/>
              <a:tabLst>
                <a:tab pos="0" algn="l"/>
              </a:tabLst>
            </a:pPr>
            <a:r>
              <a:rPr lang="en-US" sz="3200" b="0" strike="noStrike" spc="-1" dirty="0">
                <a:solidFill>
                  <a:srgbClr val="000000"/>
                </a:solidFill>
                <a:latin typeface="Times New Roman" panose="02020603050405020304" pitchFamily="18" charset="0"/>
                <a:cs typeface="Times New Roman" panose="02020603050405020304" pitchFamily="18" charset="0"/>
              </a:rPr>
              <a:t>Preferably and based on the model performance</a:t>
            </a:r>
            <a:r>
              <a:rPr lang="en-US" sz="3200" spc="-1" dirty="0">
                <a:solidFill>
                  <a:srgbClr val="000000"/>
                </a:solidFill>
                <a:latin typeface="Times New Roman" panose="02020603050405020304" pitchFamily="18" charset="0"/>
                <a:cs typeface="Times New Roman" panose="02020603050405020304" pitchFamily="18" charset="0"/>
              </a:rPr>
              <a:t>, choose a model that will attach a probability to the churn to make it easier for customer service to target how low hanging fruits in their efforts to prevent churn.</a:t>
            </a:r>
          </a:p>
          <a:p>
            <a:pPr marL="571500" indent="-342900">
              <a:spcBef>
                <a:spcPts val="1001"/>
              </a:spcBef>
              <a:tabLst>
                <a:tab pos="0" algn="l"/>
              </a:tabLst>
            </a:pPr>
            <a:r>
              <a:rPr lang="en-US" sz="3200" spc="-1" dirty="0">
                <a:solidFill>
                  <a:srgbClr val="000000"/>
                </a:solidFill>
                <a:latin typeface="Times New Roman" panose="02020603050405020304" pitchFamily="18" charset="0"/>
                <a:cs typeface="Times New Roman" panose="02020603050405020304" pitchFamily="18" charset="0"/>
              </a:rPr>
              <a:t>Another goal of the project is to evaluate churn in its most minute elements.</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spc="-1" dirty="0">
                <a:solidFill>
                  <a:srgbClr val="000000"/>
                </a:solidFill>
                <a:latin typeface="Times New Roman" panose="02020603050405020304" pitchFamily="18" charset="0"/>
                <a:cs typeface="Times New Roman" panose="02020603050405020304" pitchFamily="18" charset="0"/>
              </a:rPr>
              <a:t>The objective of this project is to construct a model that can effectively predict which customers are at risk of churning as well as determine the causes that are most probable to lead to churn.</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The better purpose </a:t>
            </a:r>
            <a:r>
              <a:rPr lang="en-US" sz="2400" spc="-1" dirty="0">
                <a:solidFill>
                  <a:srgbClr val="000000"/>
                </a:solidFill>
                <a:latin typeface="Times New Roman" panose="02020603050405020304" pitchFamily="18" charset="0"/>
                <a:cs typeface="Times New Roman" panose="02020603050405020304" pitchFamily="18" charset="0"/>
              </a:rPr>
              <a:t>of this effort is to provide assistance to banking firms so that they may better build focused retention tactics and personalized incentive </a:t>
            </a:r>
            <a:r>
              <a:rPr lang="en-US" sz="2400" spc="-1" dirty="0" err="1">
                <a:solidFill>
                  <a:srgbClr val="000000"/>
                </a:solidFill>
                <a:latin typeface="Times New Roman" panose="02020603050405020304" pitchFamily="18" charset="0"/>
                <a:cs typeface="Times New Roman" panose="02020603050405020304" pitchFamily="18" charset="0"/>
              </a:rPr>
              <a:t>programmes</a:t>
            </a:r>
            <a:r>
              <a:rPr lang="en-US" sz="2400" spc="-1" dirty="0">
                <a:solidFill>
                  <a:srgbClr val="000000"/>
                </a:solidFill>
                <a:latin typeface="Times New Roman" panose="02020603050405020304" pitchFamily="18" charset="0"/>
                <a:cs typeface="Times New Roman" panose="02020603050405020304" pitchFamily="18" charset="0"/>
              </a:rPr>
              <a:t> to keep clients from defecting to competing businesses.</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This project’s goal is to determine the different important driving factors that have an effect on the percentage of customers who leave a company.</a:t>
            </a:r>
          </a:p>
          <a:p>
            <a:pPr marL="571500" indent="-342900">
              <a:spcBef>
                <a:spcPts val="1001"/>
              </a:spcBef>
              <a:tabLst>
                <a:tab pos="0" algn="l"/>
              </a:tabLst>
            </a:pPr>
            <a:r>
              <a:rPr lang="en-US" sz="2400" spc="-1" dirty="0">
                <a:solidFill>
                  <a:srgbClr val="000000"/>
                </a:solidFill>
                <a:latin typeface="Times New Roman" panose="02020603050405020304" pitchFamily="18" charset="0"/>
                <a:cs typeface="Times New Roman" panose="02020603050405020304" pitchFamily="18" charset="0"/>
              </a:rPr>
              <a:t>The motivation behind this project is to evaluate churn in its most minute elements. As if you evaluate business conducted by different companies, you won’t be able to see the churn in its most minute elements. As a result, conducting customer analysis based on data enables us to gain a deeper understanding.</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Times New Roman"/>
              </a:rPr>
              <a:t>Proposed Methodology/Architecture/Algorithm/Technique/</a:t>
            </a:r>
            <a:r>
              <a:rPr lang="en-US" sz="4000" b="0" strike="noStrike" spc="-1" dirty="0" err="1">
                <a:solidFill>
                  <a:srgbClr val="000000"/>
                </a:solidFill>
                <a:latin typeface="Times New Roman"/>
              </a:rPr>
              <a:t>etc</a:t>
            </a:r>
            <a:endParaRPr lang="en-US" sz="4000" b="0" strike="noStrike" spc="-1" dirty="0">
              <a:solidFill>
                <a:srgbClr val="000000"/>
              </a:solidFill>
              <a:latin typeface="Times New Roman"/>
            </a:endParaRPr>
          </a:p>
        </p:txBody>
      </p:sp>
      <p:sp>
        <p:nvSpPr>
          <p:cNvPr id="53" name="PlaceHolder 2"/>
          <p:cNvSpPr>
            <a:spLocks noGrp="1"/>
          </p:cNvSpPr>
          <p:nvPr>
            <p:ph/>
          </p:nvPr>
        </p:nvSpPr>
        <p:spPr>
          <a:xfrm>
            <a:off x="268626" y="1699593"/>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spc="-1" dirty="0">
                <a:solidFill>
                  <a:srgbClr val="000000"/>
                </a:solidFill>
                <a:latin typeface="Arial"/>
              </a:rPr>
              <a:t>For this project we will be using the Sequential Neural Network model and H2O </a:t>
            </a:r>
            <a:r>
              <a:rPr lang="en-US" sz="2400" spc="-1" dirty="0" err="1">
                <a:solidFill>
                  <a:srgbClr val="000000"/>
                </a:solidFill>
                <a:latin typeface="Arial"/>
              </a:rPr>
              <a:t>AutoML</a:t>
            </a:r>
            <a:r>
              <a:rPr lang="en-US" sz="2400" spc="-1" dirty="0">
                <a:solidFill>
                  <a:srgbClr val="000000"/>
                </a:solidFill>
                <a:latin typeface="Arial"/>
              </a:rPr>
              <a:t> technique.</a:t>
            </a:r>
          </a:p>
          <a:p>
            <a:pPr marL="571500" indent="-342900">
              <a:spcBef>
                <a:spcPts val="1001"/>
              </a:spcBef>
              <a:tabLst>
                <a:tab pos="0" algn="l"/>
              </a:tabLst>
            </a:pPr>
            <a:r>
              <a:rPr lang="en-US" sz="2400" b="0" strike="noStrike" spc="-1" dirty="0">
                <a:solidFill>
                  <a:srgbClr val="000000"/>
                </a:solidFill>
                <a:latin typeface="Arial"/>
              </a:rPr>
              <a:t>Artificial</a:t>
            </a:r>
            <a:r>
              <a:rPr lang="en-US" sz="2400" spc="-1" dirty="0">
                <a:solidFill>
                  <a:srgbClr val="000000"/>
                </a:solidFill>
                <a:latin typeface="Arial"/>
              </a:rPr>
              <a:t> neural networks, usually simply called neural networks are computing systems inspired by biological neural networks that constitute animal brains.</a:t>
            </a:r>
          </a:p>
          <a:p>
            <a:pPr marL="571500" indent="-342900">
              <a:spcBef>
                <a:spcPts val="1001"/>
              </a:spcBef>
              <a:tabLst>
                <a:tab pos="0" algn="l"/>
              </a:tabLst>
            </a:pPr>
            <a:r>
              <a:rPr lang="en-US" sz="2400" b="0" strike="noStrike" spc="-1" dirty="0">
                <a:solidFill>
                  <a:srgbClr val="000000"/>
                </a:solidFill>
                <a:latin typeface="Arial"/>
              </a:rPr>
              <a:t>The Sequential model allows us to build dee</a:t>
            </a:r>
            <a:r>
              <a:rPr lang="en-US" sz="2400" spc="-1" dirty="0">
                <a:solidFill>
                  <a:srgbClr val="000000"/>
                </a:solidFill>
                <a:latin typeface="Arial"/>
              </a:rPr>
              <a:t>p neural networks by stacking layers on one top of another.</a:t>
            </a:r>
          </a:p>
          <a:p>
            <a:pPr marL="571500" indent="-342900">
              <a:spcBef>
                <a:spcPts val="1001"/>
              </a:spcBef>
              <a:tabLst>
                <a:tab pos="0" algn="l"/>
              </a:tabLst>
            </a:pPr>
            <a:r>
              <a:rPr lang="en-US" sz="2400" b="0" strike="noStrike" spc="-1" dirty="0">
                <a:solidFill>
                  <a:srgbClr val="000000"/>
                </a:solidFill>
                <a:latin typeface="Arial"/>
              </a:rPr>
              <a:t>Sequence mode</a:t>
            </a:r>
            <a:r>
              <a:rPr lang="en-US" sz="2400" spc="-1" dirty="0">
                <a:solidFill>
                  <a:srgbClr val="000000"/>
                </a:solidFill>
                <a:latin typeface="Arial"/>
              </a:rPr>
              <a:t>ls specify a neural network, precisely, sequential: from input to output passing through neural layers.</a:t>
            </a:r>
          </a:p>
          <a:p>
            <a:pPr marL="571500" indent="-342900">
              <a:spcBef>
                <a:spcPts val="1001"/>
              </a:spcBef>
              <a:tabLst>
                <a:tab pos="0" algn="l"/>
              </a:tabLst>
            </a:pPr>
            <a:r>
              <a:rPr lang="en-US" sz="2400" b="0" strike="noStrike" spc="-1" dirty="0">
                <a:solidFill>
                  <a:srgbClr val="000000"/>
                </a:solidFill>
                <a:latin typeface="Arial"/>
              </a:rPr>
              <a:t>Sequential </a:t>
            </a:r>
            <a:r>
              <a:rPr lang="en-US" sz="2400" spc="-1" dirty="0">
                <a:solidFill>
                  <a:srgbClr val="000000"/>
                </a:solidFill>
                <a:latin typeface="Arial"/>
              </a:rPr>
              <a:t>models include text streams, audio clips, video clips, time-series data, etc.</a:t>
            </a:r>
          </a:p>
          <a:p>
            <a:pPr marL="571500" indent="-342900">
              <a:spcBef>
                <a:spcPts val="1001"/>
              </a:spcBef>
              <a:tabLst>
                <a:tab pos="0" algn="l"/>
              </a:tabLst>
            </a:pPr>
            <a:r>
              <a:rPr lang="en-US" sz="2400" b="0" strike="noStrike" spc="-1" dirty="0">
                <a:solidFill>
                  <a:srgbClr val="000000"/>
                </a:solidFill>
                <a:latin typeface="Arial"/>
              </a:rPr>
              <a:t> </a:t>
            </a:r>
            <a:r>
              <a:rPr lang="en-US" sz="2400" b="0" strike="noStrike" spc="-1" dirty="0" err="1">
                <a:solidFill>
                  <a:srgbClr val="000000"/>
                </a:solidFill>
                <a:latin typeface="Arial"/>
              </a:rPr>
              <a:t>AutoML</a:t>
            </a:r>
            <a:r>
              <a:rPr lang="en-US" sz="2400" b="0" strike="noStrike" spc="-1" dirty="0">
                <a:solidFill>
                  <a:srgbClr val="000000"/>
                </a:solidFill>
                <a:latin typeface="Arial"/>
              </a:rPr>
              <a:t> enables developers with lim</a:t>
            </a:r>
            <a:r>
              <a:rPr lang="en-US" sz="2400" spc="-1" dirty="0">
                <a:solidFill>
                  <a:srgbClr val="000000"/>
                </a:solidFill>
                <a:latin typeface="Arial"/>
              </a:rPr>
              <a:t>ited machine learning expertise to train high-quality models specific to their business needs.</a:t>
            </a:r>
          </a:p>
          <a:p>
            <a:pPr indent="0">
              <a:spcBef>
                <a:spcPts val="1001"/>
              </a:spcBef>
              <a:buNone/>
              <a:tabLst>
                <a:tab pos="0" algn="l"/>
              </a:tabLst>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75D5-B5F9-C14B-A9DC-EA43EFC6D8B7}"/>
              </a:ext>
            </a:extLst>
          </p:cNvPr>
          <p:cNvSpPr>
            <a:spLocks noGrp="1"/>
          </p:cNvSpPr>
          <p:nvPr>
            <p:ph type="title"/>
          </p:nvPr>
        </p:nvSpPr>
        <p:spPr/>
        <p:txBody>
          <a:bodyPr/>
          <a:lstStyle/>
          <a:p>
            <a:r>
              <a:rPr lang="en-US" dirty="0"/>
              <a:t>H2O Auto ML</a:t>
            </a:r>
            <a:endParaRPr lang="en-IN" dirty="0"/>
          </a:p>
        </p:txBody>
      </p:sp>
      <p:sp>
        <p:nvSpPr>
          <p:cNvPr id="3" name="Content Placeholder 2">
            <a:extLst>
              <a:ext uri="{FF2B5EF4-FFF2-40B4-BE49-F238E27FC236}">
                <a16:creationId xmlns:a16="http://schemas.microsoft.com/office/drawing/2014/main" id="{8463CCB0-CA19-91EB-3B44-273BE21FAC3D}"/>
              </a:ext>
            </a:extLst>
          </p:cNvPr>
          <p:cNvSpPr>
            <a:spLocks noGrp="1"/>
          </p:cNvSpPr>
          <p:nvPr>
            <p:ph/>
          </p:nvPr>
        </p:nvSpPr>
        <p:spPr>
          <a:xfrm>
            <a:off x="609479" y="1604520"/>
            <a:ext cx="7700331" cy="5253480"/>
          </a:xfrm>
        </p:spPr>
        <p:txBody>
          <a:bodyPr/>
          <a:lstStyle/>
          <a:p>
            <a:pPr marL="342900" indent="-342900">
              <a:buFont typeface="Arial" panose="020B0604020202020204" pitchFamily="34" charset="0"/>
              <a:buChar char="•"/>
            </a:pPr>
            <a:r>
              <a:rPr lang="en-US" sz="2000" dirty="0"/>
              <a:t>H20 is a fully open-source, distributed in-memory machine-learning platform with linear scalability.</a:t>
            </a:r>
          </a:p>
          <a:p>
            <a:pPr marL="342900" indent="-342900">
              <a:buFont typeface="Arial" panose="020B0604020202020204" pitchFamily="34" charset="0"/>
              <a:buChar char="•"/>
            </a:pPr>
            <a:r>
              <a:rPr lang="en-US" sz="2000" dirty="0"/>
              <a:t>H2O supports the most widely used statistical and machine learning algorithms, including gradient-boosted machines, generalized linear models, deep learning, and many more.</a:t>
            </a:r>
          </a:p>
          <a:p>
            <a:pPr marL="342900" indent="-342900">
              <a:buFont typeface="Arial" panose="020B0604020202020204" pitchFamily="34" charset="0"/>
              <a:buChar char="•"/>
            </a:pPr>
            <a:r>
              <a:rPr lang="en-US" sz="2000" dirty="0"/>
              <a:t>H2O </a:t>
            </a:r>
            <a:r>
              <a:rPr lang="en-US" sz="2000" dirty="0" err="1"/>
              <a:t>AutoML</a:t>
            </a:r>
            <a:r>
              <a:rPr lang="en-US" sz="2000" dirty="0"/>
              <a:t> can be used for automating the machine learning workflow, which includes automatic training and tuning of many models within a user-specified time limit.</a:t>
            </a:r>
          </a:p>
          <a:p>
            <a:pPr marL="342900" indent="-342900">
              <a:buFont typeface="Arial" panose="020B0604020202020204" pitchFamily="34" charset="0"/>
              <a:buChar char="•"/>
            </a:pPr>
            <a:r>
              <a:rPr lang="en-US" sz="2000" dirty="0"/>
              <a:t>It optimizes functions including data preprocessing, model selection, hyperparameter adjustment, and model adjustment.</a:t>
            </a:r>
          </a:p>
          <a:p>
            <a:pPr marL="342900" indent="-342900">
              <a:buFont typeface="Arial" panose="020B0604020202020204" pitchFamily="34" charset="0"/>
              <a:buChar char="•"/>
            </a:pPr>
            <a:r>
              <a:rPr lang="en-US" sz="2000" dirty="0"/>
              <a:t>H2O </a:t>
            </a:r>
            <a:r>
              <a:rPr lang="en-US" sz="2000" dirty="0" err="1"/>
              <a:t>AutoML</a:t>
            </a:r>
            <a:r>
              <a:rPr lang="en-US" sz="2000" dirty="0"/>
              <a:t> autonomously trains and refines numerous models within predetermined time constraints, minimizing the need for extensive programming. </a:t>
            </a:r>
          </a:p>
          <a:p>
            <a:pPr marL="342900" indent="-342900">
              <a:buFont typeface="Arial" panose="020B0604020202020204" pitchFamily="34" charset="0"/>
              <a:buChar char="•"/>
            </a:pPr>
            <a:r>
              <a:rPr lang="en-US" sz="2000" dirty="0"/>
              <a:t>This functionality empowers users to construct precise predictive models efficiently, catering to diverse objectives ranging from classification to regression, without necessitating advanced proficiency in machine learning techniques.</a:t>
            </a:r>
            <a:endParaRPr lang="en-IN" sz="2000" dirty="0"/>
          </a:p>
          <a:p>
            <a:pPr marL="0" indent="0">
              <a:buNone/>
            </a:pPr>
            <a:endParaRPr lang="en-US" sz="2000" dirty="0"/>
          </a:p>
        </p:txBody>
      </p:sp>
      <p:pic>
        <p:nvPicPr>
          <p:cNvPr id="1028" name="Picture 4" descr="AutoML: Automatic Machine Learning — H2O 3.36.0.2 documentation">
            <a:extLst>
              <a:ext uri="{FF2B5EF4-FFF2-40B4-BE49-F238E27FC236}">
                <a16:creationId xmlns:a16="http://schemas.microsoft.com/office/drawing/2014/main" id="{F3282F41-A128-7E14-A05C-1CAFA7981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531" y="1604520"/>
            <a:ext cx="3821727" cy="412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2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0DC6-BDC2-D94A-62F6-8BB7DD31553A}"/>
              </a:ext>
            </a:extLst>
          </p:cNvPr>
          <p:cNvSpPr>
            <a:spLocks noGrp="1"/>
          </p:cNvSpPr>
          <p:nvPr>
            <p:ph type="title"/>
          </p:nvPr>
        </p:nvSpPr>
        <p:spPr/>
        <p:txBody>
          <a:bodyPr/>
          <a:lstStyle/>
          <a:p>
            <a:r>
              <a:rPr lang="en-US" dirty="0"/>
              <a:t>Time Line of the Project</a:t>
            </a:r>
            <a:endParaRPr lang="en-IN" dirty="0"/>
          </a:p>
        </p:txBody>
      </p:sp>
      <p:sp>
        <p:nvSpPr>
          <p:cNvPr id="3" name="Flowchart: Alternate Process 2">
            <a:extLst>
              <a:ext uri="{FF2B5EF4-FFF2-40B4-BE49-F238E27FC236}">
                <a16:creationId xmlns:a16="http://schemas.microsoft.com/office/drawing/2014/main" id="{004147C3-2F4C-B202-F4D4-C1BBEC70FC8B}"/>
              </a:ext>
            </a:extLst>
          </p:cNvPr>
          <p:cNvSpPr/>
          <p:nvPr/>
        </p:nvSpPr>
        <p:spPr>
          <a:xfrm>
            <a:off x="224469" y="1655683"/>
            <a:ext cx="1957257" cy="134753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Analysis</a:t>
            </a:r>
            <a:endParaRPr lang="en-IN" dirty="0"/>
          </a:p>
        </p:txBody>
      </p:sp>
      <p:sp>
        <p:nvSpPr>
          <p:cNvPr id="4" name="Flowchart: Alternate Process 3">
            <a:extLst>
              <a:ext uri="{FF2B5EF4-FFF2-40B4-BE49-F238E27FC236}">
                <a16:creationId xmlns:a16="http://schemas.microsoft.com/office/drawing/2014/main" id="{FDBD28A9-8332-45A5-5443-FA57305A9087}"/>
              </a:ext>
            </a:extLst>
          </p:cNvPr>
          <p:cNvSpPr/>
          <p:nvPr/>
        </p:nvSpPr>
        <p:spPr>
          <a:xfrm>
            <a:off x="2181726" y="2890925"/>
            <a:ext cx="1957257" cy="131545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N" dirty="0"/>
          </a:p>
        </p:txBody>
      </p:sp>
      <p:sp>
        <p:nvSpPr>
          <p:cNvPr id="5" name="Flowchart: Alternate Process 4">
            <a:extLst>
              <a:ext uri="{FF2B5EF4-FFF2-40B4-BE49-F238E27FC236}">
                <a16:creationId xmlns:a16="http://schemas.microsoft.com/office/drawing/2014/main" id="{ED1DD7B2-DBBD-F192-0757-63C18962DEF3}"/>
              </a:ext>
            </a:extLst>
          </p:cNvPr>
          <p:cNvSpPr/>
          <p:nvPr/>
        </p:nvSpPr>
        <p:spPr>
          <a:xfrm>
            <a:off x="4138983" y="4206378"/>
            <a:ext cx="2197649" cy="131545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Building using ML</a:t>
            </a:r>
            <a:endParaRPr lang="en-IN" dirty="0"/>
          </a:p>
        </p:txBody>
      </p:sp>
      <p:sp>
        <p:nvSpPr>
          <p:cNvPr id="6" name="Flowchart: Alternate Process 5">
            <a:extLst>
              <a:ext uri="{FF2B5EF4-FFF2-40B4-BE49-F238E27FC236}">
                <a16:creationId xmlns:a16="http://schemas.microsoft.com/office/drawing/2014/main" id="{10FBA35F-D7D7-16DA-91AF-E73657C7A5D8}"/>
              </a:ext>
            </a:extLst>
          </p:cNvPr>
          <p:cNvSpPr/>
          <p:nvPr/>
        </p:nvSpPr>
        <p:spPr>
          <a:xfrm>
            <a:off x="6309224" y="5439600"/>
            <a:ext cx="2229852" cy="114480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Building using H2O Auto ML</a:t>
            </a:r>
            <a:endParaRPr lang="en-IN" dirty="0"/>
          </a:p>
        </p:txBody>
      </p:sp>
      <p:sp>
        <p:nvSpPr>
          <p:cNvPr id="16" name="Arrow: Bent-Up 15">
            <a:extLst>
              <a:ext uri="{FF2B5EF4-FFF2-40B4-BE49-F238E27FC236}">
                <a16:creationId xmlns:a16="http://schemas.microsoft.com/office/drawing/2014/main" id="{1896E00C-8D07-2476-8F11-D3A05A85F838}"/>
              </a:ext>
            </a:extLst>
          </p:cNvPr>
          <p:cNvSpPr/>
          <p:nvPr/>
        </p:nvSpPr>
        <p:spPr>
          <a:xfrm rot="5400000">
            <a:off x="1042737" y="2826756"/>
            <a:ext cx="962525" cy="1315453"/>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Bent-Up 16">
            <a:extLst>
              <a:ext uri="{FF2B5EF4-FFF2-40B4-BE49-F238E27FC236}">
                <a16:creationId xmlns:a16="http://schemas.microsoft.com/office/drawing/2014/main" id="{F594D0BD-D9CD-59E4-5F9A-48B7AD422FCD}"/>
              </a:ext>
            </a:extLst>
          </p:cNvPr>
          <p:cNvSpPr/>
          <p:nvPr/>
        </p:nvSpPr>
        <p:spPr>
          <a:xfrm rot="5400000">
            <a:off x="3089898" y="4167946"/>
            <a:ext cx="1010652" cy="1087517"/>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Bent-Up 17">
            <a:extLst>
              <a:ext uri="{FF2B5EF4-FFF2-40B4-BE49-F238E27FC236}">
                <a16:creationId xmlns:a16="http://schemas.microsoft.com/office/drawing/2014/main" id="{F858573D-92C5-08A9-0C89-BCD562D07D28}"/>
              </a:ext>
            </a:extLst>
          </p:cNvPr>
          <p:cNvSpPr/>
          <p:nvPr/>
        </p:nvSpPr>
        <p:spPr>
          <a:xfrm rot="5400000">
            <a:off x="5172460" y="5587177"/>
            <a:ext cx="1062570" cy="931877"/>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8E1EFD9-6C3D-2467-E16F-B924D27841E1}"/>
              </a:ext>
            </a:extLst>
          </p:cNvPr>
          <p:cNvSpPr txBox="1"/>
          <p:nvPr/>
        </p:nvSpPr>
        <p:spPr>
          <a:xfrm>
            <a:off x="2181726" y="1765742"/>
            <a:ext cx="1812878" cy="923330"/>
          </a:xfrm>
          <a:prstGeom prst="rect">
            <a:avLst/>
          </a:prstGeom>
          <a:noFill/>
        </p:spPr>
        <p:txBody>
          <a:bodyPr wrap="square" rtlCol="0">
            <a:spAutoFit/>
          </a:bodyPr>
          <a:lstStyle/>
          <a:p>
            <a:r>
              <a:rPr lang="en-US" dirty="0"/>
              <a:t>Finding out different relations</a:t>
            </a:r>
            <a:endParaRPr lang="en-IN" dirty="0"/>
          </a:p>
        </p:txBody>
      </p:sp>
      <p:sp>
        <p:nvSpPr>
          <p:cNvPr id="20" name="TextBox 19">
            <a:extLst>
              <a:ext uri="{FF2B5EF4-FFF2-40B4-BE49-F238E27FC236}">
                <a16:creationId xmlns:a16="http://schemas.microsoft.com/office/drawing/2014/main" id="{C13D5C29-53E1-F355-99CF-004E1FCEACA8}"/>
              </a:ext>
            </a:extLst>
          </p:cNvPr>
          <p:cNvSpPr txBox="1"/>
          <p:nvPr/>
        </p:nvSpPr>
        <p:spPr>
          <a:xfrm>
            <a:off x="4243257" y="3022817"/>
            <a:ext cx="2422357" cy="923330"/>
          </a:xfrm>
          <a:prstGeom prst="rect">
            <a:avLst/>
          </a:prstGeom>
          <a:noFill/>
        </p:spPr>
        <p:txBody>
          <a:bodyPr wrap="square" rtlCol="0">
            <a:spAutoFit/>
          </a:bodyPr>
          <a:lstStyle/>
          <a:p>
            <a:r>
              <a:rPr lang="en-US" dirty="0"/>
              <a:t>Processing the data before feeding to the model</a:t>
            </a:r>
            <a:endParaRPr lang="en-IN" dirty="0"/>
          </a:p>
        </p:txBody>
      </p:sp>
      <p:sp>
        <p:nvSpPr>
          <p:cNvPr id="21" name="TextBox 20">
            <a:extLst>
              <a:ext uri="{FF2B5EF4-FFF2-40B4-BE49-F238E27FC236}">
                <a16:creationId xmlns:a16="http://schemas.microsoft.com/office/drawing/2014/main" id="{D3923BFF-0F71-D4CB-F1DB-0B9B2B3D93CB}"/>
              </a:ext>
            </a:extLst>
          </p:cNvPr>
          <p:cNvSpPr txBox="1"/>
          <p:nvPr/>
        </p:nvSpPr>
        <p:spPr>
          <a:xfrm>
            <a:off x="6497052" y="4427621"/>
            <a:ext cx="1684421" cy="646331"/>
          </a:xfrm>
          <a:prstGeom prst="rect">
            <a:avLst/>
          </a:prstGeom>
          <a:noFill/>
        </p:spPr>
        <p:txBody>
          <a:bodyPr wrap="square" rtlCol="0">
            <a:spAutoFit/>
          </a:bodyPr>
          <a:lstStyle/>
          <a:p>
            <a:r>
              <a:rPr lang="en-US" dirty="0"/>
              <a:t>Using ML/DL Algorithms</a:t>
            </a:r>
            <a:endParaRPr lang="en-IN" dirty="0"/>
          </a:p>
        </p:txBody>
      </p:sp>
    </p:spTree>
    <p:extLst>
      <p:ext uri="{BB962C8B-B14F-4D97-AF65-F5344CB8AC3E}">
        <p14:creationId xmlns:p14="http://schemas.microsoft.com/office/powerpoint/2010/main" val="41274200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1281</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inter-regular</vt:lpstr>
      <vt:lpstr>Symbol</vt:lpstr>
      <vt:lpstr>Times New Roman</vt:lpstr>
      <vt:lpstr>Wingdings</vt:lpstr>
      <vt:lpstr>Office Theme</vt:lpstr>
      <vt:lpstr>BANK CUSTOMER CHURN PREDICTION USING H2O AUTO ML </vt:lpstr>
      <vt:lpstr>Overview</vt:lpstr>
      <vt:lpstr>Introduction</vt:lpstr>
      <vt:lpstr>Literature Review</vt:lpstr>
      <vt:lpstr>Problem Statement</vt:lpstr>
      <vt:lpstr>Objectives of the Project</vt:lpstr>
      <vt:lpstr>Proposed Methodology/Architecture/Algorithm/Technique/etc</vt:lpstr>
      <vt:lpstr>H2O Auto ML</vt:lpstr>
      <vt:lpstr>Time Line of the Project</vt:lpstr>
      <vt:lpstr>References</vt:lpstr>
      <vt:lpstr>Conclusion and 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Sai Rakshit Goud</cp:lastModifiedBy>
  <cp:revision>9</cp:revision>
  <dcterms:created xsi:type="dcterms:W3CDTF">2023-08-05T05:18:30Z</dcterms:created>
  <dcterms:modified xsi:type="dcterms:W3CDTF">2024-02-26T15:13:22Z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