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85" name="Google Shape;85;p13"/>
          <p:cNvSpPr/>
          <p:nvPr/>
        </p:nvSpPr>
        <p:spPr>
          <a:xfrm>
            <a:off x="679447" y="1041397"/>
            <a:ext cx="1870072" cy="1460497"/>
          </a:xfrm>
          <a:custGeom>
            <a:rect b="b" l="l" r="r" t="t"/>
            <a:pathLst>
              <a:path extrusionOk="0" h="1460497" w="1870072">
                <a:moveTo>
                  <a:pt x="0" y="0"/>
                </a:moveTo>
                <a:lnTo>
                  <a:pt x="1870072" y="0"/>
                </a:lnTo>
                <a:lnTo>
                  <a:pt x="1870072" y="1460497"/>
                </a:lnTo>
                <a:lnTo>
                  <a:pt x="0" y="1460497"/>
                </a:lnTo>
                <a:lnTo>
                  <a:pt x="0" y="0"/>
                </a:lnTo>
                <a:close/>
              </a:path>
            </a:pathLst>
          </a:custGeom>
          <a:blipFill rotWithShape="1">
            <a:blip r:embed="rId4">
              <a:alphaModFix/>
            </a:blip>
            <a:stretch>
              <a:fillRect b="0" l="0" r="0" t="0"/>
            </a:stretch>
          </a:blipFill>
          <a:ln>
            <a:noFill/>
          </a:ln>
        </p:spPr>
      </p:sp>
      <p:sp>
        <p:nvSpPr>
          <p:cNvPr id="86" name="Google Shape;86;p13"/>
          <p:cNvSpPr/>
          <p:nvPr/>
        </p:nvSpPr>
        <p:spPr>
          <a:xfrm>
            <a:off x="3752850" y="1190625"/>
            <a:ext cx="1666875" cy="1438275"/>
          </a:xfrm>
          <a:custGeom>
            <a:rect b="b" l="l" r="r" t="t"/>
            <a:pathLst>
              <a:path extrusionOk="0" h="1438275" w="1666875">
                <a:moveTo>
                  <a:pt x="0" y="0"/>
                </a:moveTo>
                <a:lnTo>
                  <a:pt x="1666875" y="0"/>
                </a:lnTo>
                <a:lnTo>
                  <a:pt x="1666875" y="1438275"/>
                </a:lnTo>
                <a:lnTo>
                  <a:pt x="0" y="1438275"/>
                </a:lnTo>
                <a:lnTo>
                  <a:pt x="0" y="0"/>
                </a:lnTo>
                <a:close/>
              </a:path>
            </a:pathLst>
          </a:custGeom>
          <a:blipFill rotWithShape="1">
            <a:blip r:embed="rId5">
              <a:alphaModFix/>
            </a:blip>
            <a:stretch>
              <a:fillRect b="0" l="0" r="0" t="0"/>
            </a:stretch>
          </a:blipFill>
          <a:ln>
            <a:noFill/>
          </a:ln>
        </p:spPr>
      </p:sp>
      <p:sp>
        <p:nvSpPr>
          <p:cNvPr id="87" name="Google Shape;87;p13"/>
          <p:cNvSpPr/>
          <p:nvPr/>
        </p:nvSpPr>
        <p:spPr>
          <a:xfrm>
            <a:off x="3800475" y="5229225"/>
            <a:ext cx="723900" cy="619125"/>
          </a:xfrm>
          <a:custGeom>
            <a:rect b="b" l="l" r="r" t="t"/>
            <a:pathLst>
              <a:path extrusionOk="0" h="619125" w="723900">
                <a:moveTo>
                  <a:pt x="0" y="0"/>
                </a:moveTo>
                <a:lnTo>
                  <a:pt x="723900" y="0"/>
                </a:lnTo>
                <a:lnTo>
                  <a:pt x="723900" y="619125"/>
                </a:lnTo>
                <a:lnTo>
                  <a:pt x="0" y="619125"/>
                </a:lnTo>
                <a:lnTo>
                  <a:pt x="0" y="0"/>
                </a:lnTo>
                <a:close/>
              </a:path>
            </a:pathLst>
          </a:custGeom>
          <a:blipFill rotWithShape="1">
            <a:blip r:embed="rId6">
              <a:alphaModFix/>
            </a:blip>
            <a:stretch>
              <a:fillRect b="0" l="0" r="0" t="0"/>
            </a:stretch>
          </a:blipFill>
          <a:ln>
            <a:noFill/>
          </a:ln>
        </p:spPr>
      </p:sp>
      <p:sp>
        <p:nvSpPr>
          <p:cNvPr id="88" name="Google Shape;88;p13"/>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7">
              <a:alphaModFix/>
            </a:blip>
            <a:stretch>
              <a:fillRect b="0" l="0" r="0" t="0"/>
            </a:stretch>
          </a:blipFill>
          <a:ln>
            <a:noFill/>
          </a:ln>
        </p:spPr>
      </p:sp>
      <p:sp>
        <p:nvSpPr>
          <p:cNvPr id="89" name="Google Shape;89;p13"/>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1</a:t>
            </a:r>
            <a:endParaRPr/>
          </a:p>
        </p:txBody>
      </p:sp>
      <p:sp>
        <p:nvSpPr>
          <p:cNvPr id="90" name="Google Shape;90;p13"/>
          <p:cNvSpPr txBox="1"/>
          <p:nvPr/>
        </p:nvSpPr>
        <p:spPr>
          <a:xfrm>
            <a:off x="5933918" y="1904740"/>
            <a:ext cx="4455015" cy="112763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30" u="none" cap="none" strike="noStrike">
                <a:solidFill>
                  <a:srgbClr val="000000"/>
                </a:solidFill>
                <a:latin typeface="Trebuchet MS"/>
                <a:ea typeface="Trebuchet MS"/>
                <a:cs typeface="Trebuchet MS"/>
                <a:sym typeface="Trebuchet MS"/>
              </a:rPr>
              <a:t>Sairam.K</a:t>
            </a:r>
            <a:endParaRPr/>
          </a:p>
          <a:p>
            <a:pPr indent="0" lvl="0" marL="0" marR="0" rtl="0" algn="l">
              <a:lnSpc>
                <a:spcPct val="140012"/>
              </a:lnSpc>
              <a:spcBef>
                <a:spcPts val="0"/>
              </a:spcBef>
              <a:spcAft>
                <a:spcPts val="0"/>
              </a:spcAft>
              <a:buNone/>
            </a:pPr>
            <a:r>
              <a:rPr b="0" i="0" lang="en-US" sz="3229" u="none" cap="none" strike="noStrike">
                <a:solidFill>
                  <a:srgbClr val="000000"/>
                </a:solidFill>
                <a:latin typeface="Trebuchet MS"/>
                <a:ea typeface="Trebuchet MS"/>
                <a:cs typeface="Trebuchet MS"/>
                <a:sym typeface="Trebuchet MS"/>
              </a:rPr>
              <a:t>NM id: au711721243088</a:t>
            </a:r>
            <a:endParaRPr/>
          </a:p>
        </p:txBody>
      </p:sp>
      <p:sp>
        <p:nvSpPr>
          <p:cNvPr id="91" name="Google Shape;91;p13"/>
          <p:cNvSpPr txBox="1"/>
          <p:nvPr/>
        </p:nvSpPr>
        <p:spPr>
          <a:xfrm>
            <a:off x="5933918" y="3272198"/>
            <a:ext cx="1833448" cy="420329"/>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402" u="none" cap="none" strike="noStrike">
                <a:solidFill>
                  <a:srgbClr val="2E946B"/>
                </a:solidFill>
                <a:latin typeface="Arial"/>
                <a:ea typeface="Arial"/>
                <a:cs typeface="Arial"/>
                <a:sym typeface="Arial"/>
              </a:rPr>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76" name="Google Shape;176;p22"/>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77" name="Google Shape;177;p22"/>
          <p:cNvSpPr/>
          <p:nvPr/>
        </p:nvSpPr>
        <p:spPr>
          <a:xfrm>
            <a:off x="890453" y="1078491"/>
            <a:ext cx="3857894" cy="2350509"/>
          </a:xfrm>
          <a:custGeom>
            <a:rect b="b" l="l" r="r" t="t"/>
            <a:pathLst>
              <a:path extrusionOk="0" h="2350509" w="3857894">
                <a:moveTo>
                  <a:pt x="0" y="0"/>
                </a:moveTo>
                <a:lnTo>
                  <a:pt x="3857894" y="0"/>
                </a:lnTo>
                <a:lnTo>
                  <a:pt x="3857894" y="2350509"/>
                </a:lnTo>
                <a:lnTo>
                  <a:pt x="0" y="2350509"/>
                </a:lnTo>
                <a:lnTo>
                  <a:pt x="0" y="0"/>
                </a:lnTo>
                <a:close/>
              </a:path>
            </a:pathLst>
          </a:custGeom>
          <a:blipFill rotWithShape="1">
            <a:blip r:embed="rId5">
              <a:alphaModFix/>
            </a:blip>
            <a:stretch>
              <a:fillRect b="-1263" l="0" r="0" t="-1262"/>
            </a:stretch>
          </a:blipFill>
          <a:ln>
            <a:noFill/>
          </a:ln>
        </p:spPr>
      </p:sp>
      <p:sp>
        <p:nvSpPr>
          <p:cNvPr id="178" name="Google Shape;178;p22"/>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9</a:t>
            </a:r>
            <a:endParaRPr/>
          </a:p>
        </p:txBody>
      </p:sp>
      <p:sp>
        <p:nvSpPr>
          <p:cNvPr id="179" name="Google Shape;179;p22"/>
          <p:cNvSpPr txBox="1"/>
          <p:nvPr/>
        </p:nvSpPr>
        <p:spPr>
          <a:xfrm>
            <a:off x="752475" y="216950"/>
            <a:ext cx="4563900" cy="7398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807" u="none" cap="none" strike="noStrike">
                <a:solidFill>
                  <a:srgbClr val="000000"/>
                </a:solidFill>
                <a:latin typeface="Arial"/>
                <a:ea typeface="Arial"/>
                <a:cs typeface="Arial"/>
                <a:sym typeface="Arial"/>
              </a:rPr>
              <a:t>MODELLING</a:t>
            </a:r>
            <a:endParaRPr/>
          </a:p>
        </p:txBody>
      </p:sp>
      <p:sp>
        <p:nvSpPr>
          <p:cNvPr id="180" name="Google Shape;180;p22"/>
          <p:cNvSpPr txBox="1"/>
          <p:nvPr/>
        </p:nvSpPr>
        <p:spPr>
          <a:xfrm>
            <a:off x="752475" y="3390900"/>
            <a:ext cx="8709012" cy="2987650"/>
          </a:xfrm>
          <a:prstGeom prst="rect">
            <a:avLst/>
          </a:prstGeom>
          <a:noFill/>
          <a:ln>
            <a:noFill/>
          </a:ln>
        </p:spPr>
        <p:txBody>
          <a:bodyPr anchorCtr="0" anchor="t" bIns="0" lIns="0" spcFirstLastPara="1" rIns="0" wrap="square" tIns="0">
            <a:spAutoFit/>
          </a:bodyPr>
          <a:lstStyle/>
          <a:p>
            <a:pPr indent="0" lvl="0" marL="0" marR="0" rtl="0" algn="just">
              <a:lnSpc>
                <a:spcPct val="140025"/>
              </a:lnSpc>
              <a:spcBef>
                <a:spcPts val="0"/>
              </a:spcBef>
              <a:spcAft>
                <a:spcPts val="0"/>
              </a:spcAft>
              <a:buNone/>
            </a:pPr>
            <a:r>
              <a:rPr b="0" i="0" lang="en-US" sz="1539" u="none" cap="none" strike="noStrike">
                <a:solidFill>
                  <a:srgbClr val="000000"/>
                </a:solidFill>
                <a:latin typeface="Arial"/>
                <a:ea typeface="Arial"/>
                <a:cs typeface="Arial"/>
                <a:sym typeface="Arial"/>
              </a:rPr>
              <a:t>The model, built using Keras, operates by first tokenizing and encoding input text data to numerical sequences. These sequences are then fed into an embedding layer that transforms words into dense vectors, capturing semantic relationships. The subsequent layers, such as LSTM or Dense layers, process these embeddings to extract patterns and learn the underlying structure of the text data. During training, the model adjusts its parameters through backpropagation to minimize the loss function, optimizing its ability to classify intents or generate responses accurately. Regularization techniques like dropout are employed to prevent overfitting and enhance generalization. After training, the model can classify new input text by predicting the most probable intent or generating contextually appropriate responses based on learned patterns, providing a seamless and intelligent conversational experience in the chatbot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86" name="Google Shape;186;p23"/>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87" name="Google Shape;187;p23"/>
          <p:cNvSpPr/>
          <p:nvPr/>
        </p:nvSpPr>
        <p:spPr>
          <a:xfrm>
            <a:off x="1239675" y="2190925"/>
            <a:ext cx="6664662" cy="3343726"/>
          </a:xfrm>
          <a:custGeom>
            <a:rect b="b" l="l" r="r" t="t"/>
            <a:pathLst>
              <a:path extrusionOk="0" h="3302445" w="6664662">
                <a:moveTo>
                  <a:pt x="0" y="0"/>
                </a:moveTo>
                <a:lnTo>
                  <a:pt x="6664662" y="0"/>
                </a:lnTo>
                <a:lnTo>
                  <a:pt x="6664662" y="3302444"/>
                </a:lnTo>
                <a:lnTo>
                  <a:pt x="0" y="3302444"/>
                </a:lnTo>
                <a:lnTo>
                  <a:pt x="0" y="0"/>
                </a:lnTo>
                <a:close/>
              </a:path>
            </a:pathLst>
          </a:custGeom>
          <a:blipFill rotWithShape="1">
            <a:blip r:embed="rId5">
              <a:alphaModFix/>
            </a:blip>
            <a:stretch>
              <a:fillRect b="0" l="0" r="0" t="0"/>
            </a:stretch>
          </a:blipFill>
          <a:ln>
            <a:noFill/>
          </a:ln>
        </p:spPr>
      </p:sp>
      <p:sp>
        <p:nvSpPr>
          <p:cNvPr id="188" name="Google Shape;188;p23"/>
          <p:cNvSpPr txBox="1"/>
          <p:nvPr/>
        </p:nvSpPr>
        <p:spPr>
          <a:xfrm>
            <a:off x="11315319" y="6452930"/>
            <a:ext cx="1510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10</a:t>
            </a:r>
            <a:endParaRPr/>
          </a:p>
        </p:txBody>
      </p:sp>
      <p:sp>
        <p:nvSpPr>
          <p:cNvPr id="189" name="Google Shape;189;p23"/>
          <p:cNvSpPr txBox="1"/>
          <p:nvPr/>
        </p:nvSpPr>
        <p:spPr>
          <a:xfrm>
            <a:off x="768024" y="311250"/>
            <a:ext cx="3195900" cy="7395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804" u="none" cap="none" strike="noStrike">
                <a:solidFill>
                  <a:srgbClr val="000000"/>
                </a:solidFill>
                <a:latin typeface="Arial"/>
                <a:ea typeface="Arial"/>
                <a:cs typeface="Arial"/>
                <a:sym typeface="Arial"/>
              </a:rPr>
              <a:t>RESULTS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5" name="Shape 95"/>
        <p:cNvGrpSpPr/>
        <p:nvPr/>
      </p:nvGrpSpPr>
      <p:grpSpPr>
        <a:xfrm>
          <a:off x="0" y="0"/>
          <a:ext cx="0" cy="0"/>
          <a:chOff x="0" y="0"/>
          <a:chExt cx="0" cy="0"/>
        </a:xfrm>
      </p:grpSpPr>
      <p:sp>
        <p:nvSpPr>
          <p:cNvPr id="96" name="Google Shape;96;p14"/>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97" name="Google Shape;97;p14"/>
          <p:cNvSpPr/>
          <p:nvPr/>
        </p:nvSpPr>
        <p:spPr>
          <a:xfrm>
            <a:off x="6696075" y="1695450"/>
            <a:ext cx="314325" cy="323850"/>
          </a:xfrm>
          <a:custGeom>
            <a:rect b="b" l="l" r="r" t="t"/>
            <a:pathLst>
              <a:path extrusionOk="0" h="323850" w="314325">
                <a:moveTo>
                  <a:pt x="0" y="0"/>
                </a:moveTo>
                <a:lnTo>
                  <a:pt x="314325" y="0"/>
                </a:lnTo>
                <a:lnTo>
                  <a:pt x="314325" y="323850"/>
                </a:lnTo>
                <a:lnTo>
                  <a:pt x="0" y="323850"/>
                </a:lnTo>
                <a:lnTo>
                  <a:pt x="0" y="0"/>
                </a:lnTo>
                <a:close/>
              </a:path>
            </a:pathLst>
          </a:custGeom>
          <a:blipFill rotWithShape="1">
            <a:blip r:embed="rId4">
              <a:alphaModFix/>
            </a:blip>
            <a:stretch>
              <a:fillRect b="0" l="0" r="0" t="0"/>
            </a:stretch>
          </a:blipFill>
          <a:ln>
            <a:noFill/>
          </a:ln>
        </p:spPr>
      </p:sp>
      <p:sp>
        <p:nvSpPr>
          <p:cNvPr id="98" name="Google Shape;98;p14"/>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5">
              <a:alphaModFix/>
            </a:blip>
            <a:stretch>
              <a:fillRect b="0" l="0" r="0" t="0"/>
            </a:stretch>
          </a:blipFill>
          <a:ln>
            <a:noFill/>
          </a:ln>
        </p:spPr>
      </p:sp>
      <p:sp>
        <p:nvSpPr>
          <p:cNvPr id="99" name="Google Shape;99;p14"/>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2</a:t>
            </a:r>
            <a:endParaRPr/>
          </a:p>
        </p:txBody>
      </p:sp>
      <p:sp>
        <p:nvSpPr>
          <p:cNvPr id="100" name="Google Shape;100;p14"/>
          <p:cNvSpPr txBox="1"/>
          <p:nvPr/>
        </p:nvSpPr>
        <p:spPr>
          <a:xfrm>
            <a:off x="752475" y="772535"/>
            <a:ext cx="3883800" cy="15819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282" u="none" cap="none" strike="noStrike">
                <a:solidFill>
                  <a:srgbClr val="000000"/>
                </a:solidFill>
                <a:latin typeface="Arial"/>
                <a:ea typeface="Arial"/>
                <a:cs typeface="Arial"/>
                <a:sym typeface="Arial"/>
              </a:rPr>
              <a:t>PROJECT TITLE :</a:t>
            </a:r>
            <a:endParaRPr/>
          </a:p>
        </p:txBody>
      </p:sp>
      <p:sp>
        <p:nvSpPr>
          <p:cNvPr id="101" name="Google Shape;101;p14"/>
          <p:cNvSpPr txBox="1"/>
          <p:nvPr/>
        </p:nvSpPr>
        <p:spPr>
          <a:xfrm>
            <a:off x="875761" y="2528115"/>
            <a:ext cx="6134700" cy="15819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282" u="none" cap="none" strike="noStrike">
                <a:solidFill>
                  <a:srgbClr val="000000"/>
                </a:solidFill>
                <a:latin typeface="Arial"/>
                <a:ea typeface="Arial"/>
                <a:cs typeface="Arial"/>
                <a:sym typeface="Arial"/>
              </a:rPr>
              <a:t>Building a Chatbot Using Keras and TF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05" name="Shape 105"/>
        <p:cNvGrpSpPr/>
        <p:nvPr/>
      </p:nvGrpSpPr>
      <p:grpSpPr>
        <a:xfrm>
          <a:off x="0" y="0"/>
          <a:ext cx="0" cy="0"/>
          <a:chOff x="0" y="0"/>
          <a:chExt cx="0" cy="0"/>
        </a:xfrm>
      </p:grpSpPr>
      <p:sp>
        <p:nvSpPr>
          <p:cNvPr id="106" name="Google Shape;106;p15"/>
          <p:cNvSpPr/>
          <p:nvPr/>
        </p:nvSpPr>
        <p:spPr>
          <a:xfrm>
            <a:off x="-63503" y="3946522"/>
            <a:ext cx="4298947" cy="2974972"/>
          </a:xfrm>
          <a:custGeom>
            <a:rect b="b" l="l" r="r" t="t"/>
            <a:pathLst>
              <a:path extrusionOk="0" h="2974972" w="4298947">
                <a:moveTo>
                  <a:pt x="0" y="0"/>
                </a:moveTo>
                <a:lnTo>
                  <a:pt x="4298947" y="0"/>
                </a:lnTo>
                <a:lnTo>
                  <a:pt x="4298947" y="2974972"/>
                </a:lnTo>
                <a:lnTo>
                  <a:pt x="0" y="2974972"/>
                </a:lnTo>
                <a:lnTo>
                  <a:pt x="0" y="0"/>
                </a:lnTo>
                <a:close/>
              </a:path>
            </a:pathLst>
          </a:custGeom>
          <a:blipFill rotWithShape="1">
            <a:blip r:embed="rId3">
              <a:alphaModFix/>
            </a:blip>
            <a:stretch>
              <a:fillRect b="0" l="0" r="0" t="0"/>
            </a:stretch>
          </a:blipFill>
          <a:ln>
            <a:noFill/>
          </a:ln>
        </p:spPr>
      </p:sp>
      <p:sp>
        <p:nvSpPr>
          <p:cNvPr id="107" name="Google Shape;107;p15"/>
          <p:cNvSpPr/>
          <p:nvPr/>
        </p:nvSpPr>
        <p:spPr>
          <a:xfrm>
            <a:off x="7362825" y="447675"/>
            <a:ext cx="361950" cy="361950"/>
          </a:xfrm>
          <a:custGeom>
            <a:rect b="b" l="l" r="r" t="t"/>
            <a:pathLst>
              <a:path extrusionOk="0" h="361950" w="361950">
                <a:moveTo>
                  <a:pt x="0" y="0"/>
                </a:moveTo>
                <a:lnTo>
                  <a:pt x="361950" y="0"/>
                </a:lnTo>
                <a:lnTo>
                  <a:pt x="361950" y="361950"/>
                </a:lnTo>
                <a:lnTo>
                  <a:pt x="0" y="361950"/>
                </a:lnTo>
                <a:lnTo>
                  <a:pt x="0" y="0"/>
                </a:lnTo>
                <a:close/>
              </a:path>
            </a:pathLst>
          </a:custGeom>
          <a:blipFill rotWithShape="1">
            <a:blip r:embed="rId4">
              <a:alphaModFix/>
            </a:blip>
            <a:stretch>
              <a:fillRect b="0" l="0" r="0" t="0"/>
            </a:stretch>
          </a:blipFill>
          <a:ln>
            <a:noFill/>
          </a:ln>
        </p:spPr>
      </p:sp>
      <p:sp>
        <p:nvSpPr>
          <p:cNvPr id="108" name="Google Shape;108;p15"/>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5">
              <a:alphaModFix/>
            </a:blip>
            <a:stretch>
              <a:fillRect b="0" l="0" r="0" t="0"/>
            </a:stretch>
          </a:blipFill>
          <a:ln>
            <a:noFill/>
          </a:ln>
        </p:spPr>
      </p:sp>
      <p:sp>
        <p:nvSpPr>
          <p:cNvPr id="109" name="Google Shape;109;p15"/>
          <p:cNvSpPr/>
          <p:nvPr/>
        </p:nvSpPr>
        <p:spPr>
          <a:xfrm flipH="1">
            <a:off x="47625" y="3819525"/>
            <a:ext cx="1733550" cy="3009900"/>
          </a:xfrm>
          <a:custGeom>
            <a:rect b="b" l="l" r="r" t="t"/>
            <a:pathLst>
              <a:path extrusionOk="0" h="3009900" w="1733550">
                <a:moveTo>
                  <a:pt x="1733550" y="0"/>
                </a:moveTo>
                <a:lnTo>
                  <a:pt x="0" y="0"/>
                </a:lnTo>
                <a:lnTo>
                  <a:pt x="0" y="3009900"/>
                </a:lnTo>
                <a:lnTo>
                  <a:pt x="1733550" y="3009900"/>
                </a:lnTo>
                <a:lnTo>
                  <a:pt x="1733550" y="0"/>
                </a:lnTo>
                <a:close/>
              </a:path>
            </a:pathLst>
          </a:custGeom>
          <a:blipFill rotWithShape="1">
            <a:blip r:embed="rId6">
              <a:alphaModFix/>
            </a:blip>
            <a:stretch>
              <a:fillRect b="0" l="0" r="0" t="0"/>
            </a:stretch>
          </a:blipFill>
          <a:ln>
            <a:noFill/>
          </a:ln>
        </p:spPr>
      </p:sp>
      <p:sp>
        <p:nvSpPr>
          <p:cNvPr id="110" name="Google Shape;110;p15"/>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3</a:t>
            </a:r>
            <a:endParaRPr/>
          </a:p>
        </p:txBody>
      </p:sp>
      <p:sp>
        <p:nvSpPr>
          <p:cNvPr id="111" name="Google Shape;111;p15"/>
          <p:cNvSpPr txBox="1"/>
          <p:nvPr/>
        </p:nvSpPr>
        <p:spPr>
          <a:xfrm>
            <a:off x="752475" y="371200"/>
            <a:ext cx="2645100" cy="7395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804" u="none" cap="none" strike="noStrike">
                <a:solidFill>
                  <a:srgbClr val="000000"/>
                </a:solidFill>
                <a:latin typeface="Arial"/>
                <a:ea typeface="Arial"/>
                <a:cs typeface="Arial"/>
                <a:sym typeface="Arial"/>
              </a:rPr>
              <a:t>AGENDA</a:t>
            </a:r>
            <a:endParaRPr/>
          </a:p>
        </p:txBody>
      </p:sp>
      <p:sp>
        <p:nvSpPr>
          <p:cNvPr id="112" name="Google Shape;112;p15"/>
          <p:cNvSpPr txBox="1"/>
          <p:nvPr/>
        </p:nvSpPr>
        <p:spPr>
          <a:xfrm>
            <a:off x="2648453" y="1333090"/>
            <a:ext cx="6843269" cy="4257547"/>
          </a:xfrm>
          <a:prstGeom prst="rect">
            <a:avLst/>
          </a:prstGeom>
          <a:noFill/>
          <a:ln>
            <a:noFill/>
          </a:ln>
        </p:spPr>
        <p:txBody>
          <a:bodyPr anchorCtr="0" anchor="t" bIns="0" lIns="0" spcFirstLastPara="1" rIns="0" wrap="square" tIns="0">
            <a:spAutoFit/>
          </a:bodyPr>
          <a:lstStyle/>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PROBLEM STATEMENT</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PROJECT OVERVIEW</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WHO ARE THE END USERS?</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YOUR SOLUTION AND ITS VALUE PROPOSITION</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THE WOW IN YOUR SOLUTION</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MODELLING</a:t>
            </a:r>
            <a:endParaRPr/>
          </a:p>
          <a:p>
            <a:pPr indent="-324394" lvl="1" marL="648788" marR="0" rtl="0" algn="l">
              <a:lnSpc>
                <a:spcPct val="140000"/>
              </a:lnSpc>
              <a:spcBef>
                <a:spcPts val="0"/>
              </a:spcBef>
              <a:spcAft>
                <a:spcPts val="0"/>
              </a:spcAft>
              <a:buClr>
                <a:srgbClr val="000000"/>
              </a:buClr>
              <a:buSzPts val="3005"/>
              <a:buFont typeface="Arial"/>
              <a:buChar char="•"/>
            </a:pPr>
            <a:r>
              <a:rPr b="0" i="0" lang="en-US" sz="3005" u="none" cap="none" strike="noStrike">
                <a:solidFill>
                  <a:srgbClr val="000000"/>
                </a:solidFill>
                <a:latin typeface="Arial"/>
                <a:ea typeface="Arial"/>
                <a:cs typeface="Arial"/>
                <a:sym typeface="Arial"/>
              </a:rPr>
              <a:t>RESULTS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18" name="Google Shape;118;p16"/>
          <p:cNvSpPr/>
          <p:nvPr/>
        </p:nvSpPr>
        <p:spPr>
          <a:xfrm>
            <a:off x="6696075" y="1695450"/>
            <a:ext cx="314325" cy="323850"/>
          </a:xfrm>
          <a:custGeom>
            <a:rect b="b" l="l" r="r" t="t"/>
            <a:pathLst>
              <a:path extrusionOk="0" h="323850" w="314325">
                <a:moveTo>
                  <a:pt x="0" y="0"/>
                </a:moveTo>
                <a:lnTo>
                  <a:pt x="314325" y="0"/>
                </a:lnTo>
                <a:lnTo>
                  <a:pt x="314325" y="323850"/>
                </a:lnTo>
                <a:lnTo>
                  <a:pt x="0" y="323850"/>
                </a:lnTo>
                <a:lnTo>
                  <a:pt x="0" y="0"/>
                </a:lnTo>
                <a:close/>
              </a:path>
            </a:pathLst>
          </a:custGeom>
          <a:blipFill rotWithShape="1">
            <a:blip r:embed="rId4">
              <a:alphaModFix/>
            </a:blip>
            <a:stretch>
              <a:fillRect b="0" l="0" r="0" t="0"/>
            </a:stretch>
          </a:blipFill>
          <a:ln>
            <a:noFill/>
          </a:ln>
        </p:spPr>
      </p:sp>
      <p:sp>
        <p:nvSpPr>
          <p:cNvPr id="119" name="Google Shape;119;p16"/>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5">
              <a:alphaModFix/>
            </a:blip>
            <a:stretch>
              <a:fillRect b="0" l="0" r="0" t="0"/>
            </a:stretch>
          </a:blipFill>
          <a:ln>
            <a:noFill/>
          </a:ln>
        </p:spPr>
      </p:sp>
      <p:sp>
        <p:nvSpPr>
          <p:cNvPr id="120" name="Google Shape;120;p16"/>
          <p:cNvSpPr/>
          <p:nvPr/>
        </p:nvSpPr>
        <p:spPr>
          <a:xfrm>
            <a:off x="7991475" y="2933700"/>
            <a:ext cx="2762250" cy="3257550"/>
          </a:xfrm>
          <a:custGeom>
            <a:rect b="b" l="l" r="r" t="t"/>
            <a:pathLst>
              <a:path extrusionOk="0" h="3257550" w="2762250">
                <a:moveTo>
                  <a:pt x="0" y="0"/>
                </a:moveTo>
                <a:lnTo>
                  <a:pt x="2762250" y="0"/>
                </a:lnTo>
                <a:lnTo>
                  <a:pt x="2762250" y="3257550"/>
                </a:lnTo>
                <a:lnTo>
                  <a:pt x="0" y="3257550"/>
                </a:lnTo>
                <a:lnTo>
                  <a:pt x="0" y="0"/>
                </a:lnTo>
                <a:close/>
              </a:path>
            </a:pathLst>
          </a:custGeom>
          <a:blipFill rotWithShape="1">
            <a:blip r:embed="rId6">
              <a:alphaModFix/>
            </a:blip>
            <a:stretch>
              <a:fillRect b="0" l="0" r="0" t="0"/>
            </a:stretch>
          </a:blipFill>
          <a:ln>
            <a:noFill/>
          </a:ln>
        </p:spPr>
      </p:sp>
      <p:sp>
        <p:nvSpPr>
          <p:cNvPr id="121" name="Google Shape;121;p16"/>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4</a:t>
            </a:r>
            <a:endParaRPr/>
          </a:p>
        </p:txBody>
      </p:sp>
      <p:sp>
        <p:nvSpPr>
          <p:cNvPr id="122" name="Google Shape;122;p16"/>
          <p:cNvSpPr txBox="1"/>
          <p:nvPr/>
        </p:nvSpPr>
        <p:spPr>
          <a:xfrm>
            <a:off x="846772" y="517950"/>
            <a:ext cx="5611711" cy="729488"/>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279" u="none" cap="none" strike="noStrike">
                <a:solidFill>
                  <a:srgbClr val="000000"/>
                </a:solidFill>
                <a:latin typeface="Arial"/>
                <a:ea typeface="Arial"/>
                <a:cs typeface="Arial"/>
                <a:sym typeface="Arial"/>
              </a:rPr>
              <a:t>PROBLEM STATEMENT</a:t>
            </a:r>
            <a:endParaRPr/>
          </a:p>
        </p:txBody>
      </p:sp>
      <p:sp>
        <p:nvSpPr>
          <p:cNvPr id="123" name="Google Shape;123;p16"/>
          <p:cNvSpPr txBox="1"/>
          <p:nvPr/>
        </p:nvSpPr>
        <p:spPr>
          <a:xfrm>
            <a:off x="705675" y="2626749"/>
            <a:ext cx="7027800" cy="4573800"/>
          </a:xfrm>
          <a:prstGeom prst="rect">
            <a:avLst/>
          </a:prstGeom>
          <a:noFill/>
          <a:ln>
            <a:noFill/>
          </a:ln>
        </p:spPr>
        <p:txBody>
          <a:bodyPr anchorCtr="0" anchor="t" bIns="0" lIns="0" spcFirstLastPara="1" rIns="0" wrap="square" tIns="0">
            <a:spAutoFit/>
          </a:bodyPr>
          <a:lstStyle/>
          <a:p>
            <a:pPr indent="0" lvl="0" marL="0" rtl="0" algn="just">
              <a:lnSpc>
                <a:spcPct val="140070"/>
              </a:lnSpc>
              <a:spcBef>
                <a:spcPts val="0"/>
              </a:spcBef>
              <a:spcAft>
                <a:spcPts val="0"/>
              </a:spcAft>
              <a:buClr>
                <a:schemeClr val="dk1"/>
              </a:buClr>
              <a:buSzPts val="1100"/>
              <a:buFont typeface="Arial"/>
              <a:buNone/>
            </a:pPr>
            <a:r>
              <a:rPr lang="en-US" sz="1979"/>
              <a:t>Create a smart chatbot that understands users and replies using AI and deep learning. Goal: Build a chatbot that sorts user messages and gives fitting answers, improving interactions.</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rtl="0" algn="just">
              <a:lnSpc>
                <a:spcPct val="140070"/>
              </a:lnSpc>
              <a:spcBef>
                <a:spcPts val="0"/>
              </a:spcBef>
              <a:spcAft>
                <a:spcPts val="0"/>
              </a:spcAft>
              <a:buClr>
                <a:schemeClr val="dk1"/>
              </a:buClr>
              <a:buSzPts val="1100"/>
              <a:buFont typeface="Arial"/>
              <a:buNone/>
            </a:pPr>
            <a:r>
              <a:t/>
            </a:r>
            <a:endParaRPr sz="1979"/>
          </a:p>
          <a:p>
            <a:pPr indent="0" lvl="0" marL="0" marR="0" rtl="0" algn="just">
              <a:lnSpc>
                <a:spcPct val="140070"/>
              </a:lnSpc>
              <a:spcBef>
                <a:spcPts val="0"/>
              </a:spcBef>
              <a:spcAft>
                <a:spcPts val="0"/>
              </a:spcAft>
              <a:buNone/>
            </a:pPr>
            <a:r>
              <a:t/>
            </a:r>
            <a:endParaRPr sz="197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29" name="Google Shape;129;p17"/>
          <p:cNvSpPr/>
          <p:nvPr/>
        </p:nvSpPr>
        <p:spPr>
          <a:xfrm>
            <a:off x="8300475" y="625850"/>
            <a:ext cx="314325" cy="323850"/>
          </a:xfrm>
          <a:custGeom>
            <a:rect b="b" l="l" r="r" t="t"/>
            <a:pathLst>
              <a:path extrusionOk="0" h="323850" w="314325">
                <a:moveTo>
                  <a:pt x="0" y="0"/>
                </a:moveTo>
                <a:lnTo>
                  <a:pt x="314325" y="0"/>
                </a:lnTo>
                <a:lnTo>
                  <a:pt x="314325" y="323850"/>
                </a:lnTo>
                <a:lnTo>
                  <a:pt x="0" y="323850"/>
                </a:lnTo>
                <a:lnTo>
                  <a:pt x="0" y="0"/>
                </a:lnTo>
                <a:close/>
              </a:path>
            </a:pathLst>
          </a:custGeom>
          <a:blipFill rotWithShape="1">
            <a:blip r:embed="rId4">
              <a:alphaModFix/>
            </a:blip>
            <a:stretch>
              <a:fillRect b="0" l="0" r="0" t="0"/>
            </a:stretch>
          </a:blipFill>
          <a:ln>
            <a:noFill/>
          </a:ln>
        </p:spPr>
      </p:sp>
      <p:sp>
        <p:nvSpPr>
          <p:cNvPr id="130" name="Google Shape;130;p17"/>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5">
              <a:alphaModFix/>
            </a:blip>
            <a:stretch>
              <a:fillRect b="0" l="0" r="0" t="0"/>
            </a:stretch>
          </a:blipFill>
          <a:ln>
            <a:noFill/>
          </a:ln>
        </p:spPr>
      </p:sp>
      <p:sp>
        <p:nvSpPr>
          <p:cNvPr id="131" name="Google Shape;131;p17"/>
          <p:cNvSpPr/>
          <p:nvPr/>
        </p:nvSpPr>
        <p:spPr>
          <a:xfrm>
            <a:off x="8658225" y="2647950"/>
            <a:ext cx="3533775" cy="3810000"/>
          </a:xfrm>
          <a:custGeom>
            <a:rect b="b" l="l" r="r" t="t"/>
            <a:pathLst>
              <a:path extrusionOk="0" h="3810000" w="3533775">
                <a:moveTo>
                  <a:pt x="0" y="0"/>
                </a:moveTo>
                <a:lnTo>
                  <a:pt x="3533775" y="0"/>
                </a:lnTo>
                <a:lnTo>
                  <a:pt x="3533775" y="3810000"/>
                </a:lnTo>
                <a:lnTo>
                  <a:pt x="0" y="3810000"/>
                </a:lnTo>
                <a:lnTo>
                  <a:pt x="0" y="0"/>
                </a:lnTo>
                <a:close/>
              </a:path>
            </a:pathLst>
          </a:custGeom>
          <a:blipFill rotWithShape="1">
            <a:blip r:embed="rId6">
              <a:alphaModFix/>
            </a:blip>
            <a:stretch>
              <a:fillRect b="0" l="0" r="-7815" t="0"/>
            </a:stretch>
          </a:blipFill>
          <a:ln>
            <a:noFill/>
          </a:ln>
        </p:spPr>
      </p:sp>
      <p:sp>
        <p:nvSpPr>
          <p:cNvPr id="132" name="Google Shape;132;p17"/>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5</a:t>
            </a:r>
            <a:endParaRPr/>
          </a:p>
        </p:txBody>
      </p:sp>
      <p:sp>
        <p:nvSpPr>
          <p:cNvPr id="133" name="Google Shape;133;p17"/>
          <p:cNvSpPr txBox="1"/>
          <p:nvPr/>
        </p:nvSpPr>
        <p:spPr>
          <a:xfrm>
            <a:off x="752475" y="374050"/>
            <a:ext cx="6378300" cy="6591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US" sz="4282" u="none" cap="none" strike="noStrike">
                <a:solidFill>
                  <a:srgbClr val="000000"/>
                </a:solidFill>
                <a:latin typeface="Arial"/>
                <a:ea typeface="Arial"/>
                <a:cs typeface="Arial"/>
                <a:sym typeface="Arial"/>
              </a:rPr>
              <a:t>PROJECT OVERVIEW</a:t>
            </a:r>
            <a:endParaRPr/>
          </a:p>
        </p:txBody>
      </p:sp>
      <p:sp>
        <p:nvSpPr>
          <p:cNvPr id="134" name="Google Shape;134;p17"/>
          <p:cNvSpPr txBox="1"/>
          <p:nvPr/>
        </p:nvSpPr>
        <p:spPr>
          <a:xfrm>
            <a:off x="173118" y="1443010"/>
            <a:ext cx="7027800" cy="5000700"/>
          </a:xfrm>
          <a:prstGeom prst="rect">
            <a:avLst/>
          </a:prstGeom>
          <a:noFill/>
          <a:ln>
            <a:noFill/>
          </a:ln>
        </p:spPr>
        <p:txBody>
          <a:bodyPr anchorCtr="0" anchor="t" bIns="0" lIns="0" spcFirstLastPara="1" rIns="0" wrap="square" tIns="0">
            <a:spAutoFit/>
          </a:bodyPr>
          <a:lstStyle/>
          <a:p>
            <a:pPr indent="0" lvl="0" marL="914400" rtl="0" algn="just">
              <a:lnSpc>
                <a:spcPct val="140070"/>
              </a:lnSpc>
              <a:spcBef>
                <a:spcPts val="0"/>
              </a:spcBef>
              <a:spcAft>
                <a:spcPts val="0"/>
              </a:spcAft>
              <a:buNone/>
            </a:pPr>
            <a:r>
              <a:t/>
            </a:r>
            <a:endParaRPr sz="1979">
              <a:latin typeface="Trebuchet MS"/>
              <a:ea typeface="Trebuchet MS"/>
              <a:cs typeface="Trebuchet MS"/>
              <a:sym typeface="Trebuchet MS"/>
            </a:endParaRPr>
          </a:p>
          <a:p>
            <a:pPr indent="-354266" lvl="1" marL="914400" rtl="0" algn="just">
              <a:lnSpc>
                <a:spcPct val="140070"/>
              </a:lnSpc>
              <a:spcBef>
                <a:spcPts val="0"/>
              </a:spcBef>
              <a:spcAft>
                <a:spcPts val="0"/>
              </a:spcAft>
              <a:buSzPts val="1979"/>
              <a:buChar char="•"/>
            </a:pPr>
            <a:r>
              <a:rPr lang="en-US" sz="1979">
                <a:latin typeface="Trebuchet MS"/>
                <a:ea typeface="Trebuchet MS"/>
                <a:cs typeface="Trebuchet MS"/>
                <a:sym typeface="Trebuchet MS"/>
              </a:rPr>
              <a:t>This project aims to build a chatbot using Keras. The chatbot learns to understand user intents from text and gives appropriate responses. </a:t>
            </a:r>
            <a:endParaRPr sz="1979">
              <a:latin typeface="Trebuchet MS"/>
              <a:ea typeface="Trebuchet MS"/>
              <a:cs typeface="Trebuchet MS"/>
              <a:sym typeface="Trebuchet MS"/>
            </a:endParaRPr>
          </a:p>
          <a:p>
            <a:pPr indent="-354266" lvl="1" marL="914400" rtl="0" algn="just">
              <a:lnSpc>
                <a:spcPct val="140070"/>
              </a:lnSpc>
              <a:spcBef>
                <a:spcPts val="0"/>
              </a:spcBef>
              <a:spcAft>
                <a:spcPts val="0"/>
              </a:spcAft>
              <a:buSzPts val="1979"/>
              <a:buChar char="•"/>
            </a:pPr>
            <a:r>
              <a:rPr lang="en-US" sz="1979">
                <a:latin typeface="Trebuchet MS"/>
                <a:ea typeface="Trebuchet MS"/>
                <a:cs typeface="Trebuchet MS"/>
                <a:sym typeface="Trebuchet MS"/>
              </a:rPr>
              <a:t>Steps include preparing the data, creating a neural network with Keras layers like Embedding and Dense, training the model, and deploying the chatbot for real-time use. </a:t>
            </a:r>
            <a:endParaRPr sz="1979">
              <a:latin typeface="Trebuchet MS"/>
              <a:ea typeface="Trebuchet MS"/>
              <a:cs typeface="Trebuchet MS"/>
              <a:sym typeface="Trebuchet MS"/>
            </a:endParaRPr>
          </a:p>
          <a:p>
            <a:pPr indent="-354266" lvl="1" marL="914400" rtl="0" algn="just">
              <a:lnSpc>
                <a:spcPct val="140070"/>
              </a:lnSpc>
              <a:spcBef>
                <a:spcPts val="0"/>
              </a:spcBef>
              <a:spcAft>
                <a:spcPts val="0"/>
              </a:spcAft>
              <a:buSzPts val="1979"/>
              <a:buChar char="•"/>
            </a:pPr>
            <a:r>
              <a:rPr lang="en-US" sz="1979">
                <a:latin typeface="Trebuchet MS"/>
                <a:ea typeface="Trebuchet MS"/>
                <a:cs typeface="Trebuchet MS"/>
                <a:sym typeface="Trebuchet MS"/>
              </a:rPr>
              <a:t>The objective is to make a chatbot that interacts well, understands natural language, and responds effectively.</a:t>
            </a:r>
            <a:endParaRPr sz="1979">
              <a:latin typeface="Trebuchet MS"/>
              <a:ea typeface="Trebuchet MS"/>
              <a:cs typeface="Trebuchet MS"/>
              <a:sym typeface="Trebuchet MS"/>
            </a:endParaRPr>
          </a:p>
          <a:p>
            <a:pPr indent="0" lvl="0" marL="914400" marR="0" rtl="0" algn="just">
              <a:lnSpc>
                <a:spcPct val="140070"/>
              </a:lnSpc>
              <a:spcBef>
                <a:spcPts val="0"/>
              </a:spcBef>
              <a:spcAft>
                <a:spcPts val="0"/>
              </a:spcAft>
              <a:buNone/>
            </a:pPr>
            <a:r>
              <a:t/>
            </a:r>
            <a:endParaRPr sz="1979">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40" name="Google Shape;140;p18"/>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41" name="Google Shape;141;p18"/>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6</a:t>
            </a:r>
            <a:endParaRPr/>
          </a:p>
        </p:txBody>
      </p:sp>
      <p:sp>
        <p:nvSpPr>
          <p:cNvPr id="142" name="Google Shape;142;p18"/>
          <p:cNvSpPr txBox="1"/>
          <p:nvPr/>
        </p:nvSpPr>
        <p:spPr>
          <a:xfrm>
            <a:off x="447675" y="226375"/>
            <a:ext cx="7228200" cy="4971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229" u="none" cap="none" strike="noStrike">
                <a:solidFill>
                  <a:srgbClr val="000000"/>
                </a:solidFill>
                <a:latin typeface="Arial"/>
                <a:ea typeface="Arial"/>
                <a:cs typeface="Arial"/>
                <a:sym typeface="Arial"/>
              </a:rPr>
              <a:t>WHO ARE THE END USERS?</a:t>
            </a:r>
            <a:endParaRPr/>
          </a:p>
        </p:txBody>
      </p:sp>
      <p:sp>
        <p:nvSpPr>
          <p:cNvPr id="143" name="Google Shape;143;p18"/>
          <p:cNvSpPr txBox="1"/>
          <p:nvPr/>
        </p:nvSpPr>
        <p:spPr>
          <a:xfrm>
            <a:off x="-201964" y="1087858"/>
            <a:ext cx="10943700" cy="5357100"/>
          </a:xfrm>
          <a:prstGeom prst="rect">
            <a:avLst/>
          </a:prstGeom>
          <a:noFill/>
          <a:ln>
            <a:noFill/>
          </a:ln>
        </p:spPr>
        <p:txBody>
          <a:bodyPr anchorCtr="0" anchor="t" bIns="0" lIns="0" spcFirstLastPara="1" rIns="0" wrap="square" tIns="0">
            <a:spAutoFit/>
          </a:bodyPr>
          <a:lstStyle/>
          <a:p>
            <a:pPr indent="-335724" lvl="1" marL="914400" rtl="0" algn="just">
              <a:lnSpc>
                <a:spcPct val="140130"/>
              </a:lnSpc>
              <a:spcBef>
                <a:spcPts val="0"/>
              </a:spcBef>
              <a:spcAft>
                <a:spcPts val="0"/>
              </a:spcAft>
              <a:buSzPts val="1687"/>
              <a:buChar char="•"/>
            </a:pPr>
            <a:r>
              <a:rPr b="1" lang="en-US" sz="1687"/>
              <a:t>Customers:</a:t>
            </a:r>
            <a:r>
              <a:rPr lang="en-US" sz="1687"/>
              <a:t> They use the chatbot in customer service scenarios to seek information, assistance, or support. The chatbot addresses common queries, provides product details, troubleshoots issues, and offers basic services.</a:t>
            </a:r>
            <a:endParaRPr sz="1687"/>
          </a:p>
          <a:p>
            <a:pPr indent="-335724" lvl="1" marL="914400" rtl="0" algn="just">
              <a:lnSpc>
                <a:spcPct val="140130"/>
              </a:lnSpc>
              <a:spcBef>
                <a:spcPts val="0"/>
              </a:spcBef>
              <a:spcAft>
                <a:spcPts val="0"/>
              </a:spcAft>
              <a:buSzPts val="1687"/>
              <a:buChar char="•"/>
            </a:pPr>
            <a:r>
              <a:rPr b="1" lang="en-US" sz="1687"/>
              <a:t>Website Visitors:</a:t>
            </a:r>
            <a:r>
              <a:rPr lang="en-US" sz="1687"/>
              <a:t> When integrated into a website, visitors become end users who utilize the chatbot for inquiries, site navigation, help requests, or interactive experiences.</a:t>
            </a:r>
            <a:endParaRPr sz="1687"/>
          </a:p>
          <a:p>
            <a:pPr indent="-335724" lvl="1" marL="914400" rtl="0" algn="just">
              <a:lnSpc>
                <a:spcPct val="140130"/>
              </a:lnSpc>
              <a:spcBef>
                <a:spcPts val="0"/>
              </a:spcBef>
              <a:spcAft>
                <a:spcPts val="0"/>
              </a:spcAft>
              <a:buSzPts val="1687"/>
              <a:buChar char="•"/>
            </a:pPr>
            <a:r>
              <a:rPr b="1" lang="en-US" sz="1687"/>
              <a:t>Mobile App Users:</a:t>
            </a:r>
            <a:r>
              <a:rPr lang="en-US" sz="1687"/>
              <a:t> End users accessing chatbot functionalities within mobile applications. They can ask questions, receive recommendations, or access personalized services through the app interface.</a:t>
            </a:r>
            <a:endParaRPr sz="1687"/>
          </a:p>
          <a:p>
            <a:pPr indent="-335724" lvl="1" marL="914400" rtl="0" algn="just">
              <a:lnSpc>
                <a:spcPct val="140130"/>
              </a:lnSpc>
              <a:spcBef>
                <a:spcPts val="0"/>
              </a:spcBef>
              <a:spcAft>
                <a:spcPts val="0"/>
              </a:spcAft>
              <a:buSzPts val="1687"/>
              <a:buChar char="•"/>
            </a:pPr>
            <a:r>
              <a:rPr b="1" lang="en-US" sz="1687"/>
              <a:t>Employees:</a:t>
            </a:r>
            <a:r>
              <a:rPr lang="en-US" sz="1687"/>
              <a:t> Within internal business applications, employees engage with chatbots for HR inquiries, IT support, accessing knowledge bases, scheduling, or workflow automation.</a:t>
            </a:r>
            <a:endParaRPr sz="1687"/>
          </a:p>
          <a:p>
            <a:pPr indent="-335724" lvl="1" marL="914400" rtl="0" algn="just">
              <a:lnSpc>
                <a:spcPct val="140130"/>
              </a:lnSpc>
              <a:spcBef>
                <a:spcPts val="0"/>
              </a:spcBef>
              <a:spcAft>
                <a:spcPts val="0"/>
              </a:spcAft>
              <a:buSzPts val="1687"/>
              <a:buChar char="•"/>
            </a:pPr>
            <a:r>
              <a:rPr b="1" lang="en-US" sz="1687"/>
              <a:t>Students or Learners:</a:t>
            </a:r>
            <a:r>
              <a:rPr lang="en-US" sz="1687"/>
              <a:t> In educational settings, students or learners interact with chatbots for learning support, answers to course-related questions, study tips, or engaging in interactive learning activities.</a:t>
            </a:r>
            <a:endParaRPr sz="1687"/>
          </a:p>
          <a:p>
            <a:pPr indent="-335724" lvl="1" marL="914400" rtl="0" algn="just">
              <a:lnSpc>
                <a:spcPct val="140130"/>
              </a:lnSpc>
              <a:spcBef>
                <a:spcPts val="0"/>
              </a:spcBef>
              <a:spcAft>
                <a:spcPts val="0"/>
              </a:spcAft>
              <a:buSzPts val="1687"/>
              <a:buChar char="•"/>
            </a:pPr>
            <a:r>
              <a:rPr b="1" lang="en-US" sz="1687"/>
              <a:t>General Public:</a:t>
            </a:r>
            <a:r>
              <a:rPr lang="en-US" sz="1687"/>
              <a:t> In public-facing applications like information portals, news platforms, or entertainment services, the general public uses chatbots for information, updates, recommendations, or entertainment purposes.</a:t>
            </a:r>
            <a:endParaRPr sz="1687"/>
          </a:p>
          <a:p>
            <a:pPr indent="0" lvl="0" marL="914400" marR="0" rtl="0" algn="just">
              <a:lnSpc>
                <a:spcPct val="140130"/>
              </a:lnSpc>
              <a:spcBef>
                <a:spcPts val="0"/>
              </a:spcBef>
              <a:spcAft>
                <a:spcPts val="0"/>
              </a:spcAft>
              <a:buNone/>
            </a:pPr>
            <a:r>
              <a:t/>
            </a:r>
            <a:endParaRPr sz="168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49" name="Google Shape;149;p19"/>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50" name="Google Shape;150;p19"/>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7</a:t>
            </a:r>
            <a:endParaRPr/>
          </a:p>
        </p:txBody>
      </p:sp>
      <p:sp>
        <p:nvSpPr>
          <p:cNvPr id="151" name="Google Shape;151;p19"/>
          <p:cNvSpPr txBox="1"/>
          <p:nvPr/>
        </p:nvSpPr>
        <p:spPr>
          <a:xfrm>
            <a:off x="447675" y="205475"/>
            <a:ext cx="10944000" cy="5547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604" u="none" cap="none" strike="noStrike">
                <a:solidFill>
                  <a:srgbClr val="000000"/>
                </a:solidFill>
                <a:latin typeface="Arial"/>
                <a:ea typeface="Arial"/>
                <a:cs typeface="Arial"/>
                <a:sym typeface="Arial"/>
              </a:rPr>
              <a:t>YOUR SOLUTION AND ITS VALUE PROPOSITION</a:t>
            </a:r>
            <a:endParaRPr/>
          </a:p>
        </p:txBody>
      </p:sp>
      <p:sp>
        <p:nvSpPr>
          <p:cNvPr id="152" name="Google Shape;152;p19"/>
          <p:cNvSpPr txBox="1"/>
          <p:nvPr/>
        </p:nvSpPr>
        <p:spPr>
          <a:xfrm>
            <a:off x="223838" y="1076103"/>
            <a:ext cx="10070100" cy="5238000"/>
          </a:xfrm>
          <a:prstGeom prst="rect">
            <a:avLst/>
          </a:prstGeom>
          <a:noFill/>
          <a:ln>
            <a:noFill/>
          </a:ln>
        </p:spPr>
        <p:txBody>
          <a:bodyPr anchorCtr="0" anchor="t" bIns="0" lIns="0" spcFirstLastPara="1" rIns="0" wrap="square" tIns="0">
            <a:spAutoFit/>
          </a:bodyPr>
          <a:lstStyle/>
          <a:p>
            <a:pPr indent="-279400" lvl="0" marL="457200" rtl="0" algn="l">
              <a:lnSpc>
                <a:spcPct val="115000"/>
              </a:lnSpc>
              <a:spcBef>
                <a:spcPts val="0"/>
              </a:spcBef>
              <a:spcAft>
                <a:spcPts val="0"/>
              </a:spcAft>
              <a:buClr>
                <a:schemeClr val="dk1"/>
              </a:buClr>
              <a:buSzPts val="800"/>
              <a:buChar char="●"/>
            </a:pPr>
            <a:r>
              <a:rPr b="1" lang="en-US" sz="1990"/>
              <a:t>Define Objectives:</a:t>
            </a:r>
            <a:r>
              <a:rPr lang="en-US" sz="1990"/>
              <a:t> Clearly define the chatbot's purpose and target audience to ensure its functionalities and features meet the intended use cases effectively.</a:t>
            </a:r>
            <a:endParaRPr sz="1990"/>
          </a:p>
          <a:p>
            <a:pPr indent="-279400" lvl="0" marL="457200" rtl="0" algn="l">
              <a:lnSpc>
                <a:spcPct val="115000"/>
              </a:lnSpc>
              <a:spcBef>
                <a:spcPts val="0"/>
              </a:spcBef>
              <a:spcAft>
                <a:spcPts val="0"/>
              </a:spcAft>
              <a:buClr>
                <a:schemeClr val="dk1"/>
              </a:buClr>
              <a:buSzPts val="800"/>
              <a:buChar char="●"/>
            </a:pPr>
            <a:r>
              <a:rPr b="1" lang="en-US" sz="1990"/>
              <a:t>Select Technology Stack:</a:t>
            </a:r>
            <a:r>
              <a:rPr lang="en-US" sz="1990"/>
              <a:t> Choose appropriate tools and frameworks, such as Keras, to streamline the development process and integrate natural language processing capabilities efficiently.</a:t>
            </a:r>
            <a:endParaRPr sz="1990"/>
          </a:p>
          <a:p>
            <a:pPr indent="-279400" lvl="0" marL="457200" rtl="0" algn="l">
              <a:lnSpc>
                <a:spcPct val="115000"/>
              </a:lnSpc>
              <a:spcBef>
                <a:spcPts val="0"/>
              </a:spcBef>
              <a:spcAft>
                <a:spcPts val="0"/>
              </a:spcAft>
              <a:buClr>
                <a:schemeClr val="dk1"/>
              </a:buClr>
              <a:buSzPts val="800"/>
              <a:buChar char="●"/>
            </a:pPr>
            <a:r>
              <a:rPr b="1" lang="en-US" sz="1990"/>
              <a:t>Data Preprocessing:</a:t>
            </a:r>
            <a:r>
              <a:rPr lang="en-US" sz="1990"/>
              <a:t> Ensure data quality by normalizing and tokenizing inputs, preparing them for training to enhance model accuracy and effectiveness in understanding user intents.</a:t>
            </a:r>
            <a:endParaRPr sz="1990"/>
          </a:p>
          <a:p>
            <a:pPr indent="-279400" lvl="0" marL="457200" rtl="0" algn="l">
              <a:lnSpc>
                <a:spcPct val="115000"/>
              </a:lnSpc>
              <a:spcBef>
                <a:spcPts val="0"/>
              </a:spcBef>
              <a:spcAft>
                <a:spcPts val="0"/>
              </a:spcAft>
              <a:buClr>
                <a:schemeClr val="dk1"/>
              </a:buClr>
              <a:buSzPts val="800"/>
              <a:buChar char="●"/>
            </a:pPr>
            <a:r>
              <a:rPr b="1" lang="en-US" sz="1990"/>
              <a:t>Model Training:</a:t>
            </a:r>
            <a:r>
              <a:rPr lang="en-US" sz="1990"/>
              <a:t> Utilize deep learning techniques to train the chatbot model, fine-tuning parameters to improve language understanding and generation of relevant responses.</a:t>
            </a:r>
            <a:endParaRPr sz="1990"/>
          </a:p>
          <a:p>
            <a:pPr indent="-279400" lvl="0" marL="457200" rtl="0" algn="l">
              <a:lnSpc>
                <a:spcPct val="115000"/>
              </a:lnSpc>
              <a:spcBef>
                <a:spcPts val="0"/>
              </a:spcBef>
              <a:spcAft>
                <a:spcPts val="0"/>
              </a:spcAft>
              <a:buClr>
                <a:schemeClr val="dk1"/>
              </a:buClr>
              <a:buSzPts val="800"/>
              <a:buChar char="●"/>
            </a:pPr>
            <a:r>
              <a:rPr b="1" lang="en-US" sz="1990"/>
              <a:t>Integration and Testing:</a:t>
            </a:r>
            <a:r>
              <a:rPr lang="en-US" sz="1990"/>
              <a:t> Integrate the trained model into the deployment platform, conduct comprehensive testing to identify and address any issues, and refine the chatbot based on user feedback to optimize its performance and user experience.</a:t>
            </a:r>
            <a:endParaRPr sz="1990"/>
          </a:p>
          <a:p>
            <a:pPr indent="0" lvl="0" marL="0" marR="0" rtl="0" algn="just">
              <a:lnSpc>
                <a:spcPct val="140000"/>
              </a:lnSpc>
              <a:spcBef>
                <a:spcPts val="0"/>
              </a:spcBef>
              <a:spcAft>
                <a:spcPts val="0"/>
              </a:spcAft>
              <a:buNone/>
            </a:pPr>
            <a:r>
              <a:t/>
            </a:r>
            <a:endParaRPr sz="19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58" name="Google Shape;158;p20"/>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59" name="Google Shape;159;p20"/>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7</a:t>
            </a:r>
            <a:endParaRPr/>
          </a:p>
        </p:txBody>
      </p:sp>
      <p:sp>
        <p:nvSpPr>
          <p:cNvPr id="160" name="Google Shape;160;p20"/>
          <p:cNvSpPr txBox="1"/>
          <p:nvPr/>
        </p:nvSpPr>
        <p:spPr>
          <a:xfrm>
            <a:off x="447675" y="205469"/>
            <a:ext cx="9738150" cy="621154"/>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604" u="none" cap="none" strike="noStrike">
                <a:solidFill>
                  <a:srgbClr val="000000"/>
                </a:solidFill>
                <a:latin typeface="Arial"/>
                <a:ea typeface="Arial"/>
                <a:cs typeface="Arial"/>
                <a:sym typeface="Arial"/>
              </a:rPr>
              <a:t>YOUR SOLUTION AND ITS VALUE PROPOSITION</a:t>
            </a:r>
            <a:endParaRPr/>
          </a:p>
        </p:txBody>
      </p:sp>
      <p:sp>
        <p:nvSpPr>
          <p:cNvPr id="161" name="Google Shape;161;p20"/>
          <p:cNvSpPr txBox="1"/>
          <p:nvPr/>
        </p:nvSpPr>
        <p:spPr>
          <a:xfrm>
            <a:off x="196294" y="1502643"/>
            <a:ext cx="10334700" cy="5339100"/>
          </a:xfrm>
          <a:prstGeom prst="rect">
            <a:avLst/>
          </a:prstGeom>
          <a:noFill/>
          <a:ln>
            <a:noFill/>
          </a:ln>
        </p:spPr>
        <p:txBody>
          <a:bodyPr anchorCtr="0" anchor="t" bIns="0" lIns="0" spcFirstLastPara="1" rIns="0" wrap="square" tIns="0">
            <a:spAutoFit/>
          </a:bodyPr>
          <a:lstStyle/>
          <a:p>
            <a:pPr indent="0" lvl="0" marL="457200" rtl="0" algn="just">
              <a:lnSpc>
                <a:spcPct val="100000"/>
              </a:lnSpc>
              <a:spcBef>
                <a:spcPts val="0"/>
              </a:spcBef>
              <a:spcAft>
                <a:spcPts val="0"/>
              </a:spcAft>
              <a:buNone/>
            </a:pPr>
            <a:r>
              <a:t/>
            </a:r>
            <a:endParaRPr sz="1927"/>
          </a:p>
          <a:p>
            <a:pPr indent="-350964" lvl="0" marL="457200" rtl="0" algn="just">
              <a:lnSpc>
                <a:spcPct val="100000"/>
              </a:lnSpc>
              <a:spcBef>
                <a:spcPts val="0"/>
              </a:spcBef>
              <a:spcAft>
                <a:spcPts val="0"/>
              </a:spcAft>
              <a:buSzPts val="1927"/>
              <a:buChar char="●"/>
            </a:pPr>
            <a:r>
              <a:rPr b="1" lang="en-US" sz="1927"/>
              <a:t>Cost Efficiency:</a:t>
            </a:r>
            <a:r>
              <a:rPr lang="en-US" sz="1927"/>
              <a:t> By leveraging Keras and deep learning technologies, the chatbot automates tasks such as customer support, data entry, and information retrieval, reducing the need for human intervention and resulting in cost savings.</a:t>
            </a:r>
            <a:endParaRPr sz="1927"/>
          </a:p>
          <a:p>
            <a:pPr indent="-350964" lvl="0" marL="457200" rtl="0" algn="just">
              <a:lnSpc>
                <a:spcPct val="100000"/>
              </a:lnSpc>
              <a:spcBef>
                <a:spcPts val="0"/>
              </a:spcBef>
              <a:spcAft>
                <a:spcPts val="0"/>
              </a:spcAft>
              <a:buSzPts val="1927"/>
              <a:buChar char="●"/>
            </a:pPr>
            <a:r>
              <a:rPr b="1" lang="en-US" sz="1927"/>
              <a:t>Improved Operational Efficiency:</a:t>
            </a:r>
            <a:r>
              <a:rPr lang="en-US" sz="1927"/>
              <a:t> The chatbot streamlines processes by handling routine interactions, allowing human resources to focus on more complex tasks. This enhances overall operational efficiency within an organization.</a:t>
            </a:r>
            <a:endParaRPr sz="1927"/>
          </a:p>
          <a:p>
            <a:pPr indent="-350964" lvl="0" marL="457200" rtl="0" algn="just">
              <a:lnSpc>
                <a:spcPct val="100000"/>
              </a:lnSpc>
              <a:spcBef>
                <a:spcPts val="0"/>
              </a:spcBef>
              <a:spcAft>
                <a:spcPts val="0"/>
              </a:spcAft>
              <a:buSzPts val="1927"/>
              <a:buChar char="●"/>
            </a:pPr>
            <a:r>
              <a:rPr b="1" lang="en-US" sz="1927"/>
              <a:t>Data Insights and Analytics:</a:t>
            </a:r>
            <a:r>
              <a:rPr lang="en-US" sz="1927"/>
              <a:t> Through user interactions, the chatbot generates valuable insights like frequently asked questions, user preferences, and sentiment analysis. These insights inform decision-making, product improvements, and marketing strategies.</a:t>
            </a:r>
            <a:endParaRPr sz="1927"/>
          </a:p>
          <a:p>
            <a:pPr indent="-350964" lvl="0" marL="457200" rtl="0" algn="just">
              <a:lnSpc>
                <a:spcPct val="100000"/>
              </a:lnSpc>
              <a:spcBef>
                <a:spcPts val="0"/>
              </a:spcBef>
              <a:spcAft>
                <a:spcPts val="0"/>
              </a:spcAft>
              <a:buSzPts val="1927"/>
              <a:buChar char="●"/>
            </a:pPr>
            <a:r>
              <a:rPr b="1" lang="en-US" sz="1927"/>
              <a:t>Enhanced Customer Service:</a:t>
            </a:r>
            <a:r>
              <a:rPr lang="en-US" sz="1927"/>
              <a:t> With 24/7 support, consistent responses, and personalized recommendations, the chatbot improves customer satisfaction and loyalty. This strengthens the brand image and fosters positive customer relationships.</a:t>
            </a:r>
            <a:endParaRPr sz="1927"/>
          </a:p>
          <a:p>
            <a:pPr indent="-350964" lvl="0" marL="457200" rtl="0" algn="just">
              <a:lnSpc>
                <a:spcPct val="100000"/>
              </a:lnSpc>
              <a:spcBef>
                <a:spcPts val="0"/>
              </a:spcBef>
              <a:spcAft>
                <a:spcPts val="0"/>
              </a:spcAft>
              <a:buSzPts val="1927"/>
              <a:buChar char="●"/>
            </a:pPr>
            <a:r>
              <a:rPr b="1" lang="en-US" sz="1927"/>
              <a:t>Competitive Advantage:</a:t>
            </a:r>
            <a:r>
              <a:rPr lang="en-US" sz="1927"/>
              <a:t> Adopting AI-driven solutions like chatbots demonstrates technological innovation and responsiveness to customer needs. It sets a business apart in the market, attracting new customers and retaining existing ones by delivering superior user experiences.</a:t>
            </a:r>
            <a:endParaRPr sz="1927"/>
          </a:p>
          <a:p>
            <a:pPr indent="0" lvl="0" marL="457200" marR="0" rtl="0" algn="just">
              <a:lnSpc>
                <a:spcPct val="100000"/>
              </a:lnSpc>
              <a:spcBef>
                <a:spcPts val="0"/>
              </a:spcBef>
              <a:spcAft>
                <a:spcPts val="0"/>
              </a:spcAft>
              <a:buNone/>
            </a:pPr>
            <a:r>
              <a:t/>
            </a:r>
            <a:endParaRPr sz="192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p:nvPr/>
        </p:nvSpPr>
        <p:spPr>
          <a:xfrm>
            <a:off x="0" y="4010025"/>
            <a:ext cx="447675" cy="2847975"/>
          </a:xfrm>
          <a:custGeom>
            <a:rect b="b" l="l" r="r" t="t"/>
            <a:pathLst>
              <a:path extrusionOk="0" h="2847975" w="447675">
                <a:moveTo>
                  <a:pt x="0" y="0"/>
                </a:moveTo>
                <a:lnTo>
                  <a:pt x="447675" y="0"/>
                </a:lnTo>
                <a:lnTo>
                  <a:pt x="447675" y="2847975"/>
                </a:lnTo>
                <a:lnTo>
                  <a:pt x="0" y="2847975"/>
                </a:lnTo>
                <a:lnTo>
                  <a:pt x="0" y="0"/>
                </a:lnTo>
                <a:close/>
              </a:path>
            </a:pathLst>
          </a:custGeom>
          <a:blipFill rotWithShape="1">
            <a:blip r:embed="rId3">
              <a:alphaModFix/>
            </a:blip>
            <a:stretch>
              <a:fillRect b="0" l="0" r="0" t="0"/>
            </a:stretch>
          </a:blipFill>
          <a:ln>
            <a:noFill/>
          </a:ln>
        </p:spPr>
      </p:sp>
      <p:sp>
        <p:nvSpPr>
          <p:cNvPr id="167" name="Google Shape;167;p21"/>
          <p:cNvSpPr/>
          <p:nvPr/>
        </p:nvSpPr>
        <p:spPr>
          <a:xfrm>
            <a:off x="7365406" y="-63503"/>
            <a:ext cx="4890097" cy="6985006"/>
          </a:xfrm>
          <a:custGeom>
            <a:rect b="b" l="l" r="r" t="t"/>
            <a:pathLst>
              <a:path extrusionOk="0" h="6985006" w="4890097">
                <a:moveTo>
                  <a:pt x="0" y="0"/>
                </a:moveTo>
                <a:lnTo>
                  <a:pt x="4890097" y="0"/>
                </a:lnTo>
                <a:lnTo>
                  <a:pt x="4890097" y="6985006"/>
                </a:lnTo>
                <a:lnTo>
                  <a:pt x="0" y="6985006"/>
                </a:lnTo>
                <a:lnTo>
                  <a:pt x="0" y="0"/>
                </a:lnTo>
                <a:close/>
              </a:path>
            </a:pathLst>
          </a:custGeom>
          <a:blipFill rotWithShape="1">
            <a:blip r:embed="rId4">
              <a:alphaModFix/>
            </a:blip>
            <a:stretch>
              <a:fillRect b="0" l="0" r="0" t="0"/>
            </a:stretch>
          </a:blipFill>
          <a:ln>
            <a:noFill/>
          </a:ln>
        </p:spPr>
      </p:sp>
      <p:sp>
        <p:nvSpPr>
          <p:cNvPr id="168" name="Google Shape;168;p21"/>
          <p:cNvSpPr txBox="1"/>
          <p:nvPr/>
        </p:nvSpPr>
        <p:spPr>
          <a:xfrm>
            <a:off x="11391519" y="6452930"/>
            <a:ext cx="74866" cy="198634"/>
          </a:xfrm>
          <a:prstGeom prst="rect">
            <a:avLst/>
          </a:prstGeom>
          <a:noFill/>
          <a:ln>
            <a:noFill/>
          </a:ln>
        </p:spPr>
        <p:txBody>
          <a:bodyPr anchorCtr="0" anchor="t" bIns="0" lIns="0" spcFirstLastPara="1" rIns="0" wrap="square" tIns="0">
            <a:spAutoFit/>
          </a:bodyPr>
          <a:lstStyle/>
          <a:p>
            <a:pPr indent="0" lvl="0" marL="0" marR="0" rtl="0" algn="l">
              <a:lnSpc>
                <a:spcPct val="139911"/>
              </a:lnSpc>
              <a:spcBef>
                <a:spcPts val="0"/>
              </a:spcBef>
              <a:spcAft>
                <a:spcPts val="0"/>
              </a:spcAft>
              <a:buNone/>
            </a:pPr>
            <a:r>
              <a:rPr b="0" i="0" lang="en-US" sz="1125" u="none" cap="none" strike="noStrike">
                <a:solidFill>
                  <a:srgbClr val="2E946B"/>
                </a:solidFill>
                <a:latin typeface="Trebuchet MS"/>
                <a:ea typeface="Trebuchet MS"/>
                <a:cs typeface="Trebuchet MS"/>
                <a:sym typeface="Trebuchet MS"/>
              </a:rPr>
              <a:t>8</a:t>
            </a:r>
            <a:endParaRPr/>
          </a:p>
        </p:txBody>
      </p:sp>
      <p:sp>
        <p:nvSpPr>
          <p:cNvPr id="169" name="Google Shape;169;p21"/>
          <p:cNvSpPr txBox="1"/>
          <p:nvPr/>
        </p:nvSpPr>
        <p:spPr>
          <a:xfrm>
            <a:off x="373698" y="192050"/>
            <a:ext cx="10458600" cy="65850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279" u="none" cap="none" strike="noStrike">
                <a:solidFill>
                  <a:srgbClr val="000000"/>
                </a:solidFill>
                <a:latin typeface="Arial"/>
                <a:ea typeface="Arial"/>
                <a:cs typeface="Arial"/>
                <a:sym typeface="Arial"/>
              </a:rPr>
              <a:t>THE WOW IN YOUR SOLUTION</a:t>
            </a:r>
            <a:endParaRPr/>
          </a:p>
        </p:txBody>
      </p:sp>
      <p:sp>
        <p:nvSpPr>
          <p:cNvPr id="170" name="Google Shape;170;p21"/>
          <p:cNvSpPr txBox="1"/>
          <p:nvPr/>
        </p:nvSpPr>
        <p:spPr>
          <a:xfrm>
            <a:off x="523875" y="1251262"/>
            <a:ext cx="10334700" cy="5553900"/>
          </a:xfrm>
          <a:prstGeom prst="rect">
            <a:avLst/>
          </a:prstGeom>
          <a:noFill/>
          <a:ln>
            <a:noFill/>
          </a:ln>
        </p:spPr>
        <p:txBody>
          <a:bodyPr anchorCtr="0" anchor="t" bIns="0" lIns="0" spcFirstLastPara="1" rIns="0" wrap="square" tIns="0">
            <a:spAutoFit/>
          </a:bodyPr>
          <a:lstStyle/>
          <a:p>
            <a:pPr indent="-357314" lvl="0" marL="457200" rtl="0" algn="just">
              <a:lnSpc>
                <a:spcPct val="140009"/>
              </a:lnSpc>
              <a:spcBef>
                <a:spcPts val="0"/>
              </a:spcBef>
              <a:spcAft>
                <a:spcPts val="0"/>
              </a:spcAft>
              <a:buSzPts val="2027"/>
              <a:buFont typeface="Trebuchet MS"/>
              <a:buChar char="●"/>
            </a:pPr>
            <a:r>
              <a:rPr b="1" lang="en-US" sz="2027">
                <a:latin typeface="Trebuchet MS"/>
                <a:ea typeface="Trebuchet MS"/>
                <a:cs typeface="Trebuchet MS"/>
                <a:sym typeface="Trebuchet MS"/>
              </a:rPr>
              <a:t>Advanced NLP Techniques:</a:t>
            </a:r>
            <a:r>
              <a:rPr lang="en-US" sz="2027">
                <a:latin typeface="Trebuchet MS"/>
                <a:ea typeface="Trebuchet MS"/>
                <a:cs typeface="Trebuchet MS"/>
                <a:sym typeface="Trebuchet MS"/>
              </a:rPr>
              <a:t> Utilize cutting-edge natural language processing techniques, powered by Keras, for accurate language understanding and context-aware responses.</a:t>
            </a:r>
            <a:endParaRPr sz="2027">
              <a:latin typeface="Trebuchet MS"/>
              <a:ea typeface="Trebuchet MS"/>
              <a:cs typeface="Trebuchet MS"/>
              <a:sym typeface="Trebuchet MS"/>
            </a:endParaRPr>
          </a:p>
          <a:p>
            <a:pPr indent="-357314" lvl="0" marL="457200" rtl="0" algn="just">
              <a:lnSpc>
                <a:spcPct val="140009"/>
              </a:lnSpc>
              <a:spcBef>
                <a:spcPts val="0"/>
              </a:spcBef>
              <a:spcAft>
                <a:spcPts val="0"/>
              </a:spcAft>
              <a:buSzPts val="2027"/>
              <a:buFont typeface="Trebuchet MS"/>
              <a:buChar char="●"/>
            </a:pPr>
            <a:r>
              <a:rPr b="1" lang="en-US" sz="2027">
                <a:latin typeface="Trebuchet MS"/>
                <a:ea typeface="Trebuchet MS"/>
                <a:cs typeface="Trebuchet MS"/>
                <a:sym typeface="Trebuchet MS"/>
              </a:rPr>
              <a:t>Seamless Integration:</a:t>
            </a:r>
            <a:r>
              <a:rPr lang="en-US" sz="2027">
                <a:latin typeface="Trebuchet MS"/>
                <a:ea typeface="Trebuchet MS"/>
                <a:cs typeface="Trebuchet MS"/>
                <a:sym typeface="Trebuchet MS"/>
              </a:rPr>
              <a:t> Integrate the chatbot seamlessly into existing platforms and systems, enhancing user experience and workflow efficiency.</a:t>
            </a:r>
            <a:endParaRPr sz="2027">
              <a:latin typeface="Trebuchet MS"/>
              <a:ea typeface="Trebuchet MS"/>
              <a:cs typeface="Trebuchet MS"/>
              <a:sym typeface="Trebuchet MS"/>
            </a:endParaRPr>
          </a:p>
          <a:p>
            <a:pPr indent="-357314" lvl="0" marL="457200" rtl="0" algn="just">
              <a:lnSpc>
                <a:spcPct val="140009"/>
              </a:lnSpc>
              <a:spcBef>
                <a:spcPts val="0"/>
              </a:spcBef>
              <a:spcAft>
                <a:spcPts val="0"/>
              </a:spcAft>
              <a:buSzPts val="2027"/>
              <a:buFont typeface="Trebuchet MS"/>
              <a:buChar char="●"/>
            </a:pPr>
            <a:r>
              <a:rPr b="1" lang="en-US" sz="2027">
                <a:latin typeface="Trebuchet MS"/>
                <a:ea typeface="Trebuchet MS"/>
                <a:cs typeface="Trebuchet MS"/>
                <a:sym typeface="Trebuchet MS"/>
              </a:rPr>
              <a:t>Personalized Interactions:</a:t>
            </a:r>
            <a:r>
              <a:rPr lang="en-US" sz="2027">
                <a:latin typeface="Trebuchet MS"/>
                <a:ea typeface="Trebuchet MS"/>
                <a:cs typeface="Trebuchet MS"/>
                <a:sym typeface="Trebuchet MS"/>
              </a:rPr>
              <a:t> Implement personalized interactions through machine learning, creating a tailored experience for each user.</a:t>
            </a:r>
            <a:endParaRPr sz="2027">
              <a:latin typeface="Trebuchet MS"/>
              <a:ea typeface="Trebuchet MS"/>
              <a:cs typeface="Trebuchet MS"/>
              <a:sym typeface="Trebuchet MS"/>
            </a:endParaRPr>
          </a:p>
          <a:p>
            <a:pPr indent="-357314" lvl="0" marL="457200" rtl="0" algn="just">
              <a:lnSpc>
                <a:spcPct val="140009"/>
              </a:lnSpc>
              <a:spcBef>
                <a:spcPts val="0"/>
              </a:spcBef>
              <a:spcAft>
                <a:spcPts val="0"/>
              </a:spcAft>
              <a:buSzPts val="2027"/>
              <a:buFont typeface="Trebuchet MS"/>
              <a:buChar char="●"/>
            </a:pPr>
            <a:r>
              <a:rPr b="1" lang="en-US" sz="2027">
                <a:latin typeface="Trebuchet MS"/>
                <a:ea typeface="Trebuchet MS"/>
                <a:cs typeface="Trebuchet MS"/>
                <a:sym typeface="Trebuchet MS"/>
              </a:rPr>
              <a:t>Continuous Learning:</a:t>
            </a:r>
            <a:r>
              <a:rPr lang="en-US" sz="2027">
                <a:latin typeface="Trebuchet MS"/>
                <a:ea typeface="Trebuchet MS"/>
                <a:cs typeface="Trebuchet MS"/>
                <a:sym typeface="Trebuchet MS"/>
              </a:rPr>
              <a:t> Enable the chatbot to learn and improve over time through feedback loops and adaptive algorithms.</a:t>
            </a:r>
            <a:endParaRPr sz="2027">
              <a:latin typeface="Trebuchet MS"/>
              <a:ea typeface="Trebuchet MS"/>
              <a:cs typeface="Trebuchet MS"/>
              <a:sym typeface="Trebuchet MS"/>
            </a:endParaRPr>
          </a:p>
          <a:p>
            <a:pPr indent="-357314" lvl="0" marL="457200" rtl="0" algn="just">
              <a:lnSpc>
                <a:spcPct val="140009"/>
              </a:lnSpc>
              <a:spcBef>
                <a:spcPts val="0"/>
              </a:spcBef>
              <a:spcAft>
                <a:spcPts val="0"/>
              </a:spcAft>
              <a:buSzPts val="2027"/>
              <a:buFont typeface="Trebuchet MS"/>
              <a:buChar char="●"/>
            </a:pPr>
            <a:r>
              <a:rPr b="1" lang="en-US" sz="2027">
                <a:latin typeface="Trebuchet MS"/>
                <a:ea typeface="Trebuchet MS"/>
                <a:cs typeface="Trebuchet MS"/>
                <a:sym typeface="Trebuchet MS"/>
              </a:rPr>
              <a:t>Scalability and Performance:</a:t>
            </a:r>
            <a:r>
              <a:rPr lang="en-US" sz="2027">
                <a:latin typeface="Trebuchet MS"/>
                <a:ea typeface="Trebuchet MS"/>
                <a:cs typeface="Trebuchet MS"/>
                <a:sym typeface="Trebuchet MS"/>
              </a:rPr>
              <a:t> Design a scalable architecture that ensures high performance even under increased user load, ensuring a smooth and responsive chatbot experience.</a:t>
            </a:r>
            <a:endParaRPr sz="2027">
              <a:latin typeface="Trebuchet MS"/>
              <a:ea typeface="Trebuchet MS"/>
              <a:cs typeface="Trebuchet MS"/>
              <a:sym typeface="Trebuchet MS"/>
            </a:endParaRPr>
          </a:p>
          <a:p>
            <a:pPr indent="0" lvl="0" marL="457200" marR="0" rtl="0" algn="just">
              <a:lnSpc>
                <a:spcPct val="140008"/>
              </a:lnSpc>
              <a:spcBef>
                <a:spcPts val="0"/>
              </a:spcBef>
              <a:spcAft>
                <a:spcPts val="0"/>
              </a:spcAft>
              <a:buNone/>
            </a:pPr>
            <a:r>
              <a:t/>
            </a:r>
            <a:endParaRPr sz="2027">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