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3" r:id="rId5"/>
    <p:sldId id="260" r:id="rId6"/>
    <p:sldId id="261" r:id="rId7"/>
    <p:sldId id="264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1BC57-9D31-4AC1-A42F-B676E23E451A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6397D-915D-4652-8E25-D6D4C4184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06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05E3-BD26-4A4D-90E0-33E0E0EB7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ECA6F-C9E6-48DD-B7A1-CD099909B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AB13C-B168-4DE0-82D9-1D983C0B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6E2A-2B92-41DE-A33C-001450E76EE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0B846-4791-4072-87DE-7EA11A7F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098BB-751F-4D0C-9665-52EEA99E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E27D-18AE-4CE5-9730-C1E26067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58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56CD-ACCC-45D5-8643-738DB19A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566A8-C405-4DBF-9FA2-F7700295B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D1095-9599-4C9C-9F54-BDE5E5C8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6E2A-2B92-41DE-A33C-001450E76EE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6A2AD-139E-4D1A-9A9A-4AA0166C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D07BE-27DD-4D84-8905-B62FBD9E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E27D-18AE-4CE5-9730-C1E26067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8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42C04-5D7F-419A-82B6-38775C4C2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5A41C-8D5B-4BAC-BCD3-12B3D40A1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2890C-0F72-4AA9-AC97-485FBCB0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6E2A-2B92-41DE-A33C-001450E76EE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77A08-A58F-4FBA-865B-E9F7BA39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CA2BD-1A01-499D-ADC7-1B921423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E27D-18AE-4CE5-9730-C1E26067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70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F690-B812-421C-8437-C4ADDCCF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2B6C-FEA0-4F72-8667-FBDCB4313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4CD86-90EB-4B08-AD7E-2373D86D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6E2A-2B92-41DE-A33C-001450E76EE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282CF-0D59-4EBD-9443-6C055D64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1CD8-0CCF-43EB-AD76-222C0121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E27D-18AE-4CE5-9730-C1E26067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68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768E-5BE5-4B00-946A-88AA2F02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D202F-0E67-4334-962F-03788D324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05C96-04F3-4B5E-B40A-09226D44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6E2A-2B92-41DE-A33C-001450E76EE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1974A-8FBD-4D43-8532-7FE02490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331CB-9162-4060-97E1-A0B2C0EE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E27D-18AE-4CE5-9730-C1E26067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50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4C60-EA26-40D2-8F70-A498437E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8375-A241-4317-9F9C-62D40439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AF30E-F3AF-4574-9CBF-D83012520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6440F-F7A3-4446-A7B3-0055EF79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6E2A-2B92-41DE-A33C-001450E76EE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6C445-BCF0-45A0-A30B-B42BB6F0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2C67C-F87F-4EB6-9CB2-BC25E928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E27D-18AE-4CE5-9730-C1E26067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18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5C68-3139-4024-8710-DF0821A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A149A-9E65-4A9D-BFC6-935C1318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0F90A-04C9-4227-8199-426FBEA36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16767-27B8-41FC-BF5C-3F96F0BA1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EB90D-F488-4CE5-A8F1-45C87AD32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5CF79-5B35-459C-8920-E08CD742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6E2A-2B92-41DE-A33C-001450E76EE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1FF4F-5F98-44B1-BCFF-E7591C0B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E36E4-673D-4671-A7E4-0F1AED28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E27D-18AE-4CE5-9730-C1E26067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61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2472-DB68-41FC-BF53-21BD37F3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6EAE2-7BA2-4FC0-B9CB-3D44B0D8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6E2A-2B92-41DE-A33C-001450E76EE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EAF91-0967-4B8B-98A1-BB6E66BD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349AC-113A-4D80-B263-9BDE1D14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E27D-18AE-4CE5-9730-C1E26067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68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D49D5-E365-41EF-AE62-C9DC4EFE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6E2A-2B92-41DE-A33C-001450E76EE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85E18-6B81-410D-967E-3E1CAF25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59244-1078-4F74-AFAD-627DCC55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E27D-18AE-4CE5-9730-C1E26067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54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6190-1BFE-474B-B1B9-3F69F82D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9C20-CC3D-479F-A414-8C08BFB1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6FB30-8A7A-4B89-A326-1BB76B4A5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67604-98B4-4589-BADC-ED8DF6BA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6E2A-2B92-41DE-A33C-001450E76EE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EC5FD-8E99-448C-91EF-E58A01CE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D1D9A-CA86-4022-989E-C23ED9C3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E27D-18AE-4CE5-9730-C1E26067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06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82D8-03D6-4355-9813-676E9AB0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4B22C-E3A5-4D6C-9B88-B7B858E49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6E378-DF6F-4BA9-A7D4-99FA956AC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740D2-5494-4724-AD1F-8515B87C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6E2A-2B92-41DE-A33C-001450E76EE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6D528-E468-4EA9-BD63-69089135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71431-5BFA-43C0-898B-96EB8427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E27D-18AE-4CE5-9730-C1E26067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34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49D10-0056-47AD-A14B-CA5B17E5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423A9-3A90-4BEE-AFFD-F737803D9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3E0E1-A0A2-4013-9E47-4C4E6B580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46E2A-2B92-41DE-A33C-001450E76EE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2D0AC-99B7-45E5-ABFA-EFEF56FA7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E78A4-52CF-4285-8C21-E30973784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DE27D-18AE-4CE5-9730-C1E26067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45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A8F22-BA89-4F92-B2DB-6AFEBB79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IMAGE STEGANOGRAPHY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D63E2-0591-42BA-ABCB-077FB8E8A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79" y="4701709"/>
            <a:ext cx="4023359" cy="196127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USING PYTHON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	         </a:t>
            </a:r>
            <a:r>
              <a:rPr lang="en-US" sz="2400" dirty="0">
                <a:solidFill>
                  <a:schemeClr val="tx1"/>
                </a:solidFill>
              </a:rPr>
              <a:t>- SAIRAM M</a:t>
            </a:r>
            <a:endParaRPr lang="en-I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076" name="Picture 4" descr="Steganography explained and how to protect against it | CSO Online">
            <a:extLst>
              <a:ext uri="{FF2B5EF4-FFF2-40B4-BE49-F238E27FC236}">
                <a16:creationId xmlns:a16="http://schemas.microsoft.com/office/drawing/2014/main" id="{FEA2BC24-C477-45E7-B623-454DC3E8C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0" r="1728" b="-1"/>
          <a:stretch/>
        </p:blipFill>
        <p:spPr bwMode="auto">
          <a:xfrm>
            <a:off x="4868487" y="10"/>
            <a:ext cx="732351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40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12245-E991-435F-B70F-E37F22D1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1582995"/>
            <a:ext cx="3185957" cy="320064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Trebuchet MS" panose="020B0603020202020204" pitchFamily="34" charset="0"/>
              </a:rPr>
              <a:t>Step 1:</a:t>
            </a:r>
            <a:br>
              <a:rPr lang="en-US" sz="2400" kern="12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IN" sz="2400" dirty="0">
                <a:solidFill>
                  <a:schemeClr val="bg1"/>
                </a:solidFill>
                <a:latin typeface="Trebuchet MS" panose="020B0603020202020204" pitchFamily="34" charset="0"/>
              </a:rPr>
              <a:t>Importing libraries and reading the image</a:t>
            </a:r>
            <a:br>
              <a:rPr lang="en-IN" sz="24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n-US" sz="2400" kern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227129-AD1A-4CEA-B22A-63716370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739530"/>
            <a:ext cx="7784689" cy="530941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import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numpy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as np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import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matplotlib.pyplot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as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plt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import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matplotlib.image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as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ig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img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=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ig.imread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('img2.jpeg')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plt.imshow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(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img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plt.show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()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img.shape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img1 =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np.array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(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img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img1.shape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img1</a:t>
            </a:r>
          </a:p>
          <a:p>
            <a:endParaRPr lang="en-IN" sz="2000" dirty="0">
              <a:latin typeface="Trebuchet MS" panose="020B0603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B0FD33-F111-4D0C-85E9-AC62D2A4C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389" y="3342969"/>
            <a:ext cx="4216450" cy="24678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59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12245-E991-435F-B70F-E37F22D1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10" y="1494503"/>
            <a:ext cx="3176124" cy="3215149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Trebuchet MS" panose="020B0603020202020204" pitchFamily="34" charset="0"/>
              </a:rPr>
              <a:t>Step 2:</a:t>
            </a:r>
            <a:br>
              <a:rPr lang="en-US" sz="2400" kern="1200" dirty="0">
                <a:solidFill>
                  <a:srgbClr val="FFFFFF"/>
                </a:solidFill>
                <a:latin typeface="Trebuchet MS" panose="020B0603020202020204" pitchFamily="34" charset="0"/>
              </a:rPr>
            </a:br>
            <a:r>
              <a:rPr lang="en-US" sz="2400" kern="1200" dirty="0">
                <a:solidFill>
                  <a:srgbClr val="FFFFFF"/>
                </a:solidFill>
                <a:latin typeface="Trebuchet MS" panose="020B0603020202020204" pitchFamily="34" charset="0"/>
              </a:rPr>
              <a:t>2.1 Creating Dictionary for character and its ASCII values</a:t>
            </a:r>
            <a:br>
              <a:rPr lang="en-US" sz="2400" kern="1200" dirty="0">
                <a:solidFill>
                  <a:srgbClr val="FFFFFF"/>
                </a:solidFill>
                <a:latin typeface="Trebuchet MS" panose="020B0603020202020204" pitchFamily="34" charset="0"/>
              </a:rPr>
            </a:br>
            <a:r>
              <a:rPr lang="en-US" sz="2400" kern="1200" dirty="0">
                <a:solidFill>
                  <a:srgbClr val="FFFFFF"/>
                </a:solidFill>
                <a:latin typeface="Trebuchet MS" panose="020B0603020202020204" pitchFamily="34" charset="0"/>
              </a:rPr>
              <a:t>2.2 Text Encryption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227129-AD1A-4CEA-B22A-63716370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620" y="403124"/>
            <a:ext cx="8495070" cy="6243482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mess = input('Enter the Secret Msg : ')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d  = { 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for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in range(255):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   d[chr(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)]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for v in range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len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(mess)):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   k = mess[v]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   if k in d: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       key = d[k]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       img2[0][v][0] = key+img2[0][v][0]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print('Text Encrypted')</a:t>
            </a:r>
            <a:endParaRPr lang="en-IN" sz="2000" dirty="0">
              <a:latin typeface="Trebuchet MS" panose="020B06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4FD79-B11E-4239-BECF-42B505FF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334" y="1258529"/>
            <a:ext cx="4583544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380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12245-E991-435F-B70F-E37F22D1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10" y="1494503"/>
            <a:ext cx="3176124" cy="3215149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Trebuchet MS" panose="020B0603020202020204" pitchFamily="34" charset="0"/>
              </a:rPr>
              <a:t>Step 3:</a:t>
            </a:r>
            <a:br>
              <a:rPr lang="en-US" sz="2400" kern="1200" dirty="0">
                <a:solidFill>
                  <a:srgbClr val="FFFFFF"/>
                </a:solidFill>
                <a:latin typeface="Trebuchet MS" panose="020B0603020202020204" pitchFamily="34" charset="0"/>
              </a:rPr>
            </a:br>
            <a:r>
              <a:rPr lang="en-US" sz="2400" kern="1200" dirty="0">
                <a:solidFill>
                  <a:srgbClr val="FFFFFF"/>
                </a:solidFill>
                <a:latin typeface="Trebuchet MS" panose="020B0603020202020204" pitchFamily="34" charset="0"/>
              </a:rPr>
              <a:t>Text Encryption using Caesar Cipher Encryption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227129-AD1A-4CEA-B22A-63716370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620" y="403124"/>
            <a:ext cx="8495070" cy="6243482"/>
          </a:xfrm>
        </p:spPr>
        <p:txBody>
          <a:bodyPr>
            <a:normAutofit fontScale="8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for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in mess: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   if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== " ":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       c +=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elif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mess.isupper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():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       c = c + chr(((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ord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) + b - 65) % 26) + 65)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elif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mess.islower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():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       c = c + chr(((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ord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) + b - 97) % 26) + 97)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d  = { 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for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in range(255):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   d[chr(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)]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for v in range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len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(c)):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   k = c[v]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   if k in d: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       key = d[k]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       img2[0][v][0] = key+img2[0][v][0]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print('Text Encrypted')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print(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f"The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Encrypted Text is : {c}")</a:t>
            </a:r>
            <a:endParaRPr lang="en-IN" sz="2000" dirty="0">
              <a:latin typeface="Trebuchet MS" panose="020B06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9B34C-0F99-4A6E-9FD7-8AEE512ED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681" y="3102077"/>
            <a:ext cx="5046164" cy="13037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907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12245-E991-435F-B70F-E37F22D1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10" y="1494503"/>
            <a:ext cx="3176124" cy="3215149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Trebuchet MS" panose="020B0603020202020204" pitchFamily="34" charset="0"/>
              </a:rPr>
              <a:t>Step 4:</a:t>
            </a:r>
            <a:br>
              <a:rPr lang="en-US" sz="2400" kern="1200" dirty="0">
                <a:solidFill>
                  <a:srgbClr val="FFFFFF"/>
                </a:solidFill>
                <a:latin typeface="Trebuchet MS" panose="020B0603020202020204" pitchFamily="34" charset="0"/>
              </a:rPr>
            </a:br>
            <a:r>
              <a:rPr lang="en-US" sz="2400" kern="1200" dirty="0">
                <a:solidFill>
                  <a:srgbClr val="FFFFFF"/>
                </a:solidFill>
                <a:latin typeface="Trebuchet MS" panose="020B0603020202020204" pitchFamily="34" charset="0"/>
              </a:rPr>
              <a:t>Image Comparison</a:t>
            </a:r>
            <a:br>
              <a:rPr lang="en-US" sz="2400" kern="1200" dirty="0">
                <a:solidFill>
                  <a:srgbClr val="FFFFFF"/>
                </a:solidFill>
                <a:latin typeface="Trebuchet MS" panose="020B0603020202020204" pitchFamily="34" charset="0"/>
              </a:rPr>
            </a:br>
            <a:endParaRPr lang="en-US" sz="2400" kern="12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543794-ACCD-44F4-B9D5-CB6CAD41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652" y="479168"/>
            <a:ext cx="4010932" cy="234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2C0C5E8-BC87-462E-A1FD-7FD1BE585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217" y="479168"/>
            <a:ext cx="4010932" cy="234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5C9B3C-7844-4766-B77C-F53420D20ABE}"/>
              </a:ext>
            </a:extLst>
          </p:cNvPr>
          <p:cNvSpPr txBox="1"/>
          <p:nvPr/>
        </p:nvSpPr>
        <p:spPr>
          <a:xfrm>
            <a:off x="4515043" y="2826774"/>
            <a:ext cx="31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rebuchet MS" panose="020B0603020202020204" pitchFamily="34" charset="0"/>
              </a:rPr>
              <a:t>Normal 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9CE861-EA14-4024-A0E3-2FD8ED19FC2F}"/>
              </a:ext>
            </a:extLst>
          </p:cNvPr>
          <p:cNvSpPr txBox="1"/>
          <p:nvPr/>
        </p:nvSpPr>
        <p:spPr>
          <a:xfrm>
            <a:off x="8782243" y="2826774"/>
            <a:ext cx="31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rebuchet MS" panose="020B0603020202020204" pitchFamily="34" charset="0"/>
              </a:rPr>
              <a:t>Steganographic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AF361-4FBA-4E33-9113-DD0EDDCA4572}"/>
              </a:ext>
            </a:extLst>
          </p:cNvPr>
          <p:cNvSpPr txBox="1"/>
          <p:nvPr/>
        </p:nvSpPr>
        <p:spPr>
          <a:xfrm>
            <a:off x="3392435" y="3726426"/>
            <a:ext cx="8410714" cy="211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While comparing both the image its obvious that there are no major visible changes.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Also the size of the image is same and hence it is not possible to differentiate normal image and Steganographic image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415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12245-E991-435F-B70F-E37F22D1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9" y="1494503"/>
            <a:ext cx="3264615" cy="3215149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Trebuchet MS" panose="020B0603020202020204" pitchFamily="34" charset="0"/>
              </a:rPr>
              <a:t>Step 5:</a:t>
            </a:r>
            <a:br>
              <a:rPr lang="en-US" sz="2400" kern="1200" dirty="0">
                <a:solidFill>
                  <a:srgbClr val="FFFFFF"/>
                </a:solidFill>
                <a:latin typeface="Trebuchet MS" panose="020B0603020202020204" pitchFamily="34" charset="0"/>
              </a:rPr>
            </a:br>
            <a:r>
              <a:rPr lang="en-U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Extracting the encrypted text from Steganographic image</a:t>
            </a:r>
            <a:br>
              <a:rPr lang="en-US" sz="2400" kern="1200" dirty="0">
                <a:solidFill>
                  <a:srgbClr val="FFFFFF"/>
                </a:solidFill>
                <a:latin typeface="Trebuchet MS" panose="020B0603020202020204" pitchFamily="34" charset="0"/>
              </a:rPr>
            </a:br>
            <a:endParaRPr lang="en-US" sz="2400" kern="12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28BD3-DC0A-4CD3-BEA1-20E6401280F3}"/>
              </a:ext>
            </a:extLst>
          </p:cNvPr>
          <p:cNvSpPr txBox="1"/>
          <p:nvPr/>
        </p:nvSpPr>
        <p:spPr>
          <a:xfrm>
            <a:off x="3248228" y="471947"/>
            <a:ext cx="87274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rebuchet MS" panose="020B0603020202020204" pitchFamily="34" charset="0"/>
              </a:rPr>
              <a:t>o = input('Do you </a:t>
            </a:r>
            <a:r>
              <a:rPr lang="en-IN" sz="1600" dirty="0" err="1">
                <a:latin typeface="Trebuchet MS" panose="020B0603020202020204" pitchFamily="34" charset="0"/>
              </a:rPr>
              <a:t>wanna</a:t>
            </a:r>
            <a:r>
              <a:rPr lang="en-IN" sz="1600" dirty="0">
                <a:latin typeface="Trebuchet MS" panose="020B0603020202020204" pitchFamily="34" charset="0"/>
              </a:rPr>
              <a:t> find the Secret message from the image? Y/N : ').lower()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if o == 'y':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pas = input('Enter the </a:t>
            </a:r>
            <a:r>
              <a:rPr lang="en-IN" sz="1600" dirty="0" err="1">
                <a:latin typeface="Trebuchet MS" panose="020B0603020202020204" pitchFamily="34" charset="0"/>
              </a:rPr>
              <a:t>passward</a:t>
            </a:r>
            <a:r>
              <a:rPr lang="en-IN" sz="1600" dirty="0">
                <a:latin typeface="Trebuchet MS" panose="020B0603020202020204" pitchFamily="34" charset="0"/>
              </a:rPr>
              <a:t>: ').lower()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if pas == '</a:t>
            </a:r>
            <a:r>
              <a:rPr lang="en-IN" sz="1600" dirty="0" err="1">
                <a:latin typeface="Trebuchet MS" panose="020B0603020202020204" pitchFamily="34" charset="0"/>
              </a:rPr>
              <a:t>nopassword</a:t>
            </a:r>
            <a:r>
              <a:rPr lang="en-IN" sz="1600" dirty="0">
                <a:latin typeface="Trebuchet MS" panose="020B0603020202020204" pitchFamily="34" charset="0"/>
              </a:rPr>
              <a:t>':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</a:t>
            </a:r>
            <a:r>
              <a:rPr lang="en-IN" sz="1600" dirty="0" err="1">
                <a:latin typeface="Trebuchet MS" panose="020B0603020202020204" pitchFamily="34" charset="0"/>
              </a:rPr>
              <a:t>lis</a:t>
            </a:r>
            <a:r>
              <a:rPr lang="en-IN" sz="1600" dirty="0">
                <a:latin typeface="Trebuchet MS" panose="020B0603020202020204" pitchFamily="34" charset="0"/>
              </a:rPr>
              <a:t> = []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for j in range (0, </a:t>
            </a:r>
            <a:r>
              <a:rPr lang="en-IN" sz="1600" dirty="0" err="1">
                <a:latin typeface="Trebuchet MS" panose="020B0603020202020204" pitchFamily="34" charset="0"/>
              </a:rPr>
              <a:t>imge.shape</a:t>
            </a:r>
            <a:r>
              <a:rPr lang="en-IN" sz="1600" dirty="0">
                <a:latin typeface="Trebuchet MS" panose="020B0603020202020204" pitchFamily="34" charset="0"/>
              </a:rPr>
              <a:t>[1]):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    for </a:t>
            </a:r>
            <a:r>
              <a:rPr lang="en-IN" sz="1600" dirty="0" err="1">
                <a:latin typeface="Trebuchet MS" panose="020B0603020202020204" pitchFamily="34" charset="0"/>
              </a:rPr>
              <a:t>i</a:t>
            </a:r>
            <a:r>
              <a:rPr lang="en-IN" sz="1600" dirty="0">
                <a:latin typeface="Trebuchet MS" panose="020B0603020202020204" pitchFamily="34" charset="0"/>
              </a:rPr>
              <a:t> in range(0, </a:t>
            </a:r>
            <a:r>
              <a:rPr lang="en-IN" sz="1600" dirty="0" err="1">
                <a:latin typeface="Trebuchet MS" panose="020B0603020202020204" pitchFamily="34" charset="0"/>
              </a:rPr>
              <a:t>imge.shape</a:t>
            </a:r>
            <a:r>
              <a:rPr lang="en-IN" sz="1600" dirty="0">
                <a:latin typeface="Trebuchet MS" panose="020B0603020202020204" pitchFamily="34" charset="0"/>
              </a:rPr>
              <a:t>[0]):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        for k in range (</a:t>
            </a:r>
            <a:r>
              <a:rPr lang="en-IN" sz="1600" dirty="0" err="1">
                <a:latin typeface="Trebuchet MS" panose="020B0603020202020204" pitchFamily="34" charset="0"/>
              </a:rPr>
              <a:t>imge.shape</a:t>
            </a:r>
            <a:r>
              <a:rPr lang="en-IN" sz="1600" dirty="0">
                <a:latin typeface="Trebuchet MS" panose="020B0603020202020204" pitchFamily="34" charset="0"/>
              </a:rPr>
              <a:t>[2]):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            r = </a:t>
            </a:r>
            <a:r>
              <a:rPr lang="en-IN" sz="1600" dirty="0" err="1">
                <a:latin typeface="Trebuchet MS" panose="020B0603020202020204" pitchFamily="34" charset="0"/>
              </a:rPr>
              <a:t>imge</a:t>
            </a:r>
            <a:r>
              <a:rPr lang="en-IN" sz="1600" dirty="0">
                <a:latin typeface="Trebuchet MS" panose="020B0603020202020204" pitchFamily="34" charset="0"/>
              </a:rPr>
              <a:t>[</a:t>
            </a:r>
            <a:r>
              <a:rPr lang="en-IN" sz="1600" dirty="0" err="1">
                <a:latin typeface="Trebuchet MS" panose="020B0603020202020204" pitchFamily="34" charset="0"/>
              </a:rPr>
              <a:t>i</a:t>
            </a:r>
            <a:r>
              <a:rPr lang="en-IN" sz="1600" dirty="0">
                <a:latin typeface="Trebuchet MS" panose="020B0603020202020204" pitchFamily="34" charset="0"/>
              </a:rPr>
              <a:t>][j][k] - </a:t>
            </a:r>
            <a:r>
              <a:rPr lang="en-IN" sz="1600" dirty="0" err="1">
                <a:latin typeface="Trebuchet MS" panose="020B0603020202020204" pitchFamily="34" charset="0"/>
              </a:rPr>
              <a:t>imgr</a:t>
            </a:r>
            <a:r>
              <a:rPr lang="en-IN" sz="1600" dirty="0">
                <a:latin typeface="Trebuchet MS" panose="020B0603020202020204" pitchFamily="34" charset="0"/>
              </a:rPr>
              <a:t>[</a:t>
            </a:r>
            <a:r>
              <a:rPr lang="en-IN" sz="1600" dirty="0" err="1">
                <a:latin typeface="Trebuchet MS" panose="020B0603020202020204" pitchFamily="34" charset="0"/>
              </a:rPr>
              <a:t>i</a:t>
            </a:r>
            <a:r>
              <a:rPr lang="en-IN" sz="1600" dirty="0">
                <a:latin typeface="Trebuchet MS" panose="020B0603020202020204" pitchFamily="34" charset="0"/>
              </a:rPr>
              <a:t>][j][k]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            if r&gt;0: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                </a:t>
            </a:r>
            <a:r>
              <a:rPr lang="en-IN" sz="1600" dirty="0" err="1">
                <a:latin typeface="Trebuchet MS" panose="020B0603020202020204" pitchFamily="34" charset="0"/>
              </a:rPr>
              <a:t>lis.append</a:t>
            </a:r>
            <a:r>
              <a:rPr lang="en-IN" sz="1600" dirty="0">
                <a:latin typeface="Trebuchet MS" panose="020B0603020202020204" pitchFamily="34" charset="0"/>
              </a:rPr>
              <a:t>(r)</a:t>
            </a:r>
          </a:p>
          <a:p>
            <a:endParaRPr lang="en-IN" sz="1600" dirty="0">
              <a:latin typeface="Trebuchet MS" panose="020B0603020202020204" pitchFamily="34" charset="0"/>
            </a:endParaRPr>
          </a:p>
          <a:p>
            <a:r>
              <a:rPr lang="en-IN" sz="1600" dirty="0">
                <a:latin typeface="Trebuchet MS" panose="020B0603020202020204" pitchFamily="34" charset="0"/>
              </a:rPr>
              <a:t>        </a:t>
            </a:r>
            <a:r>
              <a:rPr lang="en-IN" sz="1600" dirty="0" err="1">
                <a:latin typeface="Trebuchet MS" panose="020B0603020202020204" pitchFamily="34" charset="0"/>
              </a:rPr>
              <a:t>lis</a:t>
            </a:r>
            <a:endParaRPr lang="en-IN" sz="1600" dirty="0">
              <a:latin typeface="Trebuchet MS" panose="020B0603020202020204" pitchFamily="34" charset="0"/>
            </a:endParaRPr>
          </a:p>
          <a:p>
            <a:endParaRPr lang="en-IN" sz="1600" dirty="0">
              <a:latin typeface="Trebuchet MS" panose="020B0603020202020204" pitchFamily="34" charset="0"/>
            </a:endParaRPr>
          </a:p>
          <a:p>
            <a:r>
              <a:rPr lang="en-IN" sz="1600" dirty="0">
                <a:latin typeface="Trebuchet MS" panose="020B0603020202020204" pitchFamily="34" charset="0"/>
              </a:rPr>
              <a:t>        r = ""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for </a:t>
            </a:r>
            <a:r>
              <a:rPr lang="en-IN" sz="1600" dirty="0" err="1">
                <a:latin typeface="Trebuchet MS" panose="020B0603020202020204" pitchFamily="34" charset="0"/>
              </a:rPr>
              <a:t>i</a:t>
            </a:r>
            <a:r>
              <a:rPr lang="en-IN" sz="1600" dirty="0">
                <a:latin typeface="Trebuchet MS" panose="020B0603020202020204" pitchFamily="34" charset="0"/>
              </a:rPr>
              <a:t> in range (0, </a:t>
            </a:r>
            <a:r>
              <a:rPr lang="en-IN" sz="1600" dirty="0" err="1">
                <a:latin typeface="Trebuchet MS" panose="020B0603020202020204" pitchFamily="34" charset="0"/>
              </a:rPr>
              <a:t>len</a:t>
            </a:r>
            <a:r>
              <a:rPr lang="en-IN" sz="1600" dirty="0">
                <a:latin typeface="Trebuchet MS" panose="020B0603020202020204" pitchFamily="34" charset="0"/>
              </a:rPr>
              <a:t>(</a:t>
            </a:r>
            <a:r>
              <a:rPr lang="en-IN" sz="1600" dirty="0" err="1">
                <a:latin typeface="Trebuchet MS" panose="020B0603020202020204" pitchFamily="34" charset="0"/>
              </a:rPr>
              <a:t>lis</a:t>
            </a:r>
            <a:r>
              <a:rPr lang="en-IN" sz="1600" dirty="0">
                <a:latin typeface="Trebuchet MS" panose="020B0603020202020204" pitchFamily="34" charset="0"/>
              </a:rPr>
              <a:t>)):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    for </a:t>
            </a:r>
            <a:r>
              <a:rPr lang="en-IN" sz="1600" dirty="0" err="1">
                <a:latin typeface="Trebuchet MS" panose="020B0603020202020204" pitchFamily="34" charset="0"/>
              </a:rPr>
              <a:t>j,k</a:t>
            </a:r>
            <a:r>
              <a:rPr lang="en-IN" sz="1600" dirty="0">
                <a:latin typeface="Trebuchet MS" panose="020B0603020202020204" pitchFamily="34" charset="0"/>
              </a:rPr>
              <a:t> in </a:t>
            </a:r>
            <a:r>
              <a:rPr lang="en-IN" sz="1600" dirty="0" err="1">
                <a:latin typeface="Trebuchet MS" panose="020B0603020202020204" pitchFamily="34" charset="0"/>
              </a:rPr>
              <a:t>d.items</a:t>
            </a:r>
            <a:r>
              <a:rPr lang="en-IN" sz="1600" dirty="0">
                <a:latin typeface="Trebuchet MS" panose="020B0603020202020204" pitchFamily="34" charset="0"/>
              </a:rPr>
              <a:t>():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        if k == </a:t>
            </a:r>
            <a:r>
              <a:rPr lang="en-IN" sz="1600" dirty="0" err="1">
                <a:latin typeface="Trebuchet MS" panose="020B0603020202020204" pitchFamily="34" charset="0"/>
              </a:rPr>
              <a:t>lis</a:t>
            </a:r>
            <a:r>
              <a:rPr lang="en-IN" sz="1600" dirty="0">
                <a:latin typeface="Trebuchet MS" panose="020B0603020202020204" pitchFamily="34" charset="0"/>
              </a:rPr>
              <a:t>[</a:t>
            </a:r>
            <a:r>
              <a:rPr lang="en-IN" sz="1600" dirty="0" err="1">
                <a:latin typeface="Trebuchet MS" panose="020B0603020202020204" pitchFamily="34" charset="0"/>
              </a:rPr>
              <a:t>i</a:t>
            </a:r>
            <a:r>
              <a:rPr lang="en-IN" sz="1600" dirty="0">
                <a:latin typeface="Trebuchet MS" panose="020B0603020202020204" pitchFamily="34" charset="0"/>
              </a:rPr>
              <a:t>]: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            r += j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print(</a:t>
            </a:r>
            <a:r>
              <a:rPr lang="en-IN" sz="1600" dirty="0" err="1">
                <a:latin typeface="Trebuchet MS" panose="020B0603020202020204" pitchFamily="34" charset="0"/>
              </a:rPr>
              <a:t>f'The</a:t>
            </a:r>
            <a:r>
              <a:rPr lang="en-IN" sz="1600" dirty="0">
                <a:latin typeface="Trebuchet MS" panose="020B0603020202020204" pitchFamily="34" charset="0"/>
              </a:rPr>
              <a:t> Secret text is {r}')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6A646B-117F-4526-8165-7B606BBA2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558" y="2497393"/>
            <a:ext cx="4605081" cy="276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12245-E991-435F-B70F-E37F22D1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9" y="1494503"/>
            <a:ext cx="3264615" cy="3215149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Trebuchet MS" panose="020B0603020202020204" pitchFamily="34" charset="0"/>
              </a:rPr>
              <a:t>Step 6:</a:t>
            </a:r>
            <a:br>
              <a:rPr lang="en-US" sz="2400" kern="1200" dirty="0">
                <a:solidFill>
                  <a:srgbClr val="FFFFFF"/>
                </a:solidFill>
                <a:latin typeface="Trebuchet MS" panose="020B0603020202020204" pitchFamily="34" charset="0"/>
              </a:rPr>
            </a:br>
            <a:r>
              <a:rPr lang="en-US" sz="2400" kern="1200" dirty="0">
                <a:solidFill>
                  <a:srgbClr val="FFFFFF"/>
                </a:solidFill>
                <a:latin typeface="Trebuchet MS" panose="020B0603020202020204" pitchFamily="34" charset="0"/>
              </a:rPr>
              <a:t>Decrypting the text using C</a:t>
            </a:r>
            <a:r>
              <a:rPr lang="en-U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aesar cipher decryption</a:t>
            </a:r>
            <a:endParaRPr lang="en-US" sz="2400" kern="12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28BD3-DC0A-4CD3-BEA1-20E6401280F3}"/>
              </a:ext>
            </a:extLst>
          </p:cNvPr>
          <p:cNvSpPr txBox="1"/>
          <p:nvPr/>
        </p:nvSpPr>
        <p:spPr>
          <a:xfrm>
            <a:off x="3248228" y="471947"/>
            <a:ext cx="872746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rebuchet MS" panose="020B0603020202020204" pitchFamily="34" charset="0"/>
              </a:rPr>
              <a:t>m = input('Do you </a:t>
            </a:r>
            <a:r>
              <a:rPr lang="en-IN" sz="1600" dirty="0" err="1">
                <a:latin typeface="Trebuchet MS" panose="020B0603020202020204" pitchFamily="34" charset="0"/>
              </a:rPr>
              <a:t>wanna</a:t>
            </a:r>
            <a:r>
              <a:rPr lang="en-IN" sz="1600" dirty="0">
                <a:latin typeface="Trebuchet MS" panose="020B0603020202020204" pitchFamily="34" charset="0"/>
              </a:rPr>
              <a:t> Decrypt the text ? Y/N :').lower()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if m == 'y':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    n = r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    b = int(input('Enter the key value: '))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    c = ""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    for </a:t>
            </a:r>
            <a:r>
              <a:rPr lang="en-IN" sz="1600" dirty="0" err="1">
                <a:latin typeface="Trebuchet MS" panose="020B0603020202020204" pitchFamily="34" charset="0"/>
              </a:rPr>
              <a:t>i</a:t>
            </a:r>
            <a:r>
              <a:rPr lang="en-IN" sz="1600" dirty="0">
                <a:latin typeface="Trebuchet MS" panose="020B0603020202020204" pitchFamily="34" charset="0"/>
              </a:rPr>
              <a:t> in n: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        if </a:t>
            </a:r>
            <a:r>
              <a:rPr lang="en-IN" sz="1600" dirty="0" err="1">
                <a:latin typeface="Trebuchet MS" panose="020B0603020202020204" pitchFamily="34" charset="0"/>
              </a:rPr>
              <a:t>i</a:t>
            </a:r>
            <a:r>
              <a:rPr lang="en-IN" sz="1600" dirty="0">
                <a:latin typeface="Trebuchet MS" panose="020B0603020202020204" pitchFamily="34" charset="0"/>
              </a:rPr>
              <a:t> == " ":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            c += </a:t>
            </a:r>
            <a:r>
              <a:rPr lang="en-IN" sz="1600" dirty="0" err="1">
                <a:latin typeface="Trebuchet MS" panose="020B0603020202020204" pitchFamily="34" charset="0"/>
              </a:rPr>
              <a:t>i</a:t>
            </a:r>
            <a:endParaRPr lang="en-IN" sz="1600" dirty="0">
              <a:latin typeface="Trebuchet MS" panose="020B0603020202020204" pitchFamily="34" charset="0"/>
            </a:endParaRPr>
          </a:p>
          <a:p>
            <a:r>
              <a:rPr lang="en-IN" sz="1600" dirty="0">
                <a:latin typeface="Trebuchet MS" panose="020B0603020202020204" pitchFamily="34" charset="0"/>
              </a:rPr>
              <a:t>                </a:t>
            </a:r>
            <a:r>
              <a:rPr lang="en-IN" sz="1600" dirty="0" err="1">
                <a:latin typeface="Trebuchet MS" panose="020B0603020202020204" pitchFamily="34" charset="0"/>
              </a:rPr>
              <a:t>elif</a:t>
            </a:r>
            <a:r>
              <a:rPr lang="en-IN" sz="1600" dirty="0">
                <a:latin typeface="Trebuchet MS" panose="020B0603020202020204" pitchFamily="34" charset="0"/>
              </a:rPr>
              <a:t> </a:t>
            </a:r>
            <a:r>
              <a:rPr lang="en-IN" sz="1600" dirty="0" err="1">
                <a:latin typeface="Trebuchet MS" panose="020B0603020202020204" pitchFamily="34" charset="0"/>
              </a:rPr>
              <a:t>n.isupper</a:t>
            </a:r>
            <a:r>
              <a:rPr lang="en-IN" sz="1600" dirty="0">
                <a:latin typeface="Trebuchet MS" panose="020B0603020202020204" pitchFamily="34" charset="0"/>
              </a:rPr>
              <a:t>():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            c = c + chr(((</a:t>
            </a:r>
            <a:r>
              <a:rPr lang="en-IN" sz="1600" dirty="0" err="1">
                <a:latin typeface="Trebuchet MS" panose="020B0603020202020204" pitchFamily="34" charset="0"/>
              </a:rPr>
              <a:t>ord</a:t>
            </a:r>
            <a:r>
              <a:rPr lang="en-IN" sz="1600" dirty="0">
                <a:latin typeface="Trebuchet MS" panose="020B0603020202020204" pitchFamily="34" charset="0"/>
              </a:rPr>
              <a:t>(</a:t>
            </a:r>
            <a:r>
              <a:rPr lang="en-IN" sz="1600" dirty="0" err="1">
                <a:latin typeface="Trebuchet MS" panose="020B0603020202020204" pitchFamily="34" charset="0"/>
              </a:rPr>
              <a:t>i</a:t>
            </a:r>
            <a:r>
              <a:rPr lang="en-IN" sz="1600" dirty="0">
                <a:latin typeface="Trebuchet MS" panose="020B0603020202020204" pitchFamily="34" charset="0"/>
              </a:rPr>
              <a:t>) - b - 65) % 26) + 65)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        </a:t>
            </a:r>
            <a:r>
              <a:rPr lang="en-IN" sz="1600" dirty="0" err="1">
                <a:latin typeface="Trebuchet MS" panose="020B0603020202020204" pitchFamily="34" charset="0"/>
              </a:rPr>
              <a:t>elif</a:t>
            </a:r>
            <a:r>
              <a:rPr lang="en-IN" sz="1600" dirty="0">
                <a:latin typeface="Trebuchet MS" panose="020B0603020202020204" pitchFamily="34" charset="0"/>
              </a:rPr>
              <a:t> </a:t>
            </a:r>
            <a:r>
              <a:rPr lang="en-IN" sz="1600" dirty="0" err="1">
                <a:latin typeface="Trebuchet MS" panose="020B0603020202020204" pitchFamily="34" charset="0"/>
              </a:rPr>
              <a:t>n.islower</a:t>
            </a:r>
            <a:r>
              <a:rPr lang="en-IN" sz="1600" dirty="0">
                <a:latin typeface="Trebuchet MS" panose="020B0603020202020204" pitchFamily="34" charset="0"/>
              </a:rPr>
              <a:t>():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            c = c + chr(((</a:t>
            </a:r>
            <a:r>
              <a:rPr lang="en-IN" sz="1600" dirty="0" err="1">
                <a:latin typeface="Trebuchet MS" panose="020B0603020202020204" pitchFamily="34" charset="0"/>
              </a:rPr>
              <a:t>ord</a:t>
            </a:r>
            <a:r>
              <a:rPr lang="en-IN" sz="1600" dirty="0">
                <a:latin typeface="Trebuchet MS" panose="020B0603020202020204" pitchFamily="34" charset="0"/>
              </a:rPr>
              <a:t>(</a:t>
            </a:r>
            <a:r>
              <a:rPr lang="en-IN" sz="1600" dirty="0" err="1">
                <a:latin typeface="Trebuchet MS" panose="020B0603020202020204" pitchFamily="34" charset="0"/>
              </a:rPr>
              <a:t>i</a:t>
            </a:r>
            <a:r>
              <a:rPr lang="en-IN" sz="1600" dirty="0">
                <a:latin typeface="Trebuchet MS" panose="020B0603020202020204" pitchFamily="34" charset="0"/>
              </a:rPr>
              <a:t>) - b - 97) % 26) + 97)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    print(</a:t>
            </a:r>
            <a:r>
              <a:rPr lang="en-IN" sz="1600" dirty="0" err="1">
                <a:latin typeface="Trebuchet MS" panose="020B0603020202020204" pitchFamily="34" charset="0"/>
              </a:rPr>
              <a:t>f"The</a:t>
            </a:r>
            <a:r>
              <a:rPr lang="en-IN" sz="1600" dirty="0">
                <a:latin typeface="Trebuchet MS" panose="020B0603020202020204" pitchFamily="34" charset="0"/>
              </a:rPr>
              <a:t> Decrypted Text is : {c}")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else: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    print('Good luck to find the secret </a:t>
            </a:r>
            <a:r>
              <a:rPr lang="en-IN" sz="1600" dirty="0" err="1">
                <a:latin typeface="Trebuchet MS" panose="020B0603020202020204" pitchFamily="34" charset="0"/>
              </a:rPr>
              <a:t>msg</a:t>
            </a:r>
            <a:r>
              <a:rPr lang="en-IN" sz="1600" dirty="0">
                <a:latin typeface="Trebuchet MS" panose="020B0603020202020204" pitchFamily="34" charset="0"/>
              </a:rPr>
              <a:t>!!')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else: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    print('Incorrect password Access Denied')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else: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    print('Good luck to find the secret </a:t>
            </a:r>
            <a:r>
              <a:rPr lang="en-IN" sz="1600" dirty="0" err="1">
                <a:latin typeface="Trebuchet MS" panose="020B0603020202020204" pitchFamily="34" charset="0"/>
              </a:rPr>
              <a:t>msg</a:t>
            </a:r>
            <a:r>
              <a:rPr lang="en-IN" sz="1600" dirty="0">
                <a:latin typeface="Trebuchet MS" panose="020B0603020202020204" pitchFamily="34" charset="0"/>
              </a:rPr>
              <a:t>!!')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B848D-A721-495B-AED7-BB24C6960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957" y="1331833"/>
            <a:ext cx="4452223" cy="1077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150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12245-E991-435F-B70F-E37F22D1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10" y="1494503"/>
            <a:ext cx="3176124" cy="3215149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Trebuchet MS" panose="020B0603020202020204" pitchFamily="34" charset="0"/>
              </a:rPr>
              <a:t>Alternative Methods:</a:t>
            </a:r>
            <a:endParaRPr lang="en-US" sz="2400" kern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28BD3-DC0A-4CD3-BEA1-20E6401280F3}"/>
              </a:ext>
            </a:extLst>
          </p:cNvPr>
          <p:cNvSpPr txBox="1"/>
          <p:nvPr/>
        </p:nvSpPr>
        <p:spPr>
          <a:xfrm>
            <a:off x="3559430" y="258901"/>
            <a:ext cx="8465573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rebuchet MS" panose="020B0603020202020204" pitchFamily="34" charset="0"/>
              </a:rPr>
              <a:t>In this case we have used libraries like matplotlib for reading and writing on image, we can also use cv2 package to manipulate image matrices.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rebuchet MS" panose="020B0603020202020204" pitchFamily="34" charset="0"/>
              </a:rPr>
              <a:t>And to  access the image matrix we have used </a:t>
            </a:r>
            <a:r>
              <a:rPr lang="en-IN" sz="2000" dirty="0" err="1">
                <a:latin typeface="Trebuchet MS" panose="020B0603020202020204" pitchFamily="34" charset="0"/>
              </a:rPr>
              <a:t>numpy</a:t>
            </a:r>
            <a:r>
              <a:rPr lang="en-IN" sz="2000" dirty="0">
                <a:latin typeface="Trebuchet MS" panose="020B0603020202020204" pitchFamily="34" charset="0"/>
              </a:rPr>
              <a:t> arrays to manipulate the numbers in image matrix.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rebuchet MS" panose="020B0603020202020204" pitchFamily="34" charset="0"/>
              </a:rPr>
              <a:t>We can also use pandas </a:t>
            </a:r>
            <a:r>
              <a:rPr lang="en-IN" sz="2000" dirty="0" err="1">
                <a:latin typeface="Trebuchet MS" panose="020B0603020202020204" pitchFamily="34" charset="0"/>
              </a:rPr>
              <a:t>DataFrame</a:t>
            </a:r>
            <a:r>
              <a:rPr lang="en-IN" sz="2000" dirty="0">
                <a:latin typeface="Trebuchet MS" panose="020B0603020202020204" pitchFamily="34" charset="0"/>
              </a:rPr>
              <a:t> for the same manipulation process by converting the image into an 2D matrix.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rebuchet MS" panose="020B0603020202020204" pitchFamily="34" charset="0"/>
              </a:rPr>
              <a:t>Over here we have used the Caesar cipher technique for Encryption and decryption of text we can use any of the alternative cipher for encryption &amp; decryption.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rebuchet MS" panose="020B0603020202020204" pitchFamily="34" charset="0"/>
              </a:rPr>
              <a:t>Steganography techniques can be widely used in many form of data like Text, Video, Audio, Network &amp; E-Mail to send encrypted message in a secret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06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134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aster Python programming: How these developers built Pyston, and where it  goes next | TechRepublic">
            <a:extLst>
              <a:ext uri="{FF2B5EF4-FFF2-40B4-BE49-F238E27FC236}">
                <a16:creationId xmlns:a16="http://schemas.microsoft.com/office/drawing/2014/main" id="{0256AF9D-A542-4062-A878-762623F12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 t="4779" r="6775" b="-2"/>
          <a:stretch/>
        </p:blipFill>
        <p:spPr bwMode="auto">
          <a:xfrm>
            <a:off x="20" y="10"/>
            <a:ext cx="759048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616F8-A126-4818-826F-18794376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endParaRPr lang="en-IN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IN" sz="30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IN" sz="3000" dirty="0">
                <a:latin typeface="Trebuchet MS" panose="020B0603020202020204" pitchFamily="34" charset="0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48411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872</Words>
  <Application>Microsoft Office PowerPoint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Office Theme</vt:lpstr>
      <vt:lpstr>IMAGE STEGANOGRAPHY  </vt:lpstr>
      <vt:lpstr>Step 1: Importing libraries and reading the image </vt:lpstr>
      <vt:lpstr>Step 2: 2.1 Creating Dictionary for character and its ASCII values 2.2 Text Encryption</vt:lpstr>
      <vt:lpstr>Step 3: Text Encryption using Caesar Cipher Encryption  </vt:lpstr>
      <vt:lpstr>Step 4: Image Comparison </vt:lpstr>
      <vt:lpstr>Step 5: Extracting the encrypted text from Steganographic image </vt:lpstr>
      <vt:lpstr>Step 6: Decrypting the text using Caesar cipher decryption</vt:lpstr>
      <vt:lpstr>Alternative Methods: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STEGANOGRAPHY  </dc:title>
  <dc:creator>Sairam</dc:creator>
  <cp:lastModifiedBy>gobi krishnan</cp:lastModifiedBy>
  <cp:revision>6</cp:revision>
  <dcterms:created xsi:type="dcterms:W3CDTF">2022-03-21T04:07:57Z</dcterms:created>
  <dcterms:modified xsi:type="dcterms:W3CDTF">2022-05-14T09:26:50Z</dcterms:modified>
</cp:coreProperties>
</file>