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1"/>
  </p:notesMasterIdLst>
  <p:sldIdLst>
    <p:sldId id="389" r:id="rId2"/>
    <p:sldId id="554" r:id="rId3"/>
    <p:sldId id="558" r:id="rId4"/>
    <p:sldId id="555" r:id="rId5"/>
    <p:sldId id="556" r:id="rId6"/>
    <p:sldId id="559" r:id="rId7"/>
    <p:sldId id="561" r:id="rId8"/>
    <p:sldId id="560" r:id="rId9"/>
    <p:sldId id="562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0" autoAdjust="0"/>
    <p:restoredTop sz="94364" autoAdjust="0"/>
  </p:normalViewPr>
  <p:slideViewPr>
    <p:cSldViewPr snapToGrid="0">
      <p:cViewPr varScale="1">
        <p:scale>
          <a:sx n="82" d="100"/>
          <a:sy n="82" d="100"/>
        </p:scale>
        <p:origin x="92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RATE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B13-46DA-8166-A7B0020481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B13-46DA-8166-A7B0020481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B13-46DA-8166-A7B0020481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B13-46DA-8166-A7B0020481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%  Accuracy</c:v>
                </c:pt>
                <c:pt idx="1">
                  <c:v>% Error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78</c:v>
                </c:pt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D-433F-8B69-E0DACDC2C53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175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14-05-2022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61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B38DBA3-52F9-4AF4-A6A4-FA4D7DB2F99C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01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nothkumar.m\Desktop\Current Template\RBTC\Silver BG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22"/>
          <a:stretch/>
        </p:blipFill>
        <p:spPr bwMode="auto">
          <a:xfrm>
            <a:off x="0" y="0"/>
            <a:ext cx="12192000" cy="423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8"/>
          <p:cNvSpPr>
            <a:spLocks noChangeAspect="1"/>
          </p:cNvSpPr>
          <p:nvPr/>
        </p:nvSpPr>
        <p:spPr bwMode="auto">
          <a:xfrm>
            <a:off x="0" y="4217844"/>
            <a:ext cx="12192000" cy="228979"/>
          </a:xfrm>
          <a:custGeom>
            <a:avLst/>
            <a:gdLst>
              <a:gd name="T0" fmla="*/ 2147483647 w 6803"/>
              <a:gd name="T1" fmla="*/ 0 h 196"/>
              <a:gd name="T2" fmla="*/ 0 w 6803"/>
              <a:gd name="T3" fmla="*/ 0 h 196"/>
              <a:gd name="T4" fmla="*/ 0 w 6803"/>
              <a:gd name="T5" fmla="*/ 2147483647 h 196"/>
              <a:gd name="T6" fmla="*/ 2147483647 w 6803"/>
              <a:gd name="T7" fmla="*/ 2147483647 h 196"/>
              <a:gd name="T8" fmla="*/ 2147483647 w 6803"/>
              <a:gd name="T9" fmla="*/ 2147483647 h 196"/>
              <a:gd name="T10" fmla="*/ 2147483647 w 6803"/>
              <a:gd name="T11" fmla="*/ 2147483647 h 196"/>
              <a:gd name="T12" fmla="*/ 2147483647 w 6803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03" h="196">
                <a:moveTo>
                  <a:pt x="6803" y="0"/>
                </a:moveTo>
                <a:lnTo>
                  <a:pt x="0" y="0"/>
                </a:lnTo>
                <a:lnTo>
                  <a:pt x="0" y="99"/>
                </a:lnTo>
                <a:lnTo>
                  <a:pt x="2187" y="99"/>
                </a:lnTo>
                <a:lnTo>
                  <a:pt x="2282" y="196"/>
                </a:lnTo>
                <a:lnTo>
                  <a:pt x="6803" y="196"/>
                </a:lnTo>
                <a:lnTo>
                  <a:pt x="6803" y="0"/>
                </a:lnTo>
                <a:close/>
              </a:path>
            </a:pathLst>
          </a:custGeom>
          <a:solidFill>
            <a:srgbClr val="0052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14" rIns="91425" bIns="45714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3360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2336" y="4539603"/>
            <a:ext cx="11387328" cy="714981"/>
          </a:xfrm>
        </p:spPr>
        <p:txBody>
          <a:bodyPr lIns="91425" rIns="91425"/>
          <a:lstStyle>
            <a:lvl1pPr>
              <a:lnSpc>
                <a:spcPct val="100000"/>
              </a:lnSpc>
              <a:defRPr sz="2000" b="1">
                <a:solidFill>
                  <a:srgbClr val="00529B"/>
                </a:solidFill>
                <a:latin typeface="+mj-lt"/>
              </a:defRPr>
            </a:lvl1pPr>
          </a:lstStyle>
          <a:p>
            <a:r>
              <a:rPr lang="en-IN" dirty="0"/>
              <a:t>A Machine Learning model Using Random Forest Algorithm </a:t>
            </a:r>
            <a:endParaRPr lang="en-GB" dirty="0"/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02336" y="5329947"/>
            <a:ext cx="11387328" cy="554710"/>
          </a:xfrm>
        </p:spPr>
        <p:txBody>
          <a:bodyPr/>
          <a:lstStyle>
            <a:lvl1pPr marL="0" indent="0" algn="r">
              <a:buFont typeface="Wingdings 2" pitchFamily="18" charset="2"/>
              <a:buNone/>
              <a:defRPr sz="21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ea typeface="Verdana" pitchFamily="34" charset="0"/>
              </a:rPr>
              <a:t>					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814" y="5977437"/>
            <a:ext cx="1621380" cy="68746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81C21F7-64C1-CFCA-CD2A-BD86B13E10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2336" y="1137489"/>
            <a:ext cx="11387328" cy="2099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4" rIns="91425" bIns="45714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2400" b="1" cap="all" baseline="0">
                <a:solidFill>
                  <a:srgbClr val="00529B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5pPr>
            <a:lvl6pPr marL="457128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252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38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508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/>
            <a:r>
              <a:rPr lang="en-US" dirty="0"/>
              <a:t>predict the risk of readmission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84443501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8088" indent="-238088">
              <a:spcBef>
                <a:spcPts val="600"/>
              </a:spcBef>
              <a:spcAft>
                <a:spcPts val="600"/>
              </a:spcAft>
              <a:defRPr lang="en-US" sz="2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8" indent="-217453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lang="en-US" sz="2000" dirty="0" smtClean="0">
                <a:solidFill>
                  <a:schemeClr val="tx1"/>
                </a:solidFill>
                <a:latin typeface="+mn-lt"/>
              </a:defRPr>
            </a:lvl2pPr>
            <a:lvl3pPr marL="676168" indent="-209517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000"/>
            </a:lvl3pPr>
            <a:lvl4pPr marL="904729" indent="-21904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133293" indent="-21904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800"/>
            </a:lvl5pPr>
          </a:lstStyle>
          <a:p>
            <a:pPr marL="238088" lvl="0" indent="-238088" algn="l" rtl="0" eaLnBrk="1" fontAlgn="base" hangingPunct="1">
              <a:lnSpc>
                <a:spcPct val="150000"/>
              </a:lnSpc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¡"/>
            </a:pPr>
            <a:r>
              <a:rPr lang="en-US" dirty="0"/>
              <a:t>Click to edit Master text styles</a:t>
            </a:r>
          </a:p>
          <a:p>
            <a:pPr marL="457128" lvl="1" indent="-217453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  <a:p>
            <a:pPr marL="676168" lvl="2" indent="-209517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/>
              <a:t>Third level</a:t>
            </a:r>
          </a:p>
          <a:p>
            <a:pPr marL="904729" lvl="3" indent="-21904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133293" lvl="4" indent="-21904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070115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G:\Jobs\Layout &amp; Template\Temp\Template_1\Airbus Inn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"/>
            <a:ext cx="121920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2072"/>
            <a:ext cx="11379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4" rIns="91425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457128" lvl="1" indent="-217453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  <a:p>
            <a:pPr marL="676168" lvl="2" indent="-209517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/>
              <a:t>Third level</a:t>
            </a:r>
          </a:p>
          <a:p>
            <a:pPr marL="904729" lvl="3" indent="-21904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133293" lvl="4" indent="-21904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879"/>
            <a:ext cx="11379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45714" rIns="45714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26533" y="6577046"/>
            <a:ext cx="0" cy="280987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814" y="5957801"/>
            <a:ext cx="1621380" cy="707102"/>
          </a:xfrm>
          <a:prstGeom prst="rect">
            <a:avLst/>
          </a:prstGeom>
        </p:spPr>
      </p:pic>
      <p:sp>
        <p:nvSpPr>
          <p:cNvPr id="7" name="Rectangle 6"/>
          <p:cNvSpPr>
            <a:spLocks/>
          </p:cNvSpPr>
          <p:nvPr userDrawn="1"/>
        </p:nvSpPr>
        <p:spPr bwMode="auto">
          <a:xfrm>
            <a:off x="626532" y="6308239"/>
            <a:ext cx="8040950" cy="36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4" rIns="0" bIns="45714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School of Advanced Career Education</a:t>
            </a:r>
          </a:p>
        </p:txBody>
      </p:sp>
    </p:spTree>
    <p:extLst>
      <p:ext uri="{BB962C8B-B14F-4D97-AF65-F5344CB8AC3E}">
        <p14:creationId xmlns:p14="http://schemas.microsoft.com/office/powerpoint/2010/main" val="294823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cap="all" baseline="0">
          <a:solidFill>
            <a:srgbClr val="00529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12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252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38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50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38088" indent="-238088" algn="l" rtl="0" eaLnBrk="1" fontAlgn="base" hangingPunct="1">
        <a:lnSpc>
          <a:spcPct val="150000"/>
        </a:lnSpc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57128" indent="-217453" algn="l" rtl="0" eaLnBrk="1" fontAlgn="base" hangingPunct="1">
        <a:lnSpc>
          <a:spcPct val="150000"/>
        </a:lnSpc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2000" dirty="0" smtClean="0">
          <a:solidFill>
            <a:schemeClr val="tx1"/>
          </a:solidFill>
          <a:latin typeface="+mn-lt"/>
        </a:defRPr>
      </a:lvl2pPr>
      <a:lvl3pPr marL="676168" indent="-209517" algn="l" rtl="0" eaLnBrk="1" fontAlgn="base" hangingPunct="1">
        <a:lnSpc>
          <a:spcPct val="150000"/>
        </a:lnSpc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2000" dirty="0" smtClean="0">
          <a:solidFill>
            <a:schemeClr val="tx1"/>
          </a:solidFill>
          <a:latin typeface="+mn-lt"/>
        </a:defRPr>
      </a:lvl3pPr>
      <a:lvl4pPr marL="904729" indent="-219040" algn="l" rtl="0" eaLnBrk="1" fontAlgn="base" hangingPunct="1">
        <a:lnSpc>
          <a:spcPct val="150000"/>
        </a:lnSpc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800" dirty="0" smtClean="0">
          <a:solidFill>
            <a:schemeClr val="tx1"/>
          </a:solidFill>
          <a:latin typeface="+mn-lt"/>
        </a:defRPr>
      </a:lvl4pPr>
      <a:lvl5pPr marL="1133293" indent="-219040" algn="l" rtl="0" eaLnBrk="1" fontAlgn="base" hangingPunct="1">
        <a:lnSpc>
          <a:spcPct val="150000"/>
        </a:lnSpc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800" dirty="0">
          <a:solidFill>
            <a:schemeClr val="tx1"/>
          </a:solidFill>
          <a:latin typeface="+mn-lt"/>
        </a:defRPr>
      </a:lvl5pPr>
      <a:lvl6pPr marL="1590421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548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4675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1802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2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7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Sairam4812/Predicting-Risk-score-of-Readmission-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iabhishekofficial/prediction-on-hospital-readmission" TargetMode="External"/><Relationship Id="rId2" Type="http://schemas.openxmlformats.org/officeDocument/2006/relationships/hyperlink" Target="https://healthitanalytics.com/news/preventable-hospital-readmissions-fall-dramatically-across-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esler.com/lace-risk-score/#:~:text=LACE%20scores%20range%20from%201,10%20%3D%20High%20risk%20of%20readmiss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36" y="4500479"/>
            <a:ext cx="11387328" cy="829468"/>
          </a:xfrm>
          <a:noFill/>
          <a:ln>
            <a:noFill/>
          </a:ln>
        </p:spPr>
        <p:txBody>
          <a:bodyPr vert="horz" wrap="square" lIns="91425" tIns="54425" rIns="91425" bIns="5442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Machine learning model to predict the risk of readmission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402336" y="5227310"/>
            <a:ext cx="11387328" cy="554710"/>
          </a:xfrm>
          <a:noFill/>
          <a:ln>
            <a:noFill/>
          </a:ln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Verdana" pitchFamily="34" charset="0"/>
              </a:rPr>
              <a:t>- Sairam M &amp; Karthick Ramnathan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549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28790"/>
            <a:ext cx="11379200" cy="4154973"/>
          </a:xfrm>
        </p:spPr>
        <p:txBody>
          <a:bodyPr anchor="ctr"/>
          <a:lstStyle/>
          <a:p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ea typeface="+mn-ea"/>
                <a:cs typeface="+mn-cs"/>
              </a:rPr>
              <a:t>Patients within the high-risk category are more likely to be readmitted within 30 days. In absence of any prediction model, hospitals are unable to identify and provide better and enhanced care to high-risk patients.</a:t>
            </a:r>
          </a:p>
          <a:p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ea typeface="+mn-ea"/>
                <a:cs typeface="+mn-cs"/>
              </a:rPr>
              <a:t>These hospital readmissions not only impact health outcomes, they’re also costly, accounting for more than $17 billion in avoidable Medicare expenditures annually. 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ea typeface="+mn-ea"/>
                <a:cs typeface="+mn-cs"/>
              </a:rPr>
              <a:t>[1]</a:t>
            </a:r>
          </a:p>
          <a:p>
            <a:r>
              <a:rPr lang="en-US" sz="1600" kern="1200" dirty="0">
                <a:solidFill>
                  <a:srgbClr val="232323"/>
                </a:solidFill>
              </a:rPr>
              <a:t>Hospitals are penalized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ea typeface="+mn-ea"/>
                <a:cs typeface="+mn-cs"/>
              </a:rPr>
              <a:t>by withholding up to 3% of regular reimbursements if they have a higher-than-expected number of readmissions within 30 days of discharge for six conditions.</a:t>
            </a:r>
            <a:r>
              <a:rPr lang="en-US" sz="1000" kern="1200" dirty="0">
                <a:solidFill>
                  <a:srgbClr val="232323"/>
                </a:solidFill>
              </a:rPr>
              <a:t> [1]</a:t>
            </a:r>
          </a:p>
          <a:p>
            <a:r>
              <a:rPr lang="en-US" sz="1600" dirty="0"/>
              <a:t>Chronic lung disease | Coronary artery bypass graft surgery | Heart attacks </a:t>
            </a:r>
          </a:p>
          <a:p>
            <a:r>
              <a:rPr lang="en-US" sz="1600" dirty="0"/>
              <a:t>Heart failure | Hip and knee replacements | Pneumonia</a:t>
            </a:r>
            <a:endParaRPr lang="en-US" sz="1600" kern="1200" dirty="0">
              <a:solidFill>
                <a:srgbClr val="232323"/>
              </a:solidFill>
            </a:endParaRPr>
          </a:p>
          <a:p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90066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67D8-B49A-3D62-8DB7-0D265564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EF66A-450A-5642-6B90-B39D9E41E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92072"/>
            <a:ext cx="11379200" cy="4956801"/>
          </a:xfrm>
        </p:spPr>
        <p:txBody>
          <a:bodyPr/>
          <a:lstStyle/>
          <a:p>
            <a:r>
              <a:rPr lang="en-IN" dirty="0"/>
              <a:t>Prediction on Patient’s hospital Readmission</a:t>
            </a:r>
          </a:p>
          <a:p>
            <a:pPr lvl="1">
              <a:lnSpc>
                <a:spcPct val="100000"/>
              </a:lnSpc>
            </a:pPr>
            <a:r>
              <a:rPr lang="en-IN" sz="1600" dirty="0"/>
              <a:t>Data set from Kaggle. </a:t>
            </a:r>
            <a:r>
              <a:rPr lang="en-IN" sz="1000" dirty="0"/>
              <a:t>[2]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It is a “diabetic” encounter, that is, one during which any kind of diabetes was entered to the system as a diagnosis.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The length of stay was at least 1 day and at most 14 days. 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Laboratory tests and Medications performed during the encounter.</a:t>
            </a:r>
          </a:p>
          <a:p>
            <a:r>
              <a:rPr lang="en-IN" sz="1800" dirty="0"/>
              <a:t>Hidden Causes of Readmission </a:t>
            </a:r>
            <a:r>
              <a:rPr lang="en-IN" sz="1000" dirty="0"/>
              <a:t>[1]</a:t>
            </a:r>
          </a:p>
          <a:p>
            <a:pPr marL="0" indent="0">
              <a:buNone/>
            </a:pPr>
            <a:r>
              <a:rPr lang="en-IN" sz="1050" dirty="0"/>
              <a:t>             High crime rate in neighbourhood		    Low Health Literacy	                  Patients who depend on family transport	  Foods that meet their Dietary</a:t>
            </a:r>
            <a:r>
              <a:rPr lang="en-IN" sz="1000" dirty="0"/>
              <a:t>	 		</a:t>
            </a:r>
            <a:endParaRPr lang="en-IN" sz="1800" dirty="0"/>
          </a:p>
        </p:txBody>
      </p:sp>
      <p:pic>
        <p:nvPicPr>
          <p:cNvPr id="1026" name="Picture 2" descr="A Comprehensive Guide to Understanding Health and Social Care By  OnlineAssignmentsHelp.com – Careers Aid">
            <a:extLst>
              <a:ext uri="{FF2B5EF4-FFF2-40B4-BE49-F238E27FC236}">
                <a16:creationId xmlns:a16="http://schemas.microsoft.com/office/drawing/2014/main" id="{A23EF432-294C-8A66-C0CD-D9DE686E0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839" y="4708801"/>
            <a:ext cx="1536990" cy="96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 running outside round icon | Vectorfair">
            <a:extLst>
              <a:ext uri="{FF2B5EF4-FFF2-40B4-BE49-F238E27FC236}">
                <a16:creationId xmlns:a16="http://schemas.microsoft.com/office/drawing/2014/main" id="{12B1471B-3F39-482E-C65C-6E75FE364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034" y="4564286"/>
            <a:ext cx="1294394" cy="125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dication, pills Icon stock vector. Illustration of medicines - 178753359">
            <a:extLst>
              <a:ext uri="{FF2B5EF4-FFF2-40B4-BE49-F238E27FC236}">
                <a16:creationId xmlns:a16="http://schemas.microsoft.com/office/drawing/2014/main" id="{7953BBD7-9301-B895-2760-799A00F0E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437" y="4325861"/>
            <a:ext cx="1294393" cy="137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od Service Icon Design Stock Photo, Picture And Royalty Free Image. Image  18312673.">
            <a:extLst>
              <a:ext uri="{FF2B5EF4-FFF2-40B4-BE49-F238E27FC236}">
                <a16:creationId xmlns:a16="http://schemas.microsoft.com/office/drawing/2014/main" id="{B51AA60F-F905-2AB6-D73A-566F4C245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445" y="4556682"/>
            <a:ext cx="1463003" cy="126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97497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3095-7422-B8F1-19C5-32E7B82E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11235-F738-7013-619C-6DC977AF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Why Decision Tree?</a:t>
            </a:r>
          </a:p>
          <a:p>
            <a:pPr lvl="1"/>
            <a:r>
              <a:rPr lang="en-US" sz="1800" dirty="0"/>
              <a:t>Decision Tree algorithms can discover rich relationships between predictors and the response automatically.</a:t>
            </a:r>
          </a:p>
          <a:p>
            <a:pPr lvl="1"/>
            <a:r>
              <a:rPr lang="en-US" sz="1800" dirty="0"/>
              <a:t>It can easily handle more predictors than the number of response.</a:t>
            </a:r>
            <a:endParaRPr lang="en-IN" sz="18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6B8F625-7B50-460B-3268-DE7B46E4F0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9706760"/>
              </p:ext>
            </p:extLst>
          </p:nvPr>
        </p:nvGraphicFramePr>
        <p:xfrm>
          <a:off x="7949682" y="2780522"/>
          <a:ext cx="3835918" cy="288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34939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7058-047B-EF9E-B6BD-58638F62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&amp; 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DD797-B3C2-F1D7-01D3-C64603BC2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92072"/>
            <a:ext cx="11379200" cy="4975463"/>
          </a:xfrm>
        </p:spPr>
        <p:txBody>
          <a:bodyPr/>
          <a:lstStyle/>
          <a:p>
            <a:r>
              <a:rPr lang="en-US" sz="2000" dirty="0"/>
              <a:t>Data is modeled based on LACE index scoring </a:t>
            </a:r>
            <a:r>
              <a:rPr lang="en-US" sz="1000" dirty="0"/>
              <a:t>[3]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L - Length of stay of the index admission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A - Acuity of the admission. Specifically, if the patient is admitted through the Emergency Department vs. an elective admission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C - Co-morbidities, incorporating the Charlson Co-Morbidity Index.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E - Number of emergency visits of the patient in the year preceding the encounter.</a:t>
            </a:r>
          </a:p>
          <a:p>
            <a:pPr lvl="1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FE5C0-24C0-ACC7-B8D8-C27FBCE9F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28" y="3610947"/>
            <a:ext cx="5626093" cy="255658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41166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B572-5F01-409C-F242-288BC18A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A69CD-E388-708E-584E-D1CBEA4F7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Risk Classification</a:t>
            </a:r>
          </a:p>
          <a:p>
            <a:pPr lvl="1"/>
            <a:r>
              <a:rPr lang="en-IN" dirty="0"/>
              <a:t>Risk Score (0-5) “Low”</a:t>
            </a:r>
          </a:p>
          <a:p>
            <a:pPr lvl="1"/>
            <a:r>
              <a:rPr lang="en-IN" dirty="0"/>
              <a:t>Risk Score (6-9) “Medium”</a:t>
            </a:r>
          </a:p>
          <a:p>
            <a:pPr lvl="1"/>
            <a:r>
              <a:rPr lang="en-IN" dirty="0"/>
              <a:t>Risk </a:t>
            </a:r>
            <a:r>
              <a:rPr lang="en-IN"/>
              <a:t>Score (&gt;=10) “High” </a:t>
            </a:r>
            <a:endParaRPr lang="en-IN" dirty="0"/>
          </a:p>
        </p:txBody>
      </p:sp>
      <p:pic>
        <p:nvPicPr>
          <p:cNvPr id="5" name="slide2" descr="Sheet 2">
            <a:extLst>
              <a:ext uri="{FF2B5EF4-FFF2-40B4-BE49-F238E27FC236}">
                <a16:creationId xmlns:a16="http://schemas.microsoft.com/office/drawing/2014/main" id="{6CD5A238-8953-D7B3-D45F-B862BB4F7B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3" b="7891"/>
          <a:stretch/>
        </p:blipFill>
        <p:spPr>
          <a:xfrm>
            <a:off x="6298163" y="1644550"/>
            <a:ext cx="4270087" cy="362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435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55F4-0686-BA3E-44CE-82372C9F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Snippets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CA70A-EACC-7CC5-C807-FFB9BC66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Below given are some of the snippets of code that we used in the model</a:t>
            </a:r>
          </a:p>
          <a:p>
            <a:pPr lvl="1"/>
            <a:r>
              <a:rPr lang="en-IN" dirty="0">
                <a:hlinkClick r:id="rId2"/>
              </a:rPr>
              <a:t>GitHub Link </a:t>
            </a:r>
            <a:endParaRPr lang="en-IN" dirty="0"/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72733-BD57-7F89-3B30-357B4EDC4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527" y="1915007"/>
            <a:ext cx="5213623" cy="422992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809246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4660-148A-471B-3690-65625419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BD878-0D20-7F58-C635-3DBD8B62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Accuracy and Confusion Matrix using Decision tree algorithm</a:t>
            </a:r>
          </a:p>
          <a:p>
            <a:pPr lvl="1"/>
            <a:r>
              <a:rPr lang="en-IN" dirty="0"/>
              <a:t>Our Model predicts at 78% accuracy with 22 % error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8DAFE-42B1-7923-A993-A165EDCFB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13" y="2659226"/>
            <a:ext cx="6384379" cy="213670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1732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75B3-B08B-7151-D36D-A70EB7D9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82ACE-BC7E-545D-1EC5-1320553F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92072"/>
            <a:ext cx="11379200" cy="4770189"/>
          </a:xfrm>
        </p:spPr>
        <p:txBody>
          <a:bodyPr/>
          <a:lstStyle/>
          <a:p>
            <a:r>
              <a:rPr lang="en-IN" sz="1600" dirty="0"/>
              <a:t>Simple Prediction Model with huge benefit</a:t>
            </a:r>
          </a:p>
          <a:p>
            <a:r>
              <a:rPr lang="en-IN" sz="1600" dirty="0"/>
              <a:t>Classifying the Patients into 3 Categories makes us easier to act proactively	</a:t>
            </a:r>
          </a:p>
          <a:p>
            <a:r>
              <a:rPr lang="en-IN" sz="1600" dirty="0"/>
              <a:t>Direct Users – Providers (Hospitals)</a:t>
            </a:r>
          </a:p>
          <a:p>
            <a:r>
              <a:rPr lang="en-IN" sz="1600" dirty="0"/>
              <a:t>Indirect Users – Payers(Insurance Companies)</a:t>
            </a:r>
          </a:p>
          <a:p>
            <a:pPr marL="0" indent="0">
              <a:buNone/>
            </a:pPr>
            <a:endParaRPr lang="en-IN" sz="1800" b="1" dirty="0">
              <a:latin typeface="+mj-lt"/>
            </a:endParaRPr>
          </a:p>
          <a:p>
            <a:pPr marL="0" indent="0">
              <a:buNone/>
            </a:pPr>
            <a:r>
              <a:rPr lang="en-IN" sz="1800" b="1" dirty="0">
                <a:latin typeface="+mj-lt"/>
              </a:rPr>
              <a:t>REFERENCES</a:t>
            </a:r>
          </a:p>
          <a:p>
            <a:pPr marL="219040" lvl="1" indent="0">
              <a:lnSpc>
                <a:spcPct val="100000"/>
              </a:lnSpc>
              <a:buNone/>
            </a:pPr>
            <a:r>
              <a:rPr lang="en-IN" sz="1600" dirty="0"/>
              <a:t>[1]. </a:t>
            </a:r>
            <a:r>
              <a:rPr lang="en-IN" sz="1600" dirty="0">
                <a:hlinkClick r:id="rId2"/>
              </a:rPr>
              <a:t>https://healthitanalytics.com/news/preventable-hospital-readmissions-fall-dramatically-across-us</a:t>
            </a:r>
            <a:endParaRPr lang="en-IN" sz="1600" dirty="0"/>
          </a:p>
          <a:p>
            <a:pPr marL="219040" lvl="1" indent="0">
              <a:lnSpc>
                <a:spcPct val="100000"/>
              </a:lnSpc>
              <a:buNone/>
            </a:pPr>
            <a:r>
              <a:rPr lang="en-IN" sz="1600" dirty="0"/>
              <a:t>[2]. </a:t>
            </a:r>
            <a:r>
              <a:rPr lang="en-IN" sz="1600" dirty="0">
                <a:hlinkClick r:id="rId3"/>
              </a:rPr>
              <a:t>https://www.kaggle.com/code/iabhishekofficial/prediction-on-hospital-readmission</a:t>
            </a:r>
            <a:endParaRPr lang="en-IN" sz="1600" dirty="0"/>
          </a:p>
          <a:p>
            <a:pPr marL="219040" lvl="1" indent="0">
              <a:lnSpc>
                <a:spcPct val="100000"/>
              </a:lnSpc>
              <a:buNone/>
            </a:pPr>
            <a:r>
              <a:rPr lang="en-IN" sz="1600" dirty="0"/>
              <a:t>[3].</a:t>
            </a:r>
            <a:r>
              <a:rPr lang="en-IN" sz="1600" dirty="0">
                <a:hlinkClick r:id="rId4"/>
              </a:rPr>
              <a:t> https://www.besler.com/lace-risk-score/#:~:text=LACE%20scores%20range%20from%201,10%20%3D%20High%20risk%20of%20readmission</a:t>
            </a:r>
            <a:endParaRPr lang="en-IN" sz="1600" dirty="0"/>
          </a:p>
          <a:p>
            <a:pPr marL="0" indent="0">
              <a:buNone/>
            </a:pPr>
            <a:endParaRPr lang="en-IN" sz="1600" b="1" dirty="0">
              <a:latin typeface="+mj-lt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8524078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S2MLDMAssociationRuleMiningApriori"/>
</p:tagLst>
</file>

<file path=ppt/theme/theme1.xml><?xml version="1.0" encoding="utf-8"?>
<a:theme xmlns:a="http://schemas.openxmlformats.org/drawingml/2006/main" name="TEMPLATE">
  <a:themeElements>
    <a:clrScheme name="HC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TDP1" id="{B67B78BF-DE18-43E1-A36B-763DD5EF8702}" vid="{BEFAC2B0-16DF-4168-BDEB-B616C974FC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2823</TotalTime>
  <Words>513</Words>
  <Application>Microsoft Office PowerPoint</Application>
  <PresentationFormat>Widescreen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Novecento Book</vt:lpstr>
      <vt:lpstr>Wingdings</vt:lpstr>
      <vt:lpstr>Wingdings 2</vt:lpstr>
      <vt:lpstr>TEMPLATE</vt:lpstr>
      <vt:lpstr>Machine learning model to predict the risk of readmission</vt:lpstr>
      <vt:lpstr>BUSINESS scenario</vt:lpstr>
      <vt:lpstr>Assumptions &amp; limitations</vt:lpstr>
      <vt:lpstr>ALGORITHM USED</vt:lpstr>
      <vt:lpstr>data modeling &amp; Classification</vt:lpstr>
      <vt:lpstr>Risk classification</vt:lpstr>
      <vt:lpstr>Code Snippets</vt:lpstr>
      <vt:lpstr>Model Output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SSN SACE</dc:title>
  <dc:subject>PPT Template</dc:subject>
  <dc:creator>Jeyakarthikeyan</dc:creator>
  <cp:lastModifiedBy>gobi krishnan</cp:lastModifiedBy>
  <cp:revision>488</cp:revision>
  <dcterms:created xsi:type="dcterms:W3CDTF">2016-10-27T05:48:55Z</dcterms:created>
  <dcterms:modified xsi:type="dcterms:W3CDTF">2022-05-14T05:52:00Z</dcterms:modified>
</cp:coreProperties>
</file>