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 id="266" r:id="rId9"/>
    <p:sldId id="267" r:id="rId10"/>
    <p:sldId id="268" r:id="rId11"/>
    <p:sldId id="269" r:id="rId12"/>
    <p:sldId id="270" r:id="rId13"/>
    <p:sldId id="271" r:id="rId14"/>
    <p:sldId id="272" r:id="rId15"/>
    <p:sldId id="275" r:id="rId16"/>
    <p:sldId id="273" r:id="rId17"/>
    <p:sldId id="274" r:id="rId18"/>
    <p:sldId id="276" r:id="rId19"/>
    <p:sldId id="277" r:id="rId20"/>
    <p:sldId id="278"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31" autoAdjust="0"/>
  </p:normalViewPr>
  <p:slideViewPr>
    <p:cSldViewPr snapToGrid="0">
      <p:cViewPr varScale="1">
        <p:scale>
          <a:sx n="101" d="100"/>
          <a:sy n="101" d="100"/>
        </p:scale>
        <p:origin x="990"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10/1/2023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10/1/2023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hyperlink" Target="https://yorker901-project-2---nlp---hotel-rating-cl-hotel-review-l2860e.streamlit.app/" TargetMode="External"/><Relationship Id="rId1" Type="http://schemas.openxmlformats.org/officeDocument/2006/relationships/slideLayout" Target="../slideLayouts/slideLayout6.xml"/><Relationship Id="rId5" Type="http://schemas.openxmlformats.org/officeDocument/2006/relationships/image" Target="../media/image17.tmp"/><Relationship Id="rId4" Type="http://schemas.openxmlformats.org/officeDocument/2006/relationships/image" Target="../media/image16.tm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7042" y="1082843"/>
            <a:ext cx="5361552" cy="2033336"/>
          </a:xfrm>
        </p:spPr>
        <p:txBody>
          <a:bodyPr/>
          <a:lstStyle/>
          <a:p>
            <a:r>
              <a:rPr lang="en-IN" dirty="0"/>
              <a:t>Hotel Rating Classification </a:t>
            </a:r>
          </a:p>
        </p:txBody>
      </p:sp>
      <p:sp>
        <p:nvSpPr>
          <p:cNvPr id="3" name="Subtitle 2"/>
          <p:cNvSpPr>
            <a:spLocks noGrp="1"/>
          </p:cNvSpPr>
          <p:nvPr>
            <p:ph type="subTitle" idx="1"/>
          </p:nvPr>
        </p:nvSpPr>
        <p:spPr>
          <a:xfrm>
            <a:off x="1259053" y="5774142"/>
            <a:ext cx="10572000" cy="434974"/>
          </a:xfrm>
        </p:spPr>
        <p:txBody>
          <a:bodyPr>
            <a:noAutofit/>
          </a:bodyPr>
          <a:lstStyle/>
          <a:p>
            <a:r>
              <a:rPr lang="en-US" sz="3200" b="1" dirty="0"/>
              <a:t>Natural Language </a:t>
            </a:r>
            <a:r>
              <a:rPr lang="en-IN" sz="3200" b="1" dirty="0"/>
              <a:t>Processing Project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3752" y="441987"/>
            <a:ext cx="6469501" cy="4126831"/>
          </a:xfrm>
          <a:prstGeom prst="rect">
            <a:avLst/>
          </a:prstGeom>
        </p:spPr>
      </p:pic>
    </p:spTree>
    <p:extLst>
      <p:ext uri="{BB962C8B-B14F-4D97-AF65-F5344CB8AC3E}">
        <p14:creationId xmlns:p14="http://schemas.microsoft.com/office/powerpoint/2010/main" val="2064567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entury Gothic (Headings)"/>
              </a:rPr>
              <a:t>Sentimental Analysis</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39" y="2456992"/>
            <a:ext cx="8177961" cy="4210508"/>
          </a:xfrm>
          <a:prstGeom prst="rect">
            <a:avLst/>
          </a:prstGeom>
        </p:spPr>
      </p:pic>
      <p:sp>
        <p:nvSpPr>
          <p:cNvPr id="4" name="TextBox 3"/>
          <p:cNvSpPr txBox="1"/>
          <p:nvPr/>
        </p:nvSpPr>
        <p:spPr>
          <a:xfrm>
            <a:off x="8597900" y="2456992"/>
            <a:ext cx="3314700" cy="2031325"/>
          </a:xfrm>
          <a:prstGeom prst="rect">
            <a:avLst/>
          </a:prstGeom>
          <a:noFill/>
        </p:spPr>
        <p:txBody>
          <a:bodyPr wrap="square" rtlCol="0">
            <a:spAutoFit/>
          </a:bodyPr>
          <a:lstStyle/>
          <a:p>
            <a:r>
              <a:rPr lang="en-US" dirty="0">
                <a:solidFill>
                  <a:schemeClr val="accent1"/>
                </a:solidFill>
              </a:rPr>
              <a:t>An approach to natural language processing  that identifies the emotional tone behind a body of text. To determine and categorize opinions about reviews.</a:t>
            </a:r>
            <a:endParaRPr lang="en-IN" dirty="0">
              <a:solidFill>
                <a:schemeClr val="accent1"/>
              </a:solidFill>
            </a:endParaRP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0949" y="5359400"/>
            <a:ext cx="2768601" cy="1117600"/>
          </a:xfrm>
          <a:prstGeom prst="rect">
            <a:avLst/>
          </a:prstGeom>
        </p:spPr>
      </p:pic>
    </p:spTree>
    <p:extLst>
      <p:ext uri="{BB962C8B-B14F-4D97-AF65-F5344CB8AC3E}">
        <p14:creationId xmlns:p14="http://schemas.microsoft.com/office/powerpoint/2010/main" val="1363269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Vectorization</a:t>
            </a:r>
            <a:endParaRPr lang="en-IN" dirty="0"/>
          </a:p>
        </p:txBody>
      </p:sp>
      <p:sp>
        <p:nvSpPr>
          <p:cNvPr id="3" name="TextBox 2"/>
          <p:cNvSpPr txBox="1"/>
          <p:nvPr/>
        </p:nvSpPr>
        <p:spPr>
          <a:xfrm>
            <a:off x="558800" y="2527300"/>
            <a:ext cx="11442700" cy="369332"/>
          </a:xfrm>
          <a:prstGeom prst="rect">
            <a:avLst/>
          </a:prstGeom>
          <a:noFill/>
        </p:spPr>
        <p:txBody>
          <a:bodyPr wrap="square" rtlCol="0">
            <a:spAutoFit/>
          </a:bodyPr>
          <a:lstStyle/>
          <a:p>
            <a:r>
              <a:rPr lang="en-US" dirty="0">
                <a:solidFill>
                  <a:schemeClr val="accent1"/>
                </a:solidFill>
              </a:rPr>
              <a:t>The process of converting or transforming a data set into a set of Vectors is called </a:t>
            </a:r>
            <a:r>
              <a:rPr lang="en-US" b="1" dirty="0">
                <a:solidFill>
                  <a:schemeClr val="accent1"/>
                </a:solidFill>
              </a:rPr>
              <a:t>Vectorization.</a:t>
            </a:r>
            <a:endParaRPr lang="en-IN" dirty="0">
              <a:solidFill>
                <a:schemeClr val="accent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3438345"/>
            <a:ext cx="3845242" cy="2898955"/>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5016" y="3438345"/>
            <a:ext cx="4311882" cy="2898955"/>
          </a:xfrm>
          <a:prstGeom prst="rect">
            <a:avLst/>
          </a:prstGeom>
        </p:spPr>
      </p:pic>
    </p:spTree>
    <p:extLst>
      <p:ext uri="{BB962C8B-B14F-4D97-AF65-F5344CB8AC3E}">
        <p14:creationId xmlns:p14="http://schemas.microsoft.com/office/powerpoint/2010/main" val="237105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endParaRPr lang="en-IN" dirty="0"/>
          </a:p>
        </p:txBody>
      </p:sp>
      <p:sp>
        <p:nvSpPr>
          <p:cNvPr id="3" name="TextBox 2"/>
          <p:cNvSpPr txBox="1"/>
          <p:nvPr/>
        </p:nvSpPr>
        <p:spPr>
          <a:xfrm>
            <a:off x="810000" y="2641600"/>
            <a:ext cx="10571998" cy="3477875"/>
          </a:xfrm>
          <a:prstGeom prst="rect">
            <a:avLst/>
          </a:prstGeom>
          <a:noFill/>
        </p:spPr>
        <p:txBody>
          <a:bodyPr wrap="square" rtlCol="0">
            <a:spAutoFit/>
          </a:bodyPr>
          <a:lstStyle/>
          <a:p>
            <a:r>
              <a:rPr lang="en-US" sz="2000" dirty="0">
                <a:solidFill>
                  <a:schemeClr val="accent1"/>
                </a:solidFill>
              </a:rPr>
              <a:t>Here we have applied the following Models:</a:t>
            </a:r>
          </a:p>
          <a:p>
            <a:endParaRPr lang="en-US" sz="2000" b="1" dirty="0">
              <a:solidFill>
                <a:schemeClr val="accent1"/>
              </a:solidFill>
            </a:endParaRPr>
          </a:p>
          <a:p>
            <a:pPr marL="285750" indent="-285750">
              <a:buFont typeface="Wingdings" panose="05000000000000000000" pitchFamily="2" charset="2"/>
              <a:buChar char="§"/>
            </a:pPr>
            <a:r>
              <a:rPr lang="en-IN" sz="2000" b="1" dirty="0">
                <a:solidFill>
                  <a:schemeClr val="accent1"/>
                </a:solidFill>
              </a:rPr>
              <a:t>Naive Bayes Model</a:t>
            </a:r>
          </a:p>
          <a:p>
            <a:pPr marL="285750" indent="-285750">
              <a:buFont typeface="Wingdings" panose="05000000000000000000" pitchFamily="2" charset="2"/>
              <a:buChar char="§"/>
            </a:pPr>
            <a:r>
              <a:rPr lang="en-IN" sz="2000" b="1" dirty="0">
                <a:solidFill>
                  <a:schemeClr val="accent1"/>
                </a:solidFill>
              </a:rPr>
              <a:t>Logistic Regression Model</a:t>
            </a:r>
          </a:p>
          <a:p>
            <a:pPr marL="285750" indent="-285750">
              <a:buFont typeface="Wingdings" panose="05000000000000000000" pitchFamily="2" charset="2"/>
              <a:buChar char="§"/>
            </a:pPr>
            <a:r>
              <a:rPr lang="en-IN" sz="2000" b="1" dirty="0">
                <a:solidFill>
                  <a:schemeClr val="accent1"/>
                </a:solidFill>
              </a:rPr>
              <a:t>Decision Tree </a:t>
            </a:r>
          </a:p>
          <a:p>
            <a:pPr marL="285750" indent="-285750">
              <a:buFont typeface="Wingdings" panose="05000000000000000000" pitchFamily="2" charset="2"/>
              <a:buChar char="§"/>
            </a:pPr>
            <a:r>
              <a:rPr lang="en-US" sz="2000" b="1" dirty="0">
                <a:solidFill>
                  <a:schemeClr val="accent1"/>
                </a:solidFill>
              </a:rPr>
              <a:t>Random Forest </a:t>
            </a:r>
          </a:p>
          <a:p>
            <a:pPr marL="285750" indent="-285750">
              <a:buFont typeface="Wingdings" panose="05000000000000000000" pitchFamily="2" charset="2"/>
              <a:buChar char="§"/>
            </a:pPr>
            <a:r>
              <a:rPr lang="en-IN" sz="2000" b="1" dirty="0">
                <a:solidFill>
                  <a:schemeClr val="accent1"/>
                </a:solidFill>
              </a:rPr>
              <a:t>Gradient Boosting</a:t>
            </a:r>
          </a:p>
          <a:p>
            <a:pPr marL="285750" indent="-285750">
              <a:buFont typeface="Wingdings" panose="05000000000000000000" pitchFamily="2" charset="2"/>
              <a:buChar char="§"/>
            </a:pPr>
            <a:r>
              <a:rPr lang="en-IN" sz="2000" b="1" dirty="0">
                <a:solidFill>
                  <a:schemeClr val="accent1"/>
                </a:solidFill>
              </a:rPr>
              <a:t>Ada Boost</a:t>
            </a:r>
          </a:p>
          <a:p>
            <a:pPr marL="285750" indent="-285750">
              <a:buFont typeface="Wingdings" panose="05000000000000000000" pitchFamily="2" charset="2"/>
              <a:buChar char="§"/>
            </a:pPr>
            <a:r>
              <a:rPr lang="en-IN" sz="2000" b="1" dirty="0">
                <a:solidFill>
                  <a:schemeClr val="accent1"/>
                </a:solidFill>
              </a:rPr>
              <a:t>XG Boost</a:t>
            </a:r>
          </a:p>
          <a:p>
            <a:pPr marL="285750" indent="-285750">
              <a:buFont typeface="Wingdings" panose="05000000000000000000" pitchFamily="2" charset="2"/>
              <a:buChar char="§"/>
            </a:pPr>
            <a:r>
              <a:rPr lang="en-US" sz="2000" b="1" dirty="0">
                <a:solidFill>
                  <a:schemeClr val="accent1"/>
                </a:solidFill>
              </a:rPr>
              <a:t>SVM</a:t>
            </a:r>
          </a:p>
          <a:p>
            <a:pPr marL="285750" indent="-285750">
              <a:buFont typeface="Wingdings" panose="05000000000000000000" pitchFamily="2" charset="2"/>
              <a:buChar char="§"/>
            </a:pPr>
            <a:r>
              <a:rPr lang="en-US" sz="2000" b="1" dirty="0">
                <a:solidFill>
                  <a:schemeClr val="accent1"/>
                </a:solidFill>
              </a:rPr>
              <a:t>KNN</a:t>
            </a:r>
            <a:endParaRPr lang="en-IN" sz="2000" b="1" dirty="0">
              <a:solidFill>
                <a:schemeClr val="accent1"/>
              </a:solidFill>
            </a:endParaRPr>
          </a:p>
        </p:txBody>
      </p:sp>
    </p:spTree>
    <p:extLst>
      <p:ext uri="{BB962C8B-B14F-4D97-AF65-F5344CB8AC3E}">
        <p14:creationId xmlns:p14="http://schemas.microsoft.com/office/powerpoint/2010/main" val="3137675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the best Model</a:t>
            </a:r>
            <a:endParaRPr lang="en-IN" dirty="0"/>
          </a:p>
        </p:txBody>
      </p:sp>
      <p:sp>
        <p:nvSpPr>
          <p:cNvPr id="3" name="TextBox 2"/>
          <p:cNvSpPr txBox="1"/>
          <p:nvPr/>
        </p:nvSpPr>
        <p:spPr>
          <a:xfrm>
            <a:off x="381000" y="2374900"/>
            <a:ext cx="4660900"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accent1"/>
                </a:solidFill>
                <a:latin typeface="Times New Roman" panose="02020603050405020304" pitchFamily="18" charset="0"/>
                <a:cs typeface="Times New Roman" panose="02020603050405020304" pitchFamily="18" charset="0"/>
              </a:rPr>
              <a:t>In this classification model we have         created different models using ML Algorithms to measure the performance of the model that gives us best accuracy rate to predict the data. As we have the performance results with us for the models, we will select the best one out of them which suits for our business models and predicts correctly.</a:t>
            </a:r>
          </a:p>
          <a:p>
            <a:pPr marL="342900" indent="-342900">
              <a:buFont typeface="Arial" panose="020B0604020202020204" pitchFamily="34" charset="0"/>
              <a:buChar char="•"/>
            </a:pPr>
            <a:endParaRPr lang="en-US" sz="2000" dirty="0">
              <a:solidFill>
                <a:schemeClr val="accent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chemeClr val="accent1"/>
                </a:solidFill>
                <a:latin typeface="Times New Roman" panose="02020603050405020304" pitchFamily="18" charset="0"/>
                <a:cs typeface="Times New Roman" panose="02020603050405020304" pitchFamily="18" charset="0"/>
              </a:rPr>
              <a:t>Logistic Regression </a:t>
            </a:r>
            <a:r>
              <a:rPr lang="en-US" sz="2000" dirty="0">
                <a:solidFill>
                  <a:schemeClr val="accent1"/>
                </a:solidFill>
                <a:latin typeface="Times New Roman" panose="02020603050405020304" pitchFamily="18" charset="0"/>
                <a:cs typeface="Times New Roman" panose="02020603050405020304" pitchFamily="18" charset="0"/>
              </a:rPr>
              <a:t>suits best for our model and gives the perfect prediction.  </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8457" y="2374900"/>
            <a:ext cx="5770943" cy="3933995"/>
          </a:xfrm>
          <a:prstGeom prst="rect">
            <a:avLst/>
          </a:prstGeom>
        </p:spPr>
      </p:pic>
    </p:spTree>
    <p:extLst>
      <p:ext uri="{BB962C8B-B14F-4D97-AF65-F5344CB8AC3E}">
        <p14:creationId xmlns:p14="http://schemas.microsoft.com/office/powerpoint/2010/main" val="4244817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472588"/>
            <a:ext cx="11811000" cy="970450"/>
          </a:xfrm>
        </p:spPr>
        <p:txBody>
          <a:bodyPr/>
          <a:lstStyle/>
          <a:p>
            <a:r>
              <a:rPr lang="en-IN" dirty="0">
                <a:solidFill>
                  <a:schemeClr val="tx1"/>
                </a:solidFill>
                <a:latin typeface="Century Gothic (Headings)"/>
                <a:cs typeface="Times New Roman" panose="02020603050405020304" pitchFamily="18" charset="0"/>
              </a:rPr>
              <a:t>Model Deployment using </a:t>
            </a:r>
            <a:r>
              <a:rPr lang="en-IN" dirty="0">
                <a:solidFill>
                  <a:schemeClr val="tx1"/>
                </a:solidFill>
                <a:latin typeface="Century Gothic (Headings)"/>
              </a:rPr>
              <a:t>Logistic Regression</a:t>
            </a:r>
          </a:p>
        </p:txBody>
      </p:sp>
      <p:sp>
        <p:nvSpPr>
          <p:cNvPr id="3" name="TextBox 2"/>
          <p:cNvSpPr txBox="1"/>
          <p:nvPr/>
        </p:nvSpPr>
        <p:spPr>
          <a:xfrm>
            <a:off x="1231900" y="3314700"/>
            <a:ext cx="9639300" cy="1569660"/>
          </a:xfrm>
          <a:prstGeom prst="rect">
            <a:avLst/>
          </a:prstGeom>
          <a:noFill/>
        </p:spPr>
        <p:txBody>
          <a:bodyPr wrap="square" rtlCol="0">
            <a:spAutoFit/>
          </a:bodyPr>
          <a:lstStyle/>
          <a:p>
            <a:r>
              <a:rPr lang="en-IN" sz="2400" b="1" dirty="0">
                <a:solidFill>
                  <a:schemeClr val="accent1"/>
                </a:solidFill>
                <a:latin typeface="Times New Roman" panose="02020603050405020304" pitchFamily="18" charset="0"/>
                <a:cs typeface="Times New Roman" panose="02020603050405020304" pitchFamily="18" charset="0"/>
              </a:rPr>
              <a:t>Now that we have calculated accuracy score for all the models, we will select the best model i.e. logistic Regression to deploy our model locally and globally.</a:t>
            </a:r>
          </a:p>
          <a:p>
            <a:endParaRPr lang="en-IN" sz="2400" b="1" dirty="0">
              <a:solidFill>
                <a:schemeClr val="accent1"/>
              </a:solidFill>
            </a:endParaRPr>
          </a:p>
        </p:txBody>
      </p:sp>
    </p:spTree>
    <p:extLst>
      <p:ext uri="{BB962C8B-B14F-4D97-AF65-F5344CB8AC3E}">
        <p14:creationId xmlns:p14="http://schemas.microsoft.com/office/powerpoint/2010/main" val="3708296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latin typeface="Century Gothic (Headings)"/>
                <a:cs typeface="Times New Roman" panose="02020603050405020304" pitchFamily="18" charset="0"/>
              </a:rPr>
              <a:t>Model Deployment – Locally - Part - 1</a:t>
            </a:r>
            <a:endParaRPr lang="en-IN" dirty="0"/>
          </a:p>
        </p:txBody>
      </p:sp>
      <p:sp>
        <p:nvSpPr>
          <p:cNvPr id="3" name="TextBox 2"/>
          <p:cNvSpPr txBox="1"/>
          <p:nvPr/>
        </p:nvSpPr>
        <p:spPr>
          <a:xfrm>
            <a:off x="810000" y="2425700"/>
            <a:ext cx="10571998" cy="3693319"/>
          </a:xfrm>
          <a:prstGeom prst="rect">
            <a:avLst/>
          </a:prstGeom>
          <a:noFill/>
        </p:spPr>
        <p:txBody>
          <a:bodyPr wrap="square" rtlCol="0">
            <a:spAutoFit/>
          </a:bodyPr>
          <a:lstStyle/>
          <a:p>
            <a:pPr marL="285750" indent="-285750">
              <a:buFont typeface="Wingdings" panose="05000000000000000000" pitchFamily="2" charset="2"/>
              <a:buChar char="§"/>
            </a:pPr>
            <a:r>
              <a:rPr lang="en-IN" b="1" dirty="0">
                <a:solidFill>
                  <a:schemeClr val="accent1"/>
                </a:solidFill>
                <a:latin typeface="Times New Roman" panose="02020603050405020304" pitchFamily="18" charset="0"/>
                <a:cs typeface="Times New Roman" panose="02020603050405020304" pitchFamily="18" charset="0"/>
              </a:rPr>
              <a:t>Before we deploy our model, we need to load our model in our pickle format from where </a:t>
            </a:r>
            <a:r>
              <a:rPr lang="en-IN" b="1" dirty="0" err="1">
                <a:solidFill>
                  <a:schemeClr val="accent1"/>
                </a:solidFill>
                <a:latin typeface="Times New Roman" panose="02020603050405020304" pitchFamily="18" charset="0"/>
                <a:cs typeface="Times New Roman" panose="02020603050405020304" pitchFamily="18" charset="0"/>
              </a:rPr>
              <a:t>streamlit</a:t>
            </a:r>
            <a:r>
              <a:rPr lang="en-IN" b="1" dirty="0">
                <a:solidFill>
                  <a:schemeClr val="accent1"/>
                </a:solidFill>
                <a:latin typeface="Times New Roman" panose="02020603050405020304" pitchFamily="18" charset="0"/>
                <a:cs typeface="Times New Roman" panose="02020603050405020304" pitchFamily="18" charset="0"/>
              </a:rPr>
              <a:t> will run our main python file.</a:t>
            </a:r>
          </a:p>
          <a:p>
            <a:pPr marL="285750" indent="-285750">
              <a:buFont typeface="Wingdings" panose="05000000000000000000" pitchFamily="2" charset="2"/>
              <a:buChar char="§"/>
            </a:pPr>
            <a:endParaRPr lang="en-US" b="1" dirty="0">
              <a:solidFill>
                <a:schemeClr val="accent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a:solidFill>
                  <a:schemeClr val="accent1"/>
                </a:solidFill>
                <a:latin typeface="Times New Roman" panose="02020603050405020304" pitchFamily="18" charset="0"/>
                <a:cs typeface="Times New Roman" panose="02020603050405020304" pitchFamily="18" charset="0"/>
              </a:rPr>
              <a:t> </a:t>
            </a:r>
            <a:r>
              <a:rPr lang="en-IN" b="1" dirty="0">
                <a:solidFill>
                  <a:schemeClr val="accent1"/>
                </a:solidFill>
                <a:latin typeface="Times New Roman" panose="02020603050405020304" pitchFamily="18" charset="0"/>
                <a:cs typeface="Times New Roman" panose="02020603050405020304" pitchFamily="18" charset="0"/>
              </a:rPr>
              <a:t>We use the below code to prepare the .</a:t>
            </a:r>
            <a:r>
              <a:rPr lang="en-IN" b="1" dirty="0" err="1">
                <a:solidFill>
                  <a:schemeClr val="accent1"/>
                </a:solidFill>
                <a:latin typeface="Times New Roman" panose="02020603050405020304" pitchFamily="18" charset="0"/>
                <a:cs typeface="Times New Roman" panose="02020603050405020304" pitchFamily="18" charset="0"/>
              </a:rPr>
              <a:t>pkl</a:t>
            </a:r>
            <a:r>
              <a:rPr lang="en-IN" b="1" dirty="0">
                <a:solidFill>
                  <a:schemeClr val="accent1"/>
                </a:solidFill>
                <a:latin typeface="Times New Roman" panose="02020603050405020304" pitchFamily="18" charset="0"/>
                <a:cs typeface="Times New Roman" panose="02020603050405020304" pitchFamily="18" charset="0"/>
              </a:rPr>
              <a:t> file and save it in our path.</a:t>
            </a:r>
          </a:p>
          <a:p>
            <a:endParaRPr lang="en-US" b="1" dirty="0">
              <a:solidFill>
                <a:schemeClr val="accent1"/>
              </a:solidFill>
              <a:latin typeface="Times New Roman" panose="02020603050405020304" pitchFamily="18" charset="0"/>
              <a:cs typeface="Times New Roman" panose="02020603050405020304" pitchFamily="18" charset="0"/>
            </a:endParaRPr>
          </a:p>
          <a:p>
            <a:endParaRPr lang="en-IN" b="1" dirty="0">
              <a:solidFill>
                <a:schemeClr val="accent1"/>
              </a:solidFill>
              <a:latin typeface="Times New Roman" panose="02020603050405020304" pitchFamily="18" charset="0"/>
              <a:cs typeface="Times New Roman" panose="02020603050405020304" pitchFamily="18" charset="0"/>
            </a:endParaRPr>
          </a:p>
          <a:p>
            <a:r>
              <a:rPr lang="en-US" b="1" dirty="0">
                <a:solidFill>
                  <a:schemeClr val="accent1"/>
                </a:solidFill>
                <a:latin typeface="Times New Roman" panose="02020603050405020304" pitchFamily="18" charset="0"/>
                <a:cs typeface="Times New Roman" panose="02020603050405020304" pitchFamily="18" charset="0"/>
              </a:rPr>
              <a:t>       </a:t>
            </a:r>
            <a:endParaRPr lang="en-IN" b="1" dirty="0">
              <a:solidFill>
                <a:schemeClr val="accent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b="1" dirty="0">
                <a:solidFill>
                  <a:schemeClr val="accent1"/>
                </a:solidFill>
                <a:latin typeface="Times New Roman" panose="02020603050405020304" pitchFamily="18" charset="0"/>
                <a:cs typeface="Times New Roman" panose="02020603050405020304" pitchFamily="18" charset="0"/>
              </a:rPr>
              <a:t>Preparing the python file with our parameters(with all our prediction variables)</a:t>
            </a:r>
          </a:p>
          <a:p>
            <a:pPr marL="285750" indent="-285750">
              <a:buFont typeface="Wingdings" panose="05000000000000000000" pitchFamily="2" charset="2"/>
              <a:buChar char="§"/>
            </a:pPr>
            <a:endParaRPr lang="en-IN" b="1" dirty="0">
              <a:solidFill>
                <a:schemeClr val="accent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b="1" dirty="0">
                <a:solidFill>
                  <a:schemeClr val="accent1"/>
                </a:solidFill>
                <a:latin typeface="Times New Roman" panose="02020603050405020304" pitchFamily="18" charset="0"/>
                <a:cs typeface="Times New Roman" panose="02020603050405020304" pitchFamily="18" charset="0"/>
              </a:rPr>
              <a:t>Saving the .</a:t>
            </a:r>
            <a:r>
              <a:rPr lang="en-IN" b="1" dirty="0" err="1">
                <a:solidFill>
                  <a:schemeClr val="accent1"/>
                </a:solidFill>
                <a:latin typeface="Times New Roman" panose="02020603050405020304" pitchFamily="18" charset="0"/>
                <a:cs typeface="Times New Roman" panose="02020603050405020304" pitchFamily="18" charset="0"/>
              </a:rPr>
              <a:t>py</a:t>
            </a:r>
            <a:r>
              <a:rPr lang="en-IN" b="1" dirty="0">
                <a:solidFill>
                  <a:schemeClr val="accent1"/>
                </a:solidFill>
                <a:latin typeface="Times New Roman" panose="02020603050405020304" pitchFamily="18" charset="0"/>
                <a:cs typeface="Times New Roman" panose="02020603050405020304" pitchFamily="18" charset="0"/>
              </a:rPr>
              <a:t> and .</a:t>
            </a:r>
            <a:r>
              <a:rPr lang="en-IN" b="1" dirty="0" err="1">
                <a:solidFill>
                  <a:schemeClr val="accent1"/>
                </a:solidFill>
                <a:latin typeface="Times New Roman" panose="02020603050405020304" pitchFamily="18" charset="0"/>
                <a:cs typeface="Times New Roman" panose="02020603050405020304" pitchFamily="18" charset="0"/>
              </a:rPr>
              <a:t>pkl</a:t>
            </a:r>
            <a:r>
              <a:rPr lang="en-IN" b="1" dirty="0">
                <a:solidFill>
                  <a:schemeClr val="accent1"/>
                </a:solidFill>
                <a:latin typeface="Times New Roman" panose="02020603050405020304" pitchFamily="18" charset="0"/>
                <a:cs typeface="Times New Roman" panose="02020603050405020304" pitchFamily="18" charset="0"/>
              </a:rPr>
              <a:t> file in our path so that we can run them locally.</a:t>
            </a:r>
          </a:p>
          <a:p>
            <a:endParaRPr lang="en-IN" b="1" dirty="0">
              <a:solidFill>
                <a:schemeClr val="accent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b="1" dirty="0">
                <a:solidFill>
                  <a:schemeClr val="accent1"/>
                </a:solidFill>
                <a:latin typeface="Times New Roman" panose="02020603050405020304" pitchFamily="18" charset="0"/>
                <a:cs typeface="Times New Roman" panose="02020603050405020304" pitchFamily="18" charset="0"/>
              </a:rPr>
              <a:t>We can deploy the model using anaconda prompt &gt; create a virtual environment &gt; create a folder to store our data files&gt; run that folder using </a:t>
            </a:r>
            <a:r>
              <a:rPr lang="en-IN" b="1" dirty="0" err="1">
                <a:solidFill>
                  <a:schemeClr val="accent1"/>
                </a:solidFill>
                <a:latin typeface="Times New Roman" panose="02020603050405020304" pitchFamily="18" charset="0"/>
                <a:cs typeface="Times New Roman" panose="02020603050405020304" pitchFamily="18" charset="0"/>
              </a:rPr>
              <a:t>streamlit</a:t>
            </a:r>
            <a:r>
              <a:rPr lang="en-IN" b="1" dirty="0">
                <a:solidFill>
                  <a:schemeClr val="accent1"/>
                </a:solidFill>
                <a:latin typeface="Times New Roman" panose="02020603050405020304" pitchFamily="18" charset="0"/>
                <a:cs typeface="Times New Roman" panose="02020603050405020304" pitchFamily="18" charset="0"/>
              </a:rPr>
              <a:t> command.</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419" y="3700779"/>
            <a:ext cx="4515480" cy="571580"/>
          </a:xfrm>
          <a:prstGeom prst="rect">
            <a:avLst/>
          </a:prstGeom>
        </p:spPr>
      </p:pic>
    </p:spTree>
    <p:extLst>
      <p:ext uri="{BB962C8B-B14F-4D97-AF65-F5344CB8AC3E}">
        <p14:creationId xmlns:p14="http://schemas.microsoft.com/office/powerpoint/2010/main" val="249125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latin typeface="Century Gothic (Headings)"/>
                <a:cs typeface="Times New Roman" panose="02020603050405020304" pitchFamily="18" charset="0"/>
              </a:rPr>
              <a:t>Model Deployment – Locally - Part - 2</a:t>
            </a:r>
            <a:endParaRPr lang="en-IN" dirty="0">
              <a:solidFill>
                <a:schemeClr val="tx1"/>
              </a:solidFill>
              <a:latin typeface="Century Gothic (Headings)"/>
            </a:endParaRPr>
          </a:p>
        </p:txBody>
      </p:sp>
      <p:sp>
        <p:nvSpPr>
          <p:cNvPr id="3" name="TextBox 2"/>
          <p:cNvSpPr txBox="1"/>
          <p:nvPr/>
        </p:nvSpPr>
        <p:spPr>
          <a:xfrm>
            <a:off x="1016000" y="2438400"/>
            <a:ext cx="10365998" cy="5078313"/>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accent1"/>
                </a:solidFill>
              </a:rPr>
              <a:t>Create a virtual environment and data folder in your local disk.</a:t>
            </a:r>
          </a:p>
          <a:p>
            <a:pPr marL="285750" indent="-285750">
              <a:buFont typeface="Wingdings" panose="05000000000000000000" pitchFamily="2" charset="2"/>
              <a:buChar char="§"/>
            </a:pPr>
            <a:endParaRPr lang="en-IN" dirty="0">
              <a:solidFill>
                <a:schemeClr val="accent1"/>
              </a:solidFill>
            </a:endParaRPr>
          </a:p>
          <a:p>
            <a:pPr marL="285750" indent="-285750">
              <a:buFont typeface="Wingdings" panose="05000000000000000000" pitchFamily="2" charset="2"/>
              <a:buChar char="§"/>
            </a:pPr>
            <a:endParaRPr lang="en-US" dirty="0">
              <a:solidFill>
                <a:schemeClr val="accent1"/>
              </a:solidFill>
            </a:endParaRPr>
          </a:p>
          <a:p>
            <a:pPr marL="285750" indent="-285750">
              <a:buFont typeface="Wingdings" panose="05000000000000000000" pitchFamily="2" charset="2"/>
              <a:buChar char="§"/>
            </a:pPr>
            <a:endParaRPr lang="en-US" dirty="0">
              <a:solidFill>
                <a:schemeClr val="accent1"/>
              </a:solidFill>
            </a:endParaRPr>
          </a:p>
          <a:p>
            <a:pPr marL="285750" indent="-285750">
              <a:buFont typeface="Wingdings" panose="05000000000000000000" pitchFamily="2" charset="2"/>
              <a:buChar char="§"/>
            </a:pPr>
            <a:endParaRPr lang="en-US" dirty="0">
              <a:solidFill>
                <a:schemeClr val="accent1"/>
              </a:solidFill>
            </a:endParaRPr>
          </a:p>
          <a:p>
            <a:pPr marL="285750" indent="-285750">
              <a:buFont typeface="Wingdings" panose="05000000000000000000" pitchFamily="2" charset="2"/>
              <a:buChar char="§"/>
            </a:pPr>
            <a:endParaRPr lang="en-US" dirty="0">
              <a:solidFill>
                <a:schemeClr val="accent1"/>
              </a:solidFill>
            </a:endParaRPr>
          </a:p>
          <a:p>
            <a:pPr marL="285750" indent="-285750">
              <a:buFont typeface="Wingdings" panose="05000000000000000000" pitchFamily="2" charset="2"/>
              <a:buChar char="§"/>
            </a:pPr>
            <a:endParaRPr lang="en-US" dirty="0">
              <a:solidFill>
                <a:schemeClr val="accent1"/>
              </a:solidFill>
            </a:endParaRPr>
          </a:p>
          <a:p>
            <a:pPr marL="285750" indent="-285750">
              <a:buFont typeface="Wingdings" panose="05000000000000000000" pitchFamily="2" charset="2"/>
              <a:buChar char="§"/>
            </a:pPr>
            <a:endParaRPr lang="en-US" dirty="0">
              <a:solidFill>
                <a:schemeClr val="accent1"/>
              </a:solidFill>
            </a:endParaRPr>
          </a:p>
          <a:p>
            <a:pPr marL="285750" indent="-285750">
              <a:buFont typeface="Wingdings" panose="05000000000000000000" pitchFamily="2" charset="2"/>
              <a:buChar char="§"/>
            </a:pPr>
            <a:endParaRPr lang="en-US" dirty="0">
              <a:solidFill>
                <a:schemeClr val="accent1"/>
              </a:solidFill>
            </a:endParaRPr>
          </a:p>
          <a:p>
            <a:pPr marL="285750" indent="-285750">
              <a:buFont typeface="Wingdings" panose="05000000000000000000" pitchFamily="2" charset="2"/>
              <a:buChar char="§"/>
            </a:pPr>
            <a:endParaRPr lang="en-US" dirty="0">
              <a:solidFill>
                <a:schemeClr val="accent1"/>
              </a:solidFill>
            </a:endParaRPr>
          </a:p>
          <a:p>
            <a:endParaRPr lang="en-US" dirty="0">
              <a:solidFill>
                <a:schemeClr val="accent1"/>
              </a:solidFill>
            </a:endParaRPr>
          </a:p>
          <a:p>
            <a:pPr marL="285750" indent="-285750">
              <a:buFont typeface="Wingdings" panose="05000000000000000000" pitchFamily="2" charset="2"/>
              <a:buChar char="§"/>
            </a:pPr>
            <a:r>
              <a:rPr lang="en-IN" dirty="0">
                <a:solidFill>
                  <a:schemeClr val="accent1"/>
                </a:solidFill>
              </a:rPr>
              <a:t>Run the model using </a:t>
            </a:r>
            <a:r>
              <a:rPr lang="en-IN" dirty="0" err="1">
                <a:solidFill>
                  <a:schemeClr val="accent1"/>
                </a:solidFill>
              </a:rPr>
              <a:t>streamlit</a:t>
            </a:r>
            <a:r>
              <a:rPr lang="en-IN" dirty="0">
                <a:solidFill>
                  <a:schemeClr val="accent1"/>
                </a:solidFill>
              </a:rPr>
              <a:t> (i.e. </a:t>
            </a:r>
            <a:r>
              <a:rPr lang="en-IN" i="1" u="sng" dirty="0" err="1">
                <a:solidFill>
                  <a:schemeClr val="accent1"/>
                </a:solidFill>
              </a:rPr>
              <a:t>streamlit</a:t>
            </a:r>
            <a:r>
              <a:rPr lang="en-IN" i="1" u="sng" dirty="0">
                <a:solidFill>
                  <a:schemeClr val="accent1"/>
                </a:solidFill>
              </a:rPr>
              <a:t> run Hotel_review.py</a:t>
            </a:r>
            <a:r>
              <a:rPr lang="en-IN" dirty="0">
                <a:solidFill>
                  <a:schemeClr val="accent1"/>
                </a:solidFill>
              </a:rPr>
              <a:t>). Which will create a local page (http://localhost:8501/)</a:t>
            </a:r>
            <a:endParaRPr lang="en-US" dirty="0">
              <a:solidFill>
                <a:schemeClr val="accent1"/>
              </a:solidFill>
            </a:endParaRPr>
          </a:p>
          <a:p>
            <a:pPr marL="285750" indent="-285750">
              <a:buFont typeface="Wingdings" panose="05000000000000000000" pitchFamily="2" charset="2"/>
              <a:buChar char="§"/>
            </a:pPr>
            <a:endParaRPr lang="en-US" dirty="0">
              <a:solidFill>
                <a:schemeClr val="accent1"/>
              </a:solidFill>
            </a:endParaRPr>
          </a:p>
          <a:p>
            <a:pPr marL="285750" indent="-285750">
              <a:buFont typeface="Wingdings" panose="05000000000000000000" pitchFamily="2" charset="2"/>
              <a:buChar char="§"/>
            </a:pPr>
            <a:endParaRPr lang="en-US" dirty="0">
              <a:solidFill>
                <a:schemeClr val="accent1"/>
              </a:solidFill>
            </a:endParaRPr>
          </a:p>
          <a:p>
            <a:pPr marL="285750" indent="-285750">
              <a:buFont typeface="Wingdings" panose="05000000000000000000" pitchFamily="2" charset="2"/>
              <a:buChar char="§"/>
            </a:pPr>
            <a:endParaRPr lang="en-US" dirty="0">
              <a:solidFill>
                <a:schemeClr val="accent1"/>
              </a:solidFill>
            </a:endParaRPr>
          </a:p>
          <a:p>
            <a:pPr marL="285750" indent="-285750">
              <a:buFont typeface="Wingdings" panose="05000000000000000000" pitchFamily="2" charset="2"/>
              <a:buChar char="§"/>
            </a:pPr>
            <a:endParaRPr lang="en-US" dirty="0">
              <a:solidFill>
                <a:schemeClr val="accent1"/>
              </a:solidFill>
            </a:endParaRPr>
          </a:p>
          <a:p>
            <a:pPr marL="285750" indent="-285750">
              <a:buFont typeface="Wingdings" panose="05000000000000000000" pitchFamily="2" charset="2"/>
              <a:buChar char="§"/>
            </a:pPr>
            <a:endParaRPr lang="en-IN" dirty="0">
              <a:solidFill>
                <a:schemeClr val="accent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26" y="3029790"/>
            <a:ext cx="7611537" cy="2086266"/>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3726" y="6230631"/>
            <a:ext cx="7992590" cy="400106"/>
          </a:xfrm>
          <a:prstGeom prst="rect">
            <a:avLst/>
          </a:prstGeom>
        </p:spPr>
      </p:pic>
    </p:spTree>
    <p:extLst>
      <p:ext uri="{BB962C8B-B14F-4D97-AF65-F5344CB8AC3E}">
        <p14:creationId xmlns:p14="http://schemas.microsoft.com/office/powerpoint/2010/main" val="432989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latin typeface="Century Gothic (Headings)"/>
                <a:cs typeface="Times New Roman" panose="02020603050405020304" pitchFamily="18" charset="0"/>
              </a:rPr>
              <a:t>Model Deployment – Globally – Part - 1</a:t>
            </a:r>
            <a:endParaRPr lang="en-IN" dirty="0"/>
          </a:p>
        </p:txBody>
      </p:sp>
      <p:sp>
        <p:nvSpPr>
          <p:cNvPr id="3" name="Rectangle 2"/>
          <p:cNvSpPr/>
          <p:nvPr/>
        </p:nvSpPr>
        <p:spPr>
          <a:xfrm>
            <a:off x="810000" y="2899539"/>
            <a:ext cx="8216900" cy="3170099"/>
          </a:xfrm>
          <a:prstGeom prst="rect">
            <a:avLst/>
          </a:prstGeom>
        </p:spPr>
        <p:txBody>
          <a:bodyPr wrap="square">
            <a:spAutoFit/>
          </a:bodyPr>
          <a:lstStyle/>
          <a:p>
            <a:pPr marL="285750" indent="-285750">
              <a:buFont typeface="Wingdings" panose="05000000000000000000" pitchFamily="2" charset="2"/>
              <a:buChar char="§"/>
            </a:pPr>
            <a:r>
              <a:rPr lang="en-IN" sz="2000" dirty="0">
                <a:solidFill>
                  <a:schemeClr val="accent1"/>
                </a:solidFill>
                <a:latin typeface="Times New Roman" panose="02020603050405020304" pitchFamily="18" charset="0"/>
                <a:cs typeface="Times New Roman" panose="02020603050405020304" pitchFamily="18" charset="0"/>
              </a:rPr>
              <a:t>Here we will deploy our model globally, using GitHub and </a:t>
            </a:r>
            <a:r>
              <a:rPr lang="en-IN" sz="2000" dirty="0" err="1">
                <a:solidFill>
                  <a:schemeClr val="accent1"/>
                </a:solidFill>
                <a:latin typeface="Times New Roman" panose="02020603050405020304" pitchFamily="18" charset="0"/>
                <a:cs typeface="Times New Roman" panose="02020603050405020304" pitchFamily="18" charset="0"/>
              </a:rPr>
              <a:t>streamlit</a:t>
            </a:r>
            <a:r>
              <a:rPr lang="en-IN" sz="2000" dirty="0">
                <a:solidFill>
                  <a:schemeClr val="accent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endParaRPr lang="en-IN" sz="2000" dirty="0">
              <a:solidFill>
                <a:schemeClr val="accent1"/>
              </a:solidFill>
              <a:latin typeface="Times New Roman" panose="02020603050405020304" pitchFamily="18" charset="0"/>
              <a:cs typeface="Times New Roman" panose="02020603050405020304" pitchFamily="18" charset="0"/>
            </a:endParaRPr>
          </a:p>
          <a:p>
            <a:r>
              <a:rPr lang="en-IN" sz="2000" dirty="0">
                <a:solidFill>
                  <a:schemeClr val="accent1"/>
                </a:solidFill>
                <a:latin typeface="Times New Roman" panose="02020603050405020304" pitchFamily="18" charset="0"/>
                <a:cs typeface="Times New Roman" panose="02020603050405020304" pitchFamily="18" charset="0"/>
              </a:rPr>
              <a:t>     Below are the steps to follow :</a:t>
            </a:r>
            <a:endParaRPr lang="en-IN" sz="2000" u="sng" dirty="0">
              <a:solidFill>
                <a:schemeClr val="accent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dirty="0">
                <a:solidFill>
                  <a:schemeClr val="accent1"/>
                </a:solidFill>
                <a:latin typeface="Times New Roman" panose="02020603050405020304" pitchFamily="18" charset="0"/>
                <a:cs typeface="Times New Roman" panose="02020603050405020304" pitchFamily="18" charset="0"/>
              </a:rPr>
              <a:t>Create a GitHub Account</a:t>
            </a:r>
          </a:p>
          <a:p>
            <a:pPr marL="285750" indent="-285750">
              <a:buFont typeface="Wingdings" panose="05000000000000000000" pitchFamily="2" charset="2"/>
              <a:buChar char="§"/>
            </a:pPr>
            <a:r>
              <a:rPr lang="en-US" sz="2000" dirty="0">
                <a:solidFill>
                  <a:schemeClr val="accent1"/>
                </a:solidFill>
                <a:latin typeface="Times New Roman" panose="02020603050405020304" pitchFamily="18" charset="0"/>
                <a:cs typeface="Times New Roman" panose="02020603050405020304" pitchFamily="18" charset="0"/>
              </a:rPr>
              <a:t>Upload your data files in GitHub by creating a repository</a:t>
            </a:r>
          </a:p>
          <a:p>
            <a:pPr marL="285750" indent="-285750">
              <a:buFont typeface="Wingdings" panose="05000000000000000000" pitchFamily="2" charset="2"/>
              <a:buChar char="§"/>
            </a:pPr>
            <a:r>
              <a:rPr lang="en-US" sz="2000" dirty="0">
                <a:solidFill>
                  <a:schemeClr val="accent1"/>
                </a:solidFill>
                <a:latin typeface="Times New Roman" panose="02020603050405020304" pitchFamily="18" charset="0"/>
                <a:cs typeface="Times New Roman" panose="02020603050405020304" pitchFamily="18" charset="0"/>
              </a:rPr>
              <a:t>Upload an additional file named requirements.txt, here you will need to add our libraries that will be required to run your file.</a:t>
            </a:r>
          </a:p>
          <a:p>
            <a:pPr marL="285750" indent="-285750">
              <a:buFont typeface="Wingdings" panose="05000000000000000000" pitchFamily="2" charset="2"/>
              <a:buChar char="§"/>
            </a:pPr>
            <a:r>
              <a:rPr lang="en-US" sz="2000" dirty="0">
                <a:solidFill>
                  <a:schemeClr val="accent1"/>
                </a:solidFill>
                <a:latin typeface="Times New Roman" panose="02020603050405020304" pitchFamily="18" charset="0"/>
                <a:cs typeface="Times New Roman" panose="02020603050405020304" pitchFamily="18" charset="0"/>
              </a:rPr>
              <a:t>Open </a:t>
            </a:r>
            <a:r>
              <a:rPr lang="en-US" sz="2000" dirty="0" err="1">
                <a:solidFill>
                  <a:schemeClr val="accent1"/>
                </a:solidFill>
                <a:latin typeface="Times New Roman" panose="02020603050405020304" pitchFamily="18" charset="0"/>
                <a:cs typeface="Times New Roman" panose="02020603050405020304" pitchFamily="18" charset="0"/>
              </a:rPr>
              <a:t>streamlit</a:t>
            </a:r>
            <a:r>
              <a:rPr lang="en-US" sz="2000" dirty="0">
                <a:solidFill>
                  <a:schemeClr val="accent1"/>
                </a:solidFill>
                <a:latin typeface="Times New Roman" panose="02020603050405020304" pitchFamily="18" charset="0"/>
                <a:cs typeface="Times New Roman" panose="02020603050405020304" pitchFamily="18" charset="0"/>
              </a:rPr>
              <a:t> web page &gt; share.streamlit.io</a:t>
            </a:r>
          </a:p>
          <a:p>
            <a:pPr marL="285750" indent="-285750">
              <a:buFont typeface="Wingdings" panose="05000000000000000000" pitchFamily="2" charset="2"/>
              <a:buChar char="§"/>
            </a:pPr>
            <a:r>
              <a:rPr lang="en-US" sz="2000" dirty="0">
                <a:solidFill>
                  <a:schemeClr val="accent1"/>
                </a:solidFill>
                <a:latin typeface="Times New Roman" panose="02020603050405020304" pitchFamily="18" charset="0"/>
                <a:cs typeface="Times New Roman" panose="02020603050405020304" pitchFamily="18" charset="0"/>
              </a:rPr>
              <a:t>Open/Link your </a:t>
            </a:r>
            <a:r>
              <a:rPr lang="en-US" sz="2000" dirty="0" err="1">
                <a:solidFill>
                  <a:schemeClr val="accent1"/>
                </a:solidFill>
                <a:latin typeface="Times New Roman" panose="02020603050405020304" pitchFamily="18" charset="0"/>
                <a:cs typeface="Times New Roman" panose="02020603050405020304" pitchFamily="18" charset="0"/>
              </a:rPr>
              <a:t>Github</a:t>
            </a:r>
            <a:r>
              <a:rPr lang="en-US" sz="2000" dirty="0">
                <a:solidFill>
                  <a:schemeClr val="accent1"/>
                </a:solidFill>
                <a:latin typeface="Times New Roman" panose="02020603050405020304" pitchFamily="18" charset="0"/>
                <a:cs typeface="Times New Roman" panose="02020603050405020304" pitchFamily="18" charset="0"/>
              </a:rPr>
              <a:t> account with </a:t>
            </a:r>
            <a:r>
              <a:rPr lang="en-US" sz="2000" dirty="0" err="1">
                <a:solidFill>
                  <a:schemeClr val="accent1"/>
                </a:solidFill>
                <a:latin typeface="Times New Roman" panose="02020603050405020304" pitchFamily="18" charset="0"/>
                <a:cs typeface="Times New Roman" panose="02020603050405020304" pitchFamily="18" charset="0"/>
              </a:rPr>
              <a:t>Streamlit</a:t>
            </a:r>
            <a:r>
              <a:rPr lang="en-US" sz="2000" dirty="0">
                <a:solidFill>
                  <a:schemeClr val="accent1"/>
                </a:solidFill>
                <a:latin typeface="Times New Roman" panose="02020603050405020304" pitchFamily="18" charset="0"/>
                <a:cs typeface="Times New Roman" panose="02020603050405020304" pitchFamily="18" charset="0"/>
              </a:rPr>
              <a:t> account</a:t>
            </a:r>
          </a:p>
          <a:p>
            <a:pPr marL="285750" indent="-285750">
              <a:buFont typeface="Wingdings" panose="05000000000000000000" pitchFamily="2" charset="2"/>
              <a:buChar char="§"/>
            </a:pPr>
            <a:r>
              <a:rPr lang="en-US" sz="2000" dirty="0">
                <a:solidFill>
                  <a:schemeClr val="accent1"/>
                </a:solidFill>
                <a:latin typeface="Times New Roman" panose="02020603050405020304" pitchFamily="18" charset="0"/>
                <a:cs typeface="Times New Roman" panose="02020603050405020304" pitchFamily="18" charset="0"/>
              </a:rPr>
              <a:t>Run </a:t>
            </a:r>
            <a:r>
              <a:rPr lang="en-US" sz="2000" dirty="0" err="1">
                <a:solidFill>
                  <a:schemeClr val="accent1"/>
                </a:solidFill>
                <a:latin typeface="Times New Roman" panose="02020603050405020304" pitchFamily="18" charset="0"/>
                <a:cs typeface="Times New Roman" panose="02020603050405020304" pitchFamily="18" charset="0"/>
              </a:rPr>
              <a:t>streamlit</a:t>
            </a:r>
            <a:r>
              <a:rPr lang="en-US" sz="2000" dirty="0">
                <a:solidFill>
                  <a:schemeClr val="accent1"/>
                </a:solidFill>
                <a:latin typeface="Times New Roman" panose="02020603050405020304" pitchFamily="18" charset="0"/>
                <a:cs typeface="Times New Roman" panose="02020603050405020304" pitchFamily="18" charset="0"/>
              </a:rPr>
              <a:t>/Deploy options to run the data file</a:t>
            </a:r>
          </a:p>
        </p:txBody>
      </p:sp>
    </p:spTree>
    <p:extLst>
      <p:ext uri="{BB962C8B-B14F-4D97-AF65-F5344CB8AC3E}">
        <p14:creationId xmlns:p14="http://schemas.microsoft.com/office/powerpoint/2010/main" val="1681495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latin typeface="Century Gothic (Headings)"/>
                <a:cs typeface="Times New Roman" panose="02020603050405020304" pitchFamily="18" charset="0"/>
              </a:rPr>
              <a:t>Model Deployment – Globally – Part - 2</a:t>
            </a:r>
            <a:endParaRPr lang="en-IN" dirty="0"/>
          </a:p>
        </p:txBody>
      </p:sp>
      <p:sp>
        <p:nvSpPr>
          <p:cNvPr id="3" name="TextBox 2"/>
          <p:cNvSpPr txBox="1"/>
          <p:nvPr/>
        </p:nvSpPr>
        <p:spPr>
          <a:xfrm>
            <a:off x="952500" y="2324100"/>
            <a:ext cx="9423400" cy="2031325"/>
          </a:xfrm>
          <a:prstGeom prst="rect">
            <a:avLst/>
          </a:prstGeom>
          <a:noFill/>
        </p:spPr>
        <p:txBody>
          <a:bodyPr wrap="square" rtlCol="0">
            <a:spAutoFit/>
          </a:bodyPr>
          <a:lstStyle/>
          <a:p>
            <a:r>
              <a:rPr lang="en-IN" dirty="0">
                <a:solidFill>
                  <a:schemeClr val="accent1"/>
                </a:solidFill>
              </a:rPr>
              <a:t>Once you successfully select the repository&gt;give the branch&gt; .</a:t>
            </a:r>
            <a:r>
              <a:rPr lang="en-IN" dirty="0" err="1">
                <a:solidFill>
                  <a:schemeClr val="accent1"/>
                </a:solidFill>
              </a:rPr>
              <a:t>py</a:t>
            </a:r>
            <a:r>
              <a:rPr lang="en-IN" dirty="0">
                <a:solidFill>
                  <a:schemeClr val="accent1"/>
                </a:solidFill>
              </a:rPr>
              <a:t> file for model deployment.</a:t>
            </a:r>
          </a:p>
          <a:p>
            <a:r>
              <a:rPr lang="en-IN" dirty="0">
                <a:solidFill>
                  <a:schemeClr val="accent1"/>
                </a:solidFill>
              </a:rPr>
              <a:t>Click Deploy &gt; Your model is successfully deployed.</a:t>
            </a:r>
          </a:p>
          <a:p>
            <a:r>
              <a:rPr lang="en-IN" dirty="0">
                <a:solidFill>
                  <a:schemeClr val="accent1"/>
                </a:solidFill>
              </a:rPr>
              <a:t>Model Deployment Link –&gt; </a:t>
            </a:r>
            <a:r>
              <a:rPr lang="en-IN" dirty="0">
                <a:solidFill>
                  <a:schemeClr val="accent1"/>
                </a:solidFill>
                <a:hlinkClick r:id="rId2"/>
              </a:rPr>
              <a:t>Access Hotel Rating Classifier</a:t>
            </a:r>
            <a:endParaRPr lang="en-IN" dirty="0">
              <a:solidFill>
                <a:schemeClr val="accent1"/>
              </a:solidFill>
            </a:endParaRPr>
          </a:p>
          <a:p>
            <a:br>
              <a:rPr lang="en-IN" dirty="0">
                <a:solidFill>
                  <a:schemeClr val="accent1"/>
                </a:solidFill>
              </a:rPr>
            </a:br>
            <a:br>
              <a:rPr lang="en-IN" dirty="0">
                <a:solidFill>
                  <a:schemeClr val="accent1"/>
                </a:solidFill>
              </a:rPr>
            </a:br>
            <a:endParaRPr lang="en-IN" dirty="0">
              <a:solidFill>
                <a:schemeClr val="accent1"/>
              </a:solidFill>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3808" y="3012403"/>
            <a:ext cx="3351484" cy="1523647"/>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000" y="3774227"/>
            <a:ext cx="4165599" cy="2746288"/>
          </a:xfrm>
          <a:prstGeom prst="rect">
            <a:avLst/>
          </a:prstGeom>
        </p:spPr>
      </p:pic>
      <p:pic>
        <p:nvPicPr>
          <p:cNvPr id="6" name="Picture 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2289" y="4957118"/>
            <a:ext cx="5125261" cy="1599494"/>
          </a:xfrm>
          <a:prstGeom prst="rect">
            <a:avLst/>
          </a:prstGeom>
        </p:spPr>
      </p:pic>
    </p:spTree>
    <p:extLst>
      <p:ext uri="{BB962C8B-B14F-4D97-AF65-F5344CB8AC3E}">
        <p14:creationId xmlns:p14="http://schemas.microsoft.com/office/powerpoint/2010/main" val="3591820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Faced</a:t>
            </a:r>
            <a:endParaRPr lang="en-IN" dirty="0"/>
          </a:p>
        </p:txBody>
      </p:sp>
      <p:sp>
        <p:nvSpPr>
          <p:cNvPr id="3" name="TextBox 2"/>
          <p:cNvSpPr txBox="1"/>
          <p:nvPr/>
        </p:nvSpPr>
        <p:spPr>
          <a:xfrm>
            <a:off x="285749" y="2819400"/>
            <a:ext cx="11620500" cy="3170099"/>
          </a:xfrm>
          <a:prstGeom prst="rect">
            <a:avLst/>
          </a:prstGeom>
          <a:noFill/>
        </p:spPr>
        <p:txBody>
          <a:bodyPr wrap="square" rtlCol="0">
            <a:spAutoFit/>
          </a:bodyPr>
          <a:lstStyle/>
          <a:p>
            <a:pPr marL="342900" indent="-342900">
              <a:buFont typeface="Wingdings" panose="05000000000000000000" pitchFamily="2" charset="2"/>
              <a:buChar char="§"/>
            </a:pPr>
            <a:r>
              <a:rPr lang="en-US" sz="2000" dirty="0">
                <a:solidFill>
                  <a:schemeClr val="accent1"/>
                </a:solidFill>
              </a:rPr>
              <a:t>Data Availability: Finding enough relevant and accurate data to support the analysis and findings was challenging.</a:t>
            </a:r>
          </a:p>
          <a:p>
            <a:pPr marL="342900" indent="-342900">
              <a:buFont typeface="Wingdings" panose="05000000000000000000" pitchFamily="2" charset="2"/>
              <a:buChar char="§"/>
            </a:pPr>
            <a:r>
              <a:rPr lang="en-US" sz="2000" dirty="0">
                <a:solidFill>
                  <a:schemeClr val="accent1"/>
                </a:solidFill>
              </a:rPr>
              <a:t>Data Quality: Ensuring the quality of data collected and making sure it is reliable and unbiased.</a:t>
            </a:r>
          </a:p>
          <a:p>
            <a:pPr marL="342900" indent="-342900">
              <a:buFont typeface="Wingdings" panose="05000000000000000000" pitchFamily="2" charset="2"/>
              <a:buChar char="§"/>
            </a:pPr>
            <a:r>
              <a:rPr lang="en-US" sz="2000" dirty="0">
                <a:solidFill>
                  <a:schemeClr val="accent1"/>
                </a:solidFill>
              </a:rPr>
              <a:t>Data Analysis: Selecting the appropriate method for data analysis and making sure the results are statistically significant.</a:t>
            </a:r>
          </a:p>
          <a:p>
            <a:pPr marL="342900" indent="-342900">
              <a:buFont typeface="Wingdings" panose="05000000000000000000" pitchFamily="2" charset="2"/>
              <a:buChar char="§"/>
            </a:pPr>
            <a:r>
              <a:rPr lang="en-US" sz="2000" dirty="0">
                <a:solidFill>
                  <a:schemeClr val="accent1"/>
                </a:solidFill>
              </a:rPr>
              <a:t>Visualization: Presenting the data and findings in an effective and easily understandable manner using visualizations.</a:t>
            </a:r>
          </a:p>
          <a:p>
            <a:pPr marL="342900" indent="-342900">
              <a:buFont typeface="Wingdings" panose="05000000000000000000" pitchFamily="2" charset="2"/>
              <a:buChar char="§"/>
            </a:pPr>
            <a:r>
              <a:rPr lang="en-US" sz="2000" dirty="0">
                <a:solidFill>
                  <a:schemeClr val="accent1"/>
                </a:solidFill>
              </a:rPr>
              <a:t>Actionable Recommendations: Making recommendations based on the analysis that are practical, implementable, and have a significant impact on the hotel's rating.</a:t>
            </a:r>
          </a:p>
        </p:txBody>
      </p:sp>
    </p:spTree>
    <p:extLst>
      <p:ext uri="{BB962C8B-B14F-4D97-AF65-F5344CB8AC3E}">
        <p14:creationId xmlns:p14="http://schemas.microsoft.com/office/powerpoint/2010/main" val="1012493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INFO</a:t>
            </a:r>
            <a:endParaRPr lang="en-IN" dirty="0"/>
          </a:p>
        </p:txBody>
      </p:sp>
      <p:sp>
        <p:nvSpPr>
          <p:cNvPr id="3" name="Content Placeholder 2"/>
          <p:cNvSpPr>
            <a:spLocks noGrp="1"/>
          </p:cNvSpPr>
          <p:nvPr>
            <p:ph idx="1"/>
          </p:nvPr>
        </p:nvSpPr>
        <p:spPr>
          <a:xfrm>
            <a:off x="810000" y="2703550"/>
            <a:ext cx="10554574" cy="3636511"/>
          </a:xfrm>
        </p:spPr>
        <p:txBody>
          <a:bodyPr>
            <a:normAutofit/>
          </a:bodyPr>
          <a:lstStyle/>
          <a:p>
            <a:pPr>
              <a:buFont typeface="Wingdings" panose="05000000000000000000" pitchFamily="2" charset="2"/>
              <a:buChar char="§"/>
            </a:pPr>
            <a:r>
              <a:rPr lang="en-IN" sz="2400" b="1" dirty="0">
                <a:solidFill>
                  <a:schemeClr val="accent1"/>
                </a:solidFill>
                <a:latin typeface="Times New Roman" panose="02020603050405020304" pitchFamily="18" charset="0"/>
                <a:cs typeface="Times New Roman" panose="02020603050405020304" pitchFamily="18" charset="0"/>
              </a:rPr>
              <a:t>Shaik </a:t>
            </a:r>
            <a:r>
              <a:rPr lang="en-IN" sz="2400" b="1" dirty="0" err="1">
                <a:solidFill>
                  <a:schemeClr val="accent1"/>
                </a:solidFill>
                <a:latin typeface="Times New Roman" panose="02020603050405020304" pitchFamily="18" charset="0"/>
                <a:cs typeface="Times New Roman" panose="02020603050405020304" pitchFamily="18" charset="0"/>
              </a:rPr>
              <a:t>Mujahid</a:t>
            </a:r>
            <a:r>
              <a:rPr lang="en-IN" sz="2400" b="1" dirty="0">
                <a:solidFill>
                  <a:schemeClr val="accent1"/>
                </a:solidFill>
                <a:latin typeface="Times New Roman" panose="02020603050405020304" pitchFamily="18" charset="0"/>
                <a:cs typeface="Times New Roman" panose="02020603050405020304" pitchFamily="18" charset="0"/>
              </a:rPr>
              <a:t> </a:t>
            </a:r>
            <a:r>
              <a:rPr lang="en-IN" sz="2400" b="1" dirty="0" err="1">
                <a:solidFill>
                  <a:schemeClr val="accent1"/>
                </a:solidFill>
                <a:latin typeface="Times New Roman" panose="02020603050405020304" pitchFamily="18" charset="0"/>
                <a:cs typeface="Times New Roman" panose="02020603050405020304" pitchFamily="18" charset="0"/>
              </a:rPr>
              <a:t>Shariff</a:t>
            </a:r>
            <a:endParaRPr lang="en-IN" sz="2400" b="1" dirty="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b="1" dirty="0" err="1">
                <a:solidFill>
                  <a:schemeClr val="accent1"/>
                </a:solidFill>
                <a:latin typeface="Times New Roman" panose="02020603050405020304" pitchFamily="18" charset="0"/>
                <a:cs typeface="Times New Roman" panose="02020603050405020304" pitchFamily="18" charset="0"/>
              </a:rPr>
              <a:t>Mohd</a:t>
            </a:r>
            <a:r>
              <a:rPr lang="en-IN" sz="2400" b="1" dirty="0">
                <a:solidFill>
                  <a:schemeClr val="accent1"/>
                </a:solidFill>
                <a:latin typeface="Times New Roman" panose="02020603050405020304" pitchFamily="18" charset="0"/>
                <a:cs typeface="Times New Roman" panose="02020603050405020304" pitchFamily="18" charset="0"/>
              </a:rPr>
              <a:t> </a:t>
            </a:r>
            <a:r>
              <a:rPr lang="en-IN" sz="2400" b="1" dirty="0" err="1">
                <a:solidFill>
                  <a:schemeClr val="accent1"/>
                </a:solidFill>
                <a:latin typeface="Times New Roman" panose="02020603050405020304" pitchFamily="18" charset="0"/>
                <a:cs typeface="Times New Roman" panose="02020603050405020304" pitchFamily="18" charset="0"/>
              </a:rPr>
              <a:t>Ariz</a:t>
            </a:r>
            <a:r>
              <a:rPr lang="en-IN" sz="2400" b="1" dirty="0">
                <a:solidFill>
                  <a:schemeClr val="accent1"/>
                </a:solidFill>
                <a:latin typeface="Times New Roman" panose="02020603050405020304" pitchFamily="18" charset="0"/>
                <a:cs typeface="Times New Roman" panose="02020603050405020304" pitchFamily="18" charset="0"/>
              </a:rPr>
              <a:t> Khan</a:t>
            </a:r>
          </a:p>
          <a:p>
            <a:pPr>
              <a:buFont typeface="Wingdings" panose="05000000000000000000" pitchFamily="2" charset="2"/>
              <a:buChar char="§"/>
            </a:pPr>
            <a:r>
              <a:rPr lang="en-IN" sz="2400" b="1" dirty="0" err="1">
                <a:solidFill>
                  <a:schemeClr val="accent1"/>
                </a:solidFill>
                <a:latin typeface="Times New Roman" panose="02020603050405020304" pitchFamily="18" charset="0"/>
                <a:cs typeface="Times New Roman" panose="02020603050405020304" pitchFamily="18" charset="0"/>
              </a:rPr>
              <a:t>Siddharth</a:t>
            </a:r>
            <a:r>
              <a:rPr lang="en-IN" sz="2400" b="1" dirty="0">
                <a:solidFill>
                  <a:schemeClr val="accent1"/>
                </a:solidFill>
                <a:latin typeface="Times New Roman" panose="02020603050405020304" pitchFamily="18" charset="0"/>
                <a:cs typeface="Times New Roman" panose="02020603050405020304" pitchFamily="18" charset="0"/>
              </a:rPr>
              <a:t> Kumar Sharma</a:t>
            </a:r>
          </a:p>
          <a:p>
            <a:pPr>
              <a:buFont typeface="Wingdings" panose="05000000000000000000" pitchFamily="2" charset="2"/>
              <a:buChar char="§"/>
            </a:pPr>
            <a:r>
              <a:rPr lang="en-IN" sz="2400" b="1" dirty="0">
                <a:solidFill>
                  <a:schemeClr val="accent1"/>
                </a:solidFill>
                <a:latin typeface="Times New Roman" panose="02020603050405020304" pitchFamily="18" charset="0"/>
                <a:cs typeface="Times New Roman" panose="02020603050405020304" pitchFamily="18" charset="0"/>
              </a:rPr>
              <a:t>G </a:t>
            </a:r>
            <a:r>
              <a:rPr lang="en-IN" sz="2400" b="1" dirty="0" err="1">
                <a:solidFill>
                  <a:schemeClr val="accent1"/>
                </a:solidFill>
                <a:latin typeface="Times New Roman" panose="02020603050405020304" pitchFamily="18" charset="0"/>
                <a:cs typeface="Times New Roman" panose="02020603050405020304" pitchFamily="18" charset="0"/>
              </a:rPr>
              <a:t>Sreeram</a:t>
            </a:r>
            <a:r>
              <a:rPr lang="en-IN" sz="2400" b="1" dirty="0">
                <a:solidFill>
                  <a:schemeClr val="accent1"/>
                </a:solidFill>
                <a:latin typeface="Times New Roman" panose="02020603050405020304" pitchFamily="18" charset="0"/>
                <a:cs typeface="Times New Roman" panose="02020603050405020304" pitchFamily="18" charset="0"/>
              </a:rPr>
              <a:t> Satya</a:t>
            </a:r>
          </a:p>
          <a:p>
            <a:pPr>
              <a:buFont typeface="Wingdings" panose="05000000000000000000" pitchFamily="2" charset="2"/>
              <a:buChar char="§"/>
            </a:pPr>
            <a:r>
              <a:rPr lang="en-IN" sz="2400" b="1" dirty="0">
                <a:solidFill>
                  <a:schemeClr val="accent1"/>
                </a:solidFill>
                <a:latin typeface="Times New Roman" panose="02020603050405020304" pitchFamily="18" charset="0"/>
                <a:cs typeface="Times New Roman" panose="02020603050405020304" pitchFamily="18" charset="0"/>
              </a:rPr>
              <a:t>Sairam Ramasamy</a:t>
            </a:r>
          </a:p>
          <a:p>
            <a:pPr>
              <a:buFont typeface="Wingdings" panose="05000000000000000000" pitchFamily="2" charset="2"/>
              <a:buChar char="§"/>
            </a:pPr>
            <a:r>
              <a:rPr lang="en-IN" sz="2400" b="1" dirty="0" err="1">
                <a:solidFill>
                  <a:schemeClr val="accent1"/>
                </a:solidFill>
                <a:latin typeface="Times New Roman" panose="02020603050405020304" pitchFamily="18" charset="0"/>
                <a:cs typeface="Times New Roman" panose="02020603050405020304" pitchFamily="18" charset="0"/>
              </a:rPr>
              <a:t>Anshu</a:t>
            </a:r>
            <a:r>
              <a:rPr lang="en-IN" sz="2400" b="1" dirty="0">
                <a:solidFill>
                  <a:schemeClr val="accent1"/>
                </a:solidFill>
                <a:latin typeface="Times New Roman" panose="02020603050405020304" pitchFamily="18" charset="0"/>
                <a:cs typeface="Times New Roman" panose="02020603050405020304" pitchFamily="18" charset="0"/>
              </a:rPr>
              <a:t> </a:t>
            </a:r>
            <a:r>
              <a:rPr lang="en-IN" sz="2400" b="1" dirty="0" err="1">
                <a:solidFill>
                  <a:schemeClr val="accent1"/>
                </a:solidFill>
                <a:latin typeface="Times New Roman" panose="02020603050405020304" pitchFamily="18" charset="0"/>
                <a:cs typeface="Times New Roman" panose="02020603050405020304" pitchFamily="18" charset="0"/>
              </a:rPr>
              <a:t>Pyasi</a:t>
            </a:r>
            <a:endParaRPr lang="en-IN" sz="2400" b="1" dirty="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b="1" dirty="0">
                <a:solidFill>
                  <a:schemeClr val="accent1"/>
                </a:solidFill>
                <a:latin typeface="Times New Roman" panose="02020603050405020304" pitchFamily="18" charset="0"/>
                <a:cs typeface="Times New Roman" panose="02020603050405020304" pitchFamily="18" charset="0"/>
              </a:rPr>
              <a:t>Niranjan Reddy</a:t>
            </a:r>
          </a:p>
          <a:p>
            <a:pPr marL="0" indent="0">
              <a:buNone/>
            </a:pPr>
            <a:endParaRPr lang="en-IN" sz="2400" dirty="0"/>
          </a:p>
        </p:txBody>
      </p:sp>
    </p:spTree>
    <p:extLst>
      <p:ext uri="{BB962C8B-B14F-4D97-AF65-F5344CB8AC3E}">
        <p14:creationId xmlns:p14="http://schemas.microsoft.com/office/powerpoint/2010/main" val="3832902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TextBox 2"/>
          <p:cNvSpPr txBox="1"/>
          <p:nvPr/>
        </p:nvSpPr>
        <p:spPr>
          <a:xfrm>
            <a:off x="628649" y="3022600"/>
            <a:ext cx="10934700" cy="2862322"/>
          </a:xfrm>
          <a:prstGeom prst="rect">
            <a:avLst/>
          </a:prstGeom>
          <a:noFill/>
        </p:spPr>
        <p:txBody>
          <a:bodyPr wrap="square" rtlCol="0">
            <a:spAutoFit/>
          </a:bodyPr>
          <a:lstStyle/>
          <a:p>
            <a:pPr marL="285750" indent="-285750">
              <a:buFont typeface="Wingdings" panose="05000000000000000000" pitchFamily="2" charset="2"/>
              <a:buChar char="§"/>
            </a:pPr>
            <a:r>
              <a:rPr lang="en-US" sz="2000" dirty="0">
                <a:solidFill>
                  <a:schemeClr val="accent1"/>
                </a:solidFill>
              </a:rPr>
              <a:t>Machine Learning can be used to identify positive and negative reviews correctly. However, identify with 100% confidence is impossible.</a:t>
            </a:r>
          </a:p>
          <a:p>
            <a:pPr marL="285750" indent="-285750">
              <a:buFont typeface="Wingdings" panose="05000000000000000000" pitchFamily="2" charset="2"/>
              <a:buChar char="§"/>
            </a:pPr>
            <a:endParaRPr lang="en-US" sz="2000" dirty="0">
              <a:solidFill>
                <a:schemeClr val="accent1"/>
              </a:solidFill>
            </a:endParaRPr>
          </a:p>
          <a:p>
            <a:pPr marL="285750" indent="-285750">
              <a:buFont typeface="Wingdings" panose="05000000000000000000" pitchFamily="2" charset="2"/>
              <a:buChar char="§"/>
            </a:pPr>
            <a:r>
              <a:rPr lang="en-US" sz="2000" dirty="0">
                <a:solidFill>
                  <a:schemeClr val="accent1"/>
                </a:solidFill>
              </a:rPr>
              <a:t>My final model cab be used for any hotel to find feature importance.</a:t>
            </a:r>
          </a:p>
          <a:p>
            <a:pPr marL="285750" indent="-285750">
              <a:buFont typeface="Wingdings" panose="05000000000000000000" pitchFamily="2" charset="2"/>
              <a:buChar char="§"/>
            </a:pPr>
            <a:endParaRPr lang="en-US" sz="2000" dirty="0">
              <a:solidFill>
                <a:schemeClr val="accent1"/>
              </a:solidFill>
            </a:endParaRPr>
          </a:p>
          <a:p>
            <a:pPr marL="285750" indent="-285750">
              <a:buFont typeface="Wingdings" panose="05000000000000000000" pitchFamily="2" charset="2"/>
              <a:buChar char="§"/>
            </a:pPr>
            <a:r>
              <a:rPr lang="en-US" sz="2000" dirty="0">
                <a:solidFill>
                  <a:schemeClr val="accent1"/>
                </a:solidFill>
              </a:rPr>
              <a:t>Word clouds cab be used to understand what words appear the most in positive and negative reviews.</a:t>
            </a:r>
          </a:p>
          <a:p>
            <a:pPr marL="285750" indent="-285750">
              <a:buFont typeface="Wingdings" panose="05000000000000000000" pitchFamily="2" charset="2"/>
              <a:buChar char="§"/>
            </a:pPr>
            <a:endParaRPr lang="en-US" sz="2000" dirty="0">
              <a:solidFill>
                <a:schemeClr val="accent1"/>
              </a:solidFill>
            </a:endParaRPr>
          </a:p>
          <a:p>
            <a:pPr marL="285750" indent="-285750">
              <a:buFont typeface="Wingdings" panose="05000000000000000000" pitchFamily="2" charset="2"/>
              <a:buChar char="§"/>
            </a:pPr>
            <a:r>
              <a:rPr lang="en-US" sz="2000" dirty="0">
                <a:solidFill>
                  <a:schemeClr val="accent1"/>
                </a:solidFill>
              </a:rPr>
              <a:t>The management can quickly take a look and get insights out of it.</a:t>
            </a:r>
            <a:endParaRPr lang="en-IN" sz="2000" dirty="0">
              <a:solidFill>
                <a:schemeClr val="accent1"/>
              </a:solidFill>
            </a:endParaRPr>
          </a:p>
        </p:txBody>
      </p:sp>
    </p:spTree>
    <p:extLst>
      <p:ext uri="{BB962C8B-B14F-4D97-AF65-F5344CB8AC3E}">
        <p14:creationId xmlns:p14="http://schemas.microsoft.com/office/powerpoint/2010/main" val="3350347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9500" y="2679700"/>
            <a:ext cx="8204200" cy="1569660"/>
          </a:xfrm>
          <a:prstGeom prst="rect">
            <a:avLst/>
          </a:prstGeom>
          <a:noFill/>
        </p:spPr>
        <p:txBody>
          <a:bodyPr wrap="square" rtlCol="0">
            <a:spAutoFit/>
          </a:bodyPr>
          <a:lstStyle/>
          <a:p>
            <a:r>
              <a:rPr lang="en-US" sz="9600" b="1" dirty="0">
                <a:solidFill>
                  <a:schemeClr val="accent1"/>
                </a:solidFill>
              </a:rPr>
              <a:t>THANK YOU</a:t>
            </a:r>
            <a:endParaRPr lang="en-IN" sz="9600" b="1" dirty="0">
              <a:solidFill>
                <a:schemeClr val="accent1"/>
              </a:solidFill>
            </a:endParaRPr>
          </a:p>
        </p:txBody>
      </p:sp>
    </p:spTree>
    <p:extLst>
      <p:ext uri="{BB962C8B-B14F-4D97-AF65-F5344CB8AC3E}">
        <p14:creationId xmlns:p14="http://schemas.microsoft.com/office/powerpoint/2010/main" val="3028549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Overview </a:t>
            </a:r>
            <a:endParaRPr lang="en-IN" dirty="0"/>
          </a:p>
        </p:txBody>
      </p:sp>
      <p:sp>
        <p:nvSpPr>
          <p:cNvPr id="3" name="Content Placeholder 2"/>
          <p:cNvSpPr>
            <a:spLocks noGrp="1"/>
          </p:cNvSpPr>
          <p:nvPr>
            <p:ph idx="1"/>
          </p:nvPr>
        </p:nvSpPr>
        <p:spPr>
          <a:xfrm>
            <a:off x="810000" y="2438855"/>
            <a:ext cx="10554574" cy="4419145"/>
          </a:xfrm>
        </p:spPr>
        <p:txBody>
          <a:bodyPr>
            <a:noAutofit/>
          </a:bodyPr>
          <a:lstStyle/>
          <a:p>
            <a:pPr>
              <a:buFont typeface="Wingdings" panose="05000000000000000000" pitchFamily="2" charset="2"/>
              <a:buChar char="§"/>
            </a:pPr>
            <a:r>
              <a:rPr lang="en-US" sz="2000" dirty="0">
                <a:solidFill>
                  <a:schemeClr val="accent1"/>
                </a:solidFill>
              </a:rPr>
              <a:t>Understanding the factors that influence hotel selection: The hotel industry is highly competitive, and it's essential to understand what factors impact a traveler's decision to choose a specific hotel.</a:t>
            </a:r>
          </a:p>
          <a:p>
            <a:pPr>
              <a:buFont typeface="Wingdings" panose="05000000000000000000" pitchFamily="2" charset="2"/>
              <a:buChar char="§"/>
            </a:pPr>
            <a:r>
              <a:rPr lang="en-US" sz="2000" dirty="0">
                <a:solidFill>
                  <a:schemeClr val="accent1"/>
                </a:solidFill>
              </a:rPr>
              <a:t>Improving hotel brand image: The manager's objective is to understand which elements of their hotel influence more in forming a positive review and improve their hotel's brand image.</a:t>
            </a:r>
          </a:p>
          <a:p>
            <a:pPr>
              <a:buFont typeface="Wingdings" panose="05000000000000000000" pitchFamily="2" charset="2"/>
              <a:buChar char="§"/>
            </a:pPr>
            <a:r>
              <a:rPr lang="en-US" sz="2000" dirty="0">
                <a:solidFill>
                  <a:schemeClr val="accent1"/>
                </a:solidFill>
              </a:rPr>
              <a:t>Classification of hotel ratings: The manager wants to classify hotel ratings based on the attributes that travelers consider while selecting a hotel.</a:t>
            </a:r>
          </a:p>
          <a:p>
            <a:pPr>
              <a:buFont typeface="Wingdings" panose="05000000000000000000" pitchFamily="2" charset="2"/>
              <a:buChar char="§"/>
            </a:pPr>
            <a:r>
              <a:rPr lang="en-US" sz="2000" dirty="0">
                <a:solidFill>
                  <a:schemeClr val="accent1"/>
                </a:solidFill>
              </a:rPr>
              <a:t>Addressing travelers' needs and preferences: By identifying the critical factors that travelers consider while choosing a hotel, the manager can address their needs and preferences better, leading to improved ratings and a positive brand image.</a:t>
            </a:r>
          </a:p>
          <a:p>
            <a:pPr>
              <a:buFont typeface="Wingdings" panose="05000000000000000000" pitchFamily="2" charset="2"/>
              <a:buChar char="§"/>
            </a:pPr>
            <a:endParaRPr lang="en-IN" sz="2000" dirty="0">
              <a:solidFill>
                <a:schemeClr val="accent1"/>
              </a:solidFill>
            </a:endParaRPr>
          </a:p>
        </p:txBody>
      </p:sp>
    </p:spTree>
    <p:extLst>
      <p:ext uri="{BB962C8B-B14F-4D97-AF65-F5344CB8AC3E}">
        <p14:creationId xmlns:p14="http://schemas.microsoft.com/office/powerpoint/2010/main" val="314144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endParaRPr lang="en-IN" dirty="0"/>
          </a:p>
        </p:txBody>
      </p:sp>
      <p:sp>
        <p:nvSpPr>
          <p:cNvPr id="3" name="Content Placeholder 2"/>
          <p:cNvSpPr>
            <a:spLocks noGrp="1"/>
          </p:cNvSpPr>
          <p:nvPr>
            <p:ph idx="1"/>
          </p:nvPr>
        </p:nvSpPr>
        <p:spPr>
          <a:xfrm>
            <a:off x="810000" y="2631361"/>
            <a:ext cx="10554574" cy="3636511"/>
          </a:xfrm>
        </p:spPr>
        <p:txBody>
          <a:bodyPr/>
          <a:lstStyle/>
          <a:p>
            <a:pPr>
              <a:buFont typeface="Wingdings" panose="05000000000000000000" pitchFamily="2" charset="2"/>
              <a:buChar char="§"/>
            </a:pPr>
            <a:r>
              <a:rPr lang="en-US" dirty="0">
                <a:solidFill>
                  <a:schemeClr val="accent1"/>
                </a:solidFill>
              </a:rPr>
              <a:t>To understand the factors that influence hotel selection by travelers.</a:t>
            </a:r>
          </a:p>
          <a:p>
            <a:pPr>
              <a:buFont typeface="Wingdings" panose="05000000000000000000" pitchFamily="2" charset="2"/>
              <a:buChar char="§"/>
            </a:pPr>
            <a:r>
              <a:rPr lang="en-US" dirty="0">
                <a:solidFill>
                  <a:schemeClr val="accent1"/>
                </a:solidFill>
              </a:rPr>
              <a:t>To analyze the attributes that travelers consider while choosing a hotel.</a:t>
            </a:r>
          </a:p>
          <a:p>
            <a:pPr>
              <a:buFont typeface="Wingdings" panose="05000000000000000000" pitchFamily="2" charset="2"/>
              <a:buChar char="§"/>
            </a:pPr>
            <a:r>
              <a:rPr lang="en-US" dirty="0">
                <a:solidFill>
                  <a:schemeClr val="accent1"/>
                </a:solidFill>
              </a:rPr>
              <a:t>To identify how these attributes impact hotel ratings.</a:t>
            </a:r>
          </a:p>
          <a:p>
            <a:pPr>
              <a:buFont typeface="Wingdings" panose="05000000000000000000" pitchFamily="2" charset="2"/>
              <a:buChar char="§"/>
            </a:pPr>
            <a:r>
              <a:rPr lang="en-US" dirty="0">
                <a:solidFill>
                  <a:schemeClr val="accent1"/>
                </a:solidFill>
              </a:rPr>
              <a:t>To provide insights into how the manager can improve their hotel's brand image.</a:t>
            </a:r>
          </a:p>
          <a:p>
            <a:pPr>
              <a:buFont typeface="Wingdings" panose="05000000000000000000" pitchFamily="2" charset="2"/>
              <a:buChar char="§"/>
            </a:pPr>
            <a:r>
              <a:rPr lang="en-US" dirty="0">
                <a:solidFill>
                  <a:schemeClr val="accent1"/>
                </a:solidFill>
              </a:rPr>
              <a:t>To understand the elements of the hotel that positively impact forming a positive review.</a:t>
            </a:r>
          </a:p>
          <a:p>
            <a:pPr>
              <a:buFont typeface="Wingdings" panose="05000000000000000000" pitchFamily="2" charset="2"/>
              <a:buChar char="§"/>
            </a:pPr>
            <a:r>
              <a:rPr lang="en-US" dirty="0">
                <a:solidFill>
                  <a:schemeClr val="accent1"/>
                </a:solidFill>
              </a:rPr>
              <a:t>To provide the manager with information to make informed decisions to enhance the hotel's reputation and attract more customers.</a:t>
            </a:r>
          </a:p>
          <a:p>
            <a:pPr>
              <a:buFont typeface="Wingdings" panose="05000000000000000000" pitchFamily="2" charset="2"/>
              <a:buChar char="§"/>
            </a:pPr>
            <a:endParaRPr lang="en-IN" dirty="0">
              <a:solidFill>
                <a:schemeClr val="accent1"/>
              </a:solidFill>
            </a:endParaRPr>
          </a:p>
        </p:txBody>
      </p:sp>
    </p:spTree>
    <p:extLst>
      <p:ext uri="{BB962C8B-B14F-4D97-AF65-F5344CB8AC3E}">
        <p14:creationId xmlns:p14="http://schemas.microsoft.com/office/powerpoint/2010/main" val="613474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endParaRPr lang="en-IN" dirty="0"/>
          </a:p>
        </p:txBody>
      </p:sp>
      <p:sp>
        <p:nvSpPr>
          <p:cNvPr id="3" name="Content Placeholder 2"/>
          <p:cNvSpPr>
            <a:spLocks noGrp="1"/>
          </p:cNvSpPr>
          <p:nvPr>
            <p:ph idx="1"/>
          </p:nvPr>
        </p:nvSpPr>
        <p:spPr>
          <a:xfrm>
            <a:off x="810000" y="2583232"/>
            <a:ext cx="6508519" cy="3636511"/>
          </a:xfrm>
        </p:spPr>
        <p:txBody>
          <a:bodyPr/>
          <a:lstStyle/>
          <a:p>
            <a:pPr>
              <a:buFont typeface="Wingdings" panose="05000000000000000000" pitchFamily="2" charset="2"/>
              <a:buChar char="§"/>
            </a:pPr>
            <a:r>
              <a:rPr lang="en-IN" dirty="0">
                <a:solidFill>
                  <a:schemeClr val="accent1"/>
                </a:solidFill>
                <a:latin typeface="Times New Roman" panose="02020603050405020304" pitchFamily="18" charset="0"/>
                <a:cs typeface="Times New Roman" panose="02020603050405020304" pitchFamily="18" charset="0"/>
              </a:rPr>
              <a:t>Source of data is in csv format.</a:t>
            </a:r>
          </a:p>
          <a:p>
            <a:pPr>
              <a:buFont typeface="Wingdings" panose="05000000000000000000" pitchFamily="2" charset="2"/>
              <a:buChar char="§"/>
            </a:pPr>
            <a:r>
              <a:rPr lang="en-IN" dirty="0">
                <a:solidFill>
                  <a:schemeClr val="accent1"/>
                </a:solidFill>
                <a:latin typeface="Times New Roman" panose="02020603050405020304" pitchFamily="18" charset="0"/>
                <a:cs typeface="Times New Roman" panose="02020603050405020304" pitchFamily="18" charset="0"/>
              </a:rPr>
              <a:t>Dataset contains 20491 rows and 2 columns.</a:t>
            </a:r>
          </a:p>
          <a:p>
            <a:pPr>
              <a:buFont typeface="Wingdings" panose="05000000000000000000" pitchFamily="2" charset="2"/>
              <a:buChar char="§"/>
            </a:pPr>
            <a:r>
              <a:rPr lang="en-IN" dirty="0">
                <a:solidFill>
                  <a:schemeClr val="accent1"/>
                </a:solidFill>
                <a:latin typeface="Times New Roman" panose="02020603050405020304" pitchFamily="18" charset="0"/>
                <a:cs typeface="Times New Roman" panose="02020603050405020304" pitchFamily="18" charset="0"/>
              </a:rPr>
              <a:t>There is no missing values in the dataset given to us.</a:t>
            </a:r>
          </a:p>
          <a:p>
            <a:pPr>
              <a:buFont typeface="Wingdings" panose="05000000000000000000" pitchFamily="2" charset="2"/>
              <a:buChar char="§"/>
            </a:pPr>
            <a:r>
              <a:rPr lang="en-US" dirty="0">
                <a:solidFill>
                  <a:schemeClr val="accent1"/>
                </a:solidFill>
                <a:latin typeface="Times New Roman" panose="02020603050405020304" pitchFamily="18" charset="0"/>
                <a:cs typeface="Times New Roman" panose="02020603050405020304" pitchFamily="18" charset="0"/>
              </a:rPr>
              <a:t>There is no duplicate values in the dataset.</a:t>
            </a:r>
            <a:endParaRPr lang="en-IN" dirty="0">
              <a:solidFill>
                <a:schemeClr val="accent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solidFill>
                  <a:schemeClr val="accent1"/>
                </a:solidFill>
                <a:latin typeface="Times New Roman" panose="02020603050405020304" pitchFamily="18" charset="0"/>
                <a:cs typeface="Times New Roman" panose="02020603050405020304" pitchFamily="18" charset="0"/>
              </a:rPr>
              <a:t>Datatype for:</a:t>
            </a:r>
          </a:p>
          <a:p>
            <a:pPr marL="0" indent="0">
              <a:buNone/>
            </a:pPr>
            <a:r>
              <a:rPr lang="en-US" dirty="0">
                <a:solidFill>
                  <a:schemeClr val="accent1"/>
                </a:solidFill>
                <a:latin typeface="Times New Roman" panose="02020603050405020304" pitchFamily="18" charset="0"/>
                <a:cs typeface="Times New Roman" panose="02020603050405020304" pitchFamily="18" charset="0"/>
              </a:rPr>
              <a:t>      ‘Review’ is object</a:t>
            </a:r>
          </a:p>
          <a:p>
            <a:pPr marL="0" indent="0">
              <a:buNone/>
            </a:pPr>
            <a:r>
              <a:rPr lang="en-US" dirty="0">
                <a:solidFill>
                  <a:schemeClr val="accent1"/>
                </a:solidFill>
                <a:latin typeface="Times New Roman" panose="02020603050405020304" pitchFamily="18" charset="0"/>
                <a:cs typeface="Times New Roman" panose="02020603050405020304" pitchFamily="18" charset="0"/>
              </a:rPr>
              <a:t>      ‘Rating’ is float</a:t>
            </a:r>
            <a:endParaRPr lang="en-IN" dirty="0">
              <a:solidFill>
                <a:schemeClr val="accent1"/>
              </a:solidFill>
              <a:latin typeface="Times New Roman" panose="02020603050405020304" pitchFamily="18" charset="0"/>
              <a:cs typeface="Times New Roman" panose="02020603050405020304"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8996" y="2415249"/>
            <a:ext cx="4591691" cy="3972479"/>
          </a:xfrm>
          <a:prstGeom prst="rect">
            <a:avLst/>
          </a:prstGeom>
        </p:spPr>
      </p:pic>
    </p:spTree>
    <p:extLst>
      <p:ext uri="{BB962C8B-B14F-4D97-AF65-F5344CB8AC3E}">
        <p14:creationId xmlns:p14="http://schemas.microsoft.com/office/powerpoint/2010/main" val="997055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 EXPLORATORY DATA ANALYSIS</a:t>
            </a:r>
            <a:endParaRPr lang="en-IN"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0000" y="3028701"/>
            <a:ext cx="5641319" cy="3155532"/>
          </a:xfrm>
        </p:spPr>
      </p:pic>
      <p:sp>
        <p:nvSpPr>
          <p:cNvPr id="5" name="Rectangle 4"/>
          <p:cNvSpPr/>
          <p:nvPr/>
        </p:nvSpPr>
        <p:spPr>
          <a:xfrm>
            <a:off x="1604083" y="2352826"/>
            <a:ext cx="2366337" cy="523220"/>
          </a:xfrm>
          <a:prstGeom prst="rect">
            <a:avLst/>
          </a:prstGeom>
        </p:spPr>
        <p:txBody>
          <a:bodyPr wrap="square">
            <a:spAutoFit/>
          </a:bodyPr>
          <a:lstStyle/>
          <a:p>
            <a:r>
              <a:rPr lang="en-IN" sz="2800" b="1" dirty="0">
                <a:solidFill>
                  <a:schemeClr val="accent1"/>
                </a:solidFill>
                <a:latin typeface="Courier New" panose="02070309020205020404" pitchFamily="49" charset="0"/>
              </a:rPr>
              <a:t>Bar Plot</a:t>
            </a:r>
          </a:p>
        </p:txBody>
      </p:sp>
      <p:sp>
        <p:nvSpPr>
          <p:cNvPr id="7" name="Rectangle 6"/>
          <p:cNvSpPr/>
          <p:nvPr/>
        </p:nvSpPr>
        <p:spPr>
          <a:xfrm>
            <a:off x="6597316" y="3175306"/>
            <a:ext cx="5301916" cy="2862322"/>
          </a:xfrm>
          <a:prstGeom prst="rect">
            <a:avLst/>
          </a:prstGeom>
        </p:spPr>
        <p:txBody>
          <a:bodyPr wrap="square">
            <a:spAutoFit/>
          </a:bodyPr>
          <a:lstStyle/>
          <a:p>
            <a:pPr marL="285750" indent="-285750">
              <a:buFont typeface="Wingdings" panose="05000000000000000000" pitchFamily="2" charset="2"/>
              <a:buChar char="§"/>
            </a:pPr>
            <a:r>
              <a:rPr lang="en-US" dirty="0">
                <a:solidFill>
                  <a:schemeClr val="accent1"/>
                </a:solidFill>
                <a:latin typeface="Courier New" panose="02070309020205020404" pitchFamily="49" charset="0"/>
              </a:rPr>
              <a:t>From above visuals, we can say </a:t>
            </a:r>
            <a:r>
              <a:rPr lang="en-US" dirty="0" err="1">
                <a:solidFill>
                  <a:schemeClr val="accent1"/>
                </a:solidFill>
                <a:latin typeface="Courier New" panose="02070309020205020404" pitchFamily="49" charset="0"/>
              </a:rPr>
              <a:t>thatcount</a:t>
            </a:r>
            <a:r>
              <a:rPr lang="en-US" dirty="0">
                <a:solidFill>
                  <a:schemeClr val="accent1"/>
                </a:solidFill>
                <a:latin typeface="Courier New" panose="02070309020205020404" pitchFamily="49" charset="0"/>
              </a:rPr>
              <a:t> of ratings for 4, 5 are comparatively much higher than the other rating scores(3,2,1).</a:t>
            </a:r>
          </a:p>
          <a:p>
            <a:pPr marL="285750" indent="-285750">
              <a:buFont typeface="Wingdings" panose="05000000000000000000" pitchFamily="2" charset="2"/>
              <a:buChar char="§"/>
            </a:pPr>
            <a:endParaRPr lang="en-US" dirty="0">
              <a:solidFill>
                <a:schemeClr val="accent1"/>
              </a:solidFill>
              <a:latin typeface="Courier New" panose="02070309020205020404" pitchFamily="49" charset="0"/>
            </a:endParaRPr>
          </a:p>
          <a:p>
            <a:pPr marL="285750" indent="-285750">
              <a:buFont typeface="Wingdings" panose="05000000000000000000" pitchFamily="2" charset="2"/>
              <a:buChar char="§"/>
            </a:pPr>
            <a:r>
              <a:rPr lang="en-US" dirty="0">
                <a:solidFill>
                  <a:schemeClr val="accent1"/>
                </a:solidFill>
                <a:latin typeface="Courier New" panose="02070309020205020404" pitchFamily="49" charset="0"/>
              </a:rPr>
              <a:t>Hence, from our data we can say the </a:t>
            </a:r>
            <a:r>
              <a:rPr lang="en-US" dirty="0" err="1">
                <a:solidFill>
                  <a:schemeClr val="accent1"/>
                </a:solidFill>
                <a:latin typeface="Courier New" panose="02070309020205020404" pitchFamily="49" charset="0"/>
              </a:rPr>
              <a:t>atmost</a:t>
            </a:r>
            <a:r>
              <a:rPr lang="en-US" dirty="0">
                <a:solidFill>
                  <a:schemeClr val="accent1"/>
                </a:solidFill>
                <a:latin typeface="Courier New" panose="02070309020205020404" pitchFamily="49" charset="0"/>
              </a:rPr>
              <a:t> of the guests are highly satisfied with their experience at </a:t>
            </a:r>
          </a:p>
          <a:p>
            <a:r>
              <a:rPr lang="en-US" dirty="0">
                <a:solidFill>
                  <a:schemeClr val="accent1"/>
                </a:solidFill>
                <a:latin typeface="Courier New" panose="02070309020205020404" pitchFamily="49" charset="0"/>
              </a:rPr>
              <a:t>  hotels.</a:t>
            </a:r>
          </a:p>
          <a:p>
            <a:pPr marL="285750" indent="-285750">
              <a:buFont typeface="Wingdings" panose="05000000000000000000" pitchFamily="2" charset="2"/>
              <a:buChar char="§"/>
            </a:pPr>
            <a:endParaRPr lang="en-US" dirty="0">
              <a:solidFill>
                <a:schemeClr val="accent1"/>
              </a:solidFill>
              <a:latin typeface="Courier New" panose="02070309020205020404" pitchFamily="49" charset="0"/>
            </a:endParaRPr>
          </a:p>
        </p:txBody>
      </p:sp>
    </p:spTree>
    <p:extLst>
      <p:ext uri="{BB962C8B-B14F-4D97-AF65-F5344CB8AC3E}">
        <p14:creationId xmlns:p14="http://schemas.microsoft.com/office/powerpoint/2010/main" val="4008724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Pie Chart</a:t>
            </a:r>
            <a:endParaRPr lang="en-IN" b="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000" y="2614931"/>
            <a:ext cx="3717758" cy="3731227"/>
          </a:xfrm>
          <a:prstGeom prst="rect">
            <a:avLst/>
          </a:prstGeom>
        </p:spPr>
      </p:pic>
      <p:sp>
        <p:nvSpPr>
          <p:cNvPr id="4" name="Rectangle 3"/>
          <p:cNvSpPr/>
          <p:nvPr/>
        </p:nvSpPr>
        <p:spPr>
          <a:xfrm>
            <a:off x="5285998" y="2910883"/>
            <a:ext cx="6096000" cy="3139321"/>
          </a:xfrm>
          <a:prstGeom prst="rect">
            <a:avLst/>
          </a:prstGeom>
        </p:spPr>
        <p:txBody>
          <a:bodyPr>
            <a:spAutoFit/>
          </a:bodyPr>
          <a:lstStyle/>
          <a:p>
            <a:pPr marL="285750" indent="-285750">
              <a:buFont typeface="Wingdings" panose="05000000000000000000" pitchFamily="2" charset="2"/>
              <a:buChar char="§"/>
            </a:pPr>
            <a:r>
              <a:rPr lang="en-US" dirty="0">
                <a:solidFill>
                  <a:schemeClr val="accent1"/>
                </a:solidFill>
                <a:latin typeface="Courier New" panose="02070309020205020404" pitchFamily="49" charset="0"/>
              </a:rPr>
              <a:t>From above visuals, we can say that almost 75% of reviews are rated (5, 4) by guests and remaining 25% reviews are rated</a:t>
            </a:r>
          </a:p>
          <a:p>
            <a:r>
              <a:rPr lang="en-US" dirty="0">
                <a:solidFill>
                  <a:schemeClr val="accent1"/>
                </a:solidFill>
                <a:latin typeface="Courier New" panose="02070309020205020404" pitchFamily="49" charset="0"/>
              </a:rPr>
              <a:t>  (3,2,1).</a:t>
            </a:r>
          </a:p>
          <a:p>
            <a:pPr marL="285750" indent="-285750">
              <a:buFont typeface="Wingdings" panose="05000000000000000000" pitchFamily="2" charset="2"/>
              <a:buChar char="§"/>
            </a:pPr>
            <a:endParaRPr lang="en-US" dirty="0">
              <a:solidFill>
                <a:schemeClr val="accent1"/>
              </a:solidFill>
              <a:latin typeface="Courier New" panose="02070309020205020404" pitchFamily="49" charset="0"/>
            </a:endParaRPr>
          </a:p>
          <a:p>
            <a:pPr marL="285750" indent="-285750">
              <a:buFont typeface="Wingdings" panose="05000000000000000000" pitchFamily="2" charset="2"/>
              <a:buChar char="§"/>
            </a:pPr>
            <a:r>
              <a:rPr lang="en-US" dirty="0">
                <a:solidFill>
                  <a:schemeClr val="accent1"/>
                </a:solidFill>
                <a:latin typeface="Courier New" panose="02070309020205020404" pitchFamily="49" charset="0"/>
              </a:rPr>
              <a:t>We have an unequal distribution of data, where we have less no. of negative ratings provided by guests.</a:t>
            </a:r>
          </a:p>
          <a:p>
            <a:pPr marL="285750" indent="-285750">
              <a:buFont typeface="Wingdings" panose="05000000000000000000" pitchFamily="2" charset="2"/>
              <a:buChar char="§"/>
            </a:pPr>
            <a:endParaRPr lang="en-US" dirty="0">
              <a:solidFill>
                <a:schemeClr val="accent1"/>
              </a:solidFill>
              <a:latin typeface="Courier New" panose="02070309020205020404" pitchFamily="49" charset="0"/>
            </a:endParaRPr>
          </a:p>
          <a:p>
            <a:pPr marL="285750" indent="-285750">
              <a:buFont typeface="Wingdings" panose="05000000000000000000" pitchFamily="2" charset="2"/>
              <a:buChar char="§"/>
            </a:pPr>
            <a:r>
              <a:rPr lang="en-US" dirty="0">
                <a:solidFill>
                  <a:schemeClr val="accent1"/>
                </a:solidFill>
                <a:latin typeface="Courier New" panose="02070309020205020404" pitchFamily="49" charset="0"/>
              </a:rPr>
              <a:t>Hence, our dataset is highly imbalanced dataset.</a:t>
            </a:r>
            <a:endParaRPr lang="en-US" b="0" dirty="0">
              <a:solidFill>
                <a:schemeClr val="accent1"/>
              </a:solidFill>
              <a:effectLst/>
              <a:latin typeface="Courier New" panose="02070309020205020404" pitchFamily="49" charset="0"/>
            </a:endParaRPr>
          </a:p>
        </p:txBody>
      </p:sp>
    </p:spTree>
    <p:extLst>
      <p:ext uri="{BB962C8B-B14F-4D97-AF65-F5344CB8AC3E}">
        <p14:creationId xmlns:p14="http://schemas.microsoft.com/office/powerpoint/2010/main" val="164154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Word Cloud</a:t>
            </a:r>
            <a:endParaRPr lang="en-IN"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810" y="2211722"/>
            <a:ext cx="8566485" cy="4326725"/>
          </a:xfrm>
          <a:prstGeom prst="rect">
            <a:avLst/>
          </a:prstGeom>
        </p:spPr>
      </p:pic>
      <p:sp>
        <p:nvSpPr>
          <p:cNvPr id="5" name="TextBox 4"/>
          <p:cNvSpPr txBox="1"/>
          <p:nvPr/>
        </p:nvSpPr>
        <p:spPr>
          <a:xfrm>
            <a:off x="180473" y="3340414"/>
            <a:ext cx="2971802" cy="1754326"/>
          </a:xfrm>
          <a:prstGeom prst="rect">
            <a:avLst/>
          </a:prstGeom>
          <a:noFill/>
        </p:spPr>
        <p:txBody>
          <a:bodyPr wrap="square" rtlCol="0">
            <a:spAutoFit/>
          </a:bodyPr>
          <a:lstStyle/>
          <a:p>
            <a:r>
              <a:rPr lang="en-US" dirty="0">
                <a:solidFill>
                  <a:schemeClr val="accent1"/>
                </a:solidFill>
              </a:rPr>
              <a:t>It’s a data visualization technique used for</a:t>
            </a:r>
          </a:p>
          <a:p>
            <a:r>
              <a:rPr lang="en-US" dirty="0">
                <a:solidFill>
                  <a:schemeClr val="accent1"/>
                </a:solidFill>
              </a:rPr>
              <a:t>representing text data in which size of each word indicates its frequency or importance.</a:t>
            </a:r>
            <a:endParaRPr lang="en-IN" dirty="0">
              <a:solidFill>
                <a:schemeClr val="accent1"/>
              </a:solidFill>
            </a:endParaRPr>
          </a:p>
        </p:txBody>
      </p:sp>
    </p:spTree>
    <p:extLst>
      <p:ext uri="{BB962C8B-B14F-4D97-AF65-F5344CB8AC3E}">
        <p14:creationId xmlns:p14="http://schemas.microsoft.com/office/powerpoint/2010/main" val="726371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Text-</a:t>
            </a:r>
            <a:r>
              <a:rPr lang="en-IN" dirty="0" err="1"/>
              <a:t>Preprocessing</a:t>
            </a:r>
            <a:endParaRPr lang="en-IN" dirty="0"/>
          </a:p>
        </p:txBody>
      </p:sp>
      <p:sp>
        <p:nvSpPr>
          <p:cNvPr id="3" name="TextBox 2"/>
          <p:cNvSpPr txBox="1"/>
          <p:nvPr/>
        </p:nvSpPr>
        <p:spPr>
          <a:xfrm>
            <a:off x="88900" y="2364462"/>
            <a:ext cx="12192000" cy="4493538"/>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accent1"/>
                </a:solidFill>
                <a:latin typeface="Times New Roman" panose="02020603050405020304" pitchFamily="18" charset="0"/>
                <a:cs typeface="Times New Roman" panose="02020603050405020304" pitchFamily="18" charset="0"/>
              </a:rPr>
              <a:t>To begin with this process, first we remove tab spaces.</a:t>
            </a:r>
          </a:p>
          <a:p>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solidFill>
                  <a:schemeClr val="accent1"/>
                </a:solidFill>
                <a:latin typeface="Times New Roman" panose="02020603050405020304" pitchFamily="18" charset="0"/>
                <a:cs typeface="Times New Roman" panose="02020603050405020304" pitchFamily="18" charset="0"/>
              </a:rPr>
              <a:t>Remove  contraction is a word made by shortening and combining two words. Words like </a:t>
            </a:r>
            <a:r>
              <a:rPr lang="en-US" b="1" dirty="0">
                <a:solidFill>
                  <a:schemeClr val="accent1"/>
                </a:solidFill>
                <a:latin typeface="Times New Roman" panose="02020603050405020304" pitchFamily="18" charset="0"/>
                <a:cs typeface="Times New Roman" panose="02020603050405020304" pitchFamily="18" charset="0"/>
              </a:rPr>
              <a:t>can't (can + not), don't (do + not), and I've (I + have)</a:t>
            </a:r>
            <a:r>
              <a:rPr lang="en-US" dirty="0">
                <a:solidFill>
                  <a:schemeClr val="accent1"/>
                </a:solidFill>
                <a:latin typeface="Times New Roman" panose="02020603050405020304" pitchFamily="18" charset="0"/>
                <a:cs typeface="Times New Roman" panose="02020603050405020304" pitchFamily="18" charset="0"/>
              </a:rPr>
              <a:t> are all contractions.</a:t>
            </a:r>
          </a:p>
          <a:p>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solidFill>
                  <a:schemeClr val="accent1"/>
                </a:solidFill>
                <a:latin typeface="Times New Roman" panose="02020603050405020304" pitchFamily="18" charset="0"/>
                <a:cs typeface="Times New Roman" panose="02020603050405020304" pitchFamily="18" charset="0"/>
              </a:rPr>
              <a:t>T</a:t>
            </a:r>
            <a:r>
              <a:rPr lang="en-IN" dirty="0" err="1">
                <a:solidFill>
                  <a:schemeClr val="accent1"/>
                </a:solidFill>
                <a:latin typeface="Times New Roman" panose="02020603050405020304" pitchFamily="18" charset="0"/>
                <a:cs typeface="Times New Roman" panose="02020603050405020304" pitchFamily="18" charset="0"/>
              </a:rPr>
              <a:t>okenization</a:t>
            </a:r>
            <a:r>
              <a:rPr lang="en-IN"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through this we have gathered data and </a:t>
            </a:r>
            <a:r>
              <a:rPr lang="en-US" dirty="0" err="1">
                <a:solidFill>
                  <a:schemeClr val="accent1"/>
                </a:solidFill>
                <a:latin typeface="Times New Roman" panose="02020603050405020304" pitchFamily="18" charset="0"/>
                <a:cs typeface="Times New Roman" panose="02020603050405020304" pitchFamily="18" charset="0"/>
              </a:rPr>
              <a:t>breaked</a:t>
            </a:r>
            <a:r>
              <a:rPr lang="en-US" dirty="0">
                <a:solidFill>
                  <a:schemeClr val="accent1"/>
                </a:solidFill>
                <a:latin typeface="Times New Roman" panose="02020603050405020304" pitchFamily="18" charset="0"/>
                <a:cs typeface="Times New Roman" panose="02020603050405020304" pitchFamily="18" charset="0"/>
              </a:rPr>
              <a:t> them into understandable parts.</a:t>
            </a:r>
          </a:p>
          <a:p>
            <a:endParaRPr lang="en-IN" dirty="0">
              <a:solidFill>
                <a:schemeClr val="accent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solidFill>
                  <a:schemeClr val="accent1"/>
                </a:solidFill>
                <a:latin typeface="Times New Roman" panose="02020603050405020304" pitchFamily="18" charset="0"/>
                <a:cs typeface="Times New Roman" panose="02020603050405020304" pitchFamily="18" charset="0"/>
              </a:rPr>
              <a:t>Lower Casing covert all text in lower case.</a:t>
            </a:r>
          </a:p>
          <a:p>
            <a:endParaRPr lang="en-IN" dirty="0">
              <a:solidFill>
                <a:schemeClr val="accent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solidFill>
                  <a:schemeClr val="accent1"/>
                </a:solidFill>
                <a:latin typeface="Times New Roman" panose="02020603050405020304" pitchFamily="18" charset="0"/>
                <a:cs typeface="Times New Roman" panose="02020603050405020304" pitchFamily="18" charset="0"/>
              </a:rPr>
              <a:t>Remove punctuations and numerical data.</a:t>
            </a:r>
          </a:p>
          <a:p>
            <a:endParaRPr lang="en-IN" dirty="0">
              <a:solidFill>
                <a:schemeClr val="accent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solidFill>
                  <a:schemeClr val="accent1"/>
                </a:solidFill>
                <a:latin typeface="Times New Roman" panose="02020603050405020304" pitchFamily="18" charset="0"/>
                <a:cs typeface="Times New Roman" panose="02020603050405020304" pitchFamily="18" charset="0"/>
              </a:rPr>
              <a:t>Remove </a:t>
            </a:r>
            <a:r>
              <a:rPr lang="en-IN" dirty="0" err="1">
                <a:solidFill>
                  <a:schemeClr val="accent1"/>
                </a:solidFill>
                <a:latin typeface="Times New Roman" panose="02020603050405020304" pitchFamily="18" charset="0"/>
                <a:cs typeface="Times New Roman" panose="02020603050405020304" pitchFamily="18" charset="0"/>
              </a:rPr>
              <a:t>Stopwords</a:t>
            </a:r>
            <a:r>
              <a:rPr lang="en-IN" dirty="0">
                <a:solidFill>
                  <a:schemeClr val="accent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endParaRPr lang="en-US" dirty="0">
              <a:solidFill>
                <a:schemeClr val="accent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solidFill>
                  <a:schemeClr val="accent1"/>
                </a:solidFill>
                <a:latin typeface="Times New Roman" panose="02020603050405020304" pitchFamily="18" charset="0"/>
                <a:cs typeface="Times New Roman" panose="02020603050405020304" pitchFamily="18" charset="0"/>
              </a:rPr>
              <a:t>Lemmatization </a:t>
            </a:r>
            <a:r>
              <a:rPr lang="en-US" b="1" dirty="0">
                <a:solidFill>
                  <a:schemeClr val="accent1"/>
                </a:solidFill>
                <a:latin typeface="Times New Roman" panose="02020603050405020304" pitchFamily="18" charset="0"/>
                <a:cs typeface="Times New Roman" panose="02020603050405020304" pitchFamily="18" charset="0"/>
              </a:rPr>
              <a:t>process of reducing the different forms of a word to one single form</a:t>
            </a:r>
            <a:r>
              <a:rPr lang="en-US" dirty="0">
                <a:solidFill>
                  <a:schemeClr val="accent1"/>
                </a:solidFill>
                <a:latin typeface="Times New Roman" panose="02020603050405020304" pitchFamily="18" charset="0"/>
                <a:cs typeface="Times New Roman" panose="02020603050405020304" pitchFamily="18" charset="0"/>
              </a:rPr>
              <a:t>, for example, reducing "builds", "building", or "built" to the lemma "build“.</a:t>
            </a:r>
            <a:endParaRPr lang="en-IN" dirty="0">
              <a:solidFill>
                <a:schemeClr val="accent1"/>
              </a:solidFill>
              <a:latin typeface="Times New Roman" panose="02020603050405020304" pitchFamily="18" charset="0"/>
              <a:cs typeface="Times New Roman" panose="02020603050405020304" pitchFamily="18" charset="0"/>
            </a:endParaRPr>
          </a:p>
          <a:p>
            <a:endParaRPr lang="en-IN" sz="1600" dirty="0">
              <a:solidFill>
                <a:schemeClr val="accent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918749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299</TotalTime>
  <Words>1225</Words>
  <Application>Microsoft Office PowerPoint</Application>
  <PresentationFormat>Widescreen</PresentationFormat>
  <Paragraphs>140</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Century Gothic</vt:lpstr>
      <vt:lpstr>Century Gothic (Headings)</vt:lpstr>
      <vt:lpstr>Courier New</vt:lpstr>
      <vt:lpstr>Times New Roman</vt:lpstr>
      <vt:lpstr>Wingdings</vt:lpstr>
      <vt:lpstr>Wingdings 2</vt:lpstr>
      <vt:lpstr>Quotable</vt:lpstr>
      <vt:lpstr>Hotel Rating Classification </vt:lpstr>
      <vt:lpstr>TEAM INFO</vt:lpstr>
      <vt:lpstr>Problem Overview </vt:lpstr>
      <vt:lpstr>OBJECTIVES</vt:lpstr>
      <vt:lpstr>DATA DESCRIPTION</vt:lpstr>
      <vt:lpstr>PERFORM EXPLORATORY DATA ANALYSIS</vt:lpstr>
      <vt:lpstr>Pie Chart</vt:lpstr>
      <vt:lpstr>Word Cloud</vt:lpstr>
      <vt:lpstr>Text-Preprocessing</vt:lpstr>
      <vt:lpstr>Sentimental Analysis</vt:lpstr>
      <vt:lpstr>Vectorization</vt:lpstr>
      <vt:lpstr>Model Evaluation</vt:lpstr>
      <vt:lpstr>Selecting the best Model</vt:lpstr>
      <vt:lpstr>Model Deployment using Logistic Regression</vt:lpstr>
      <vt:lpstr>Model Deployment – Locally - Part - 1</vt:lpstr>
      <vt:lpstr>Model Deployment – Locally - Part - 2</vt:lpstr>
      <vt:lpstr>Model Deployment – Globally – Part - 1</vt:lpstr>
      <vt:lpstr>Model Deployment – Globally – Part - 2</vt:lpstr>
      <vt:lpstr>Challenges Faced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Rating Classification</dc:title>
  <dc:creator>ADMIN</dc:creator>
  <cp:lastModifiedBy>sairam.ramasamy@outlook.com</cp:lastModifiedBy>
  <cp:revision>29</cp:revision>
  <dcterms:created xsi:type="dcterms:W3CDTF">2023-02-06T15:30:07Z</dcterms:created>
  <dcterms:modified xsi:type="dcterms:W3CDTF">2023-10-01T18:07:36Z</dcterms:modified>
</cp:coreProperties>
</file>