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notesMasterIdLst>
    <p:notesMasterId r:id="rId29"/>
  </p:notesMasterIdLst>
  <p:sldIdLst>
    <p:sldId id="256" r:id="rId2"/>
    <p:sldId id="257" r:id="rId3"/>
    <p:sldId id="258" r:id="rId4"/>
    <p:sldId id="259" r:id="rId5"/>
    <p:sldId id="283" r:id="rId6"/>
    <p:sldId id="284" r:id="rId7"/>
    <p:sldId id="286" r:id="rId8"/>
    <p:sldId id="287" r:id="rId9"/>
    <p:sldId id="260" r:id="rId10"/>
    <p:sldId id="261" r:id="rId11"/>
    <p:sldId id="265" r:id="rId12"/>
    <p:sldId id="266" r:id="rId13"/>
    <p:sldId id="281" r:id="rId14"/>
    <p:sldId id="267" r:id="rId15"/>
    <p:sldId id="268" r:id="rId16"/>
    <p:sldId id="269" r:id="rId17"/>
    <p:sldId id="282" r:id="rId18"/>
    <p:sldId id="270" r:id="rId19"/>
    <p:sldId id="272" r:id="rId20"/>
    <p:sldId id="275" r:id="rId21"/>
    <p:sldId id="273" r:id="rId22"/>
    <p:sldId id="274" r:id="rId23"/>
    <p:sldId id="276" r:id="rId24"/>
    <p:sldId id="285" r:id="rId25"/>
    <p:sldId id="277" r:id="rId26"/>
    <p:sldId id="278"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99" autoAdjust="0"/>
  </p:normalViewPr>
  <p:slideViewPr>
    <p:cSldViewPr snapToGrid="0">
      <p:cViewPr varScale="1">
        <p:scale>
          <a:sx n="101" d="100"/>
          <a:sy n="101" d="100"/>
        </p:scale>
        <p:origin x="990"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EED93-BAD8-456E-B5A8-71F9581E565E}" type="datetimeFigureOut">
              <a:rPr lang="en-IN" smtClean="0"/>
              <a:t>02-10-2023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12D07-0953-4015-A04C-6F7F6D713BBE}" type="slidenum">
              <a:rPr lang="en-IN" smtClean="0"/>
              <a:t>‹#›</a:t>
            </a:fld>
            <a:endParaRPr lang="en-IN"/>
          </a:p>
        </p:txBody>
      </p:sp>
    </p:spTree>
    <p:extLst>
      <p:ext uri="{BB962C8B-B14F-4D97-AF65-F5344CB8AC3E}">
        <p14:creationId xmlns:p14="http://schemas.microsoft.com/office/powerpoint/2010/main" val="3398862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212D07-0953-4015-A04C-6F7F6D713BBE}" type="slidenum">
              <a:rPr lang="en-IN" smtClean="0"/>
              <a:t>10</a:t>
            </a:fld>
            <a:endParaRPr lang="en-IN"/>
          </a:p>
        </p:txBody>
      </p:sp>
    </p:spTree>
    <p:extLst>
      <p:ext uri="{BB962C8B-B14F-4D97-AF65-F5344CB8AC3E}">
        <p14:creationId xmlns:p14="http://schemas.microsoft.com/office/powerpoint/2010/main" val="190944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8B9EBBA-996F-894A-B54A-D6246ED52CEA}"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14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C52C72-DE31-F449-A4ED-4C594FD9140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46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62726E-379B-B349-9EED-81ED093FA806}"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10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3A1323-8D79-1946-B0D7-40001CF92E9D}"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742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59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7302355-E14B-8545-A8F8-0FE83CC9D524}"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679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640F58-564D-2B4F-AE67-E407BA4FCF45}" type="datetimeFigureOut">
              <a:rPr lang="en-US" smtClean="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63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3A34C8-038E-2045-AF43-DF7DBB8E0E9E}" type="datetimeFigureOut">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82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57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73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185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10/2/2023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303256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hyperlink" Target="https://sreeramsandilya-linkedin-project-2-m5hf5e.streamlit.app/" TargetMode="External"/><Relationship Id="rId1" Type="http://schemas.openxmlformats.org/officeDocument/2006/relationships/slideLayout" Target="../slideLayouts/slideLayout6.xml"/><Relationship Id="rId4" Type="http://schemas.openxmlformats.org/officeDocument/2006/relationships/image" Target="../media/image18.tmp"/></Relationships>
</file>

<file path=ppt/slides/_rels/slide2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c 12">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892818" y="1370171"/>
            <a:ext cx="5085580" cy="2387600"/>
          </a:xfrm>
        </p:spPr>
        <p:txBody>
          <a:bodyPr>
            <a:normAutofit/>
          </a:bodyPr>
          <a:lstStyle/>
          <a:p>
            <a:pPr algn="l"/>
            <a:r>
              <a:rPr lang="en-US" sz="4200" b="1">
                <a:solidFill>
                  <a:schemeClr val="bg1"/>
                </a:solidFill>
                <a:latin typeface="Times New Roman" panose="02020603050405020304" pitchFamily="18" charset="0"/>
                <a:cs typeface="Times New Roman" panose="02020603050405020304" pitchFamily="18" charset="0"/>
              </a:rPr>
              <a:t>LINKEDIN JOB</a:t>
            </a:r>
            <a:br>
              <a:rPr lang="en-US" sz="4200" b="1">
                <a:solidFill>
                  <a:schemeClr val="bg1"/>
                </a:solidFill>
                <a:latin typeface="Times New Roman" panose="02020603050405020304" pitchFamily="18" charset="0"/>
                <a:cs typeface="Times New Roman" panose="02020603050405020304" pitchFamily="18" charset="0"/>
              </a:rPr>
            </a:br>
            <a:r>
              <a:rPr lang="en-US" sz="4200" b="1">
                <a:solidFill>
                  <a:schemeClr val="bg1"/>
                </a:solidFill>
                <a:latin typeface="Times New Roman" panose="02020603050405020304" pitchFamily="18" charset="0"/>
                <a:cs typeface="Times New Roman" panose="02020603050405020304" pitchFamily="18" charset="0"/>
              </a:rPr>
              <a:t>RECOMMENDER SYSTEM</a:t>
            </a:r>
            <a:endParaRPr lang="en-IN" sz="4200" b="1">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2818" y="3849845"/>
            <a:ext cx="5085580" cy="1881751"/>
          </a:xfrm>
        </p:spPr>
        <p:txBody>
          <a:bodyPr>
            <a:normAutofit/>
          </a:bodyPr>
          <a:lstStyle/>
          <a:p>
            <a:pPr algn="l"/>
            <a:r>
              <a:rPr lang="en-US" b="1">
                <a:solidFill>
                  <a:schemeClr val="bg1"/>
                </a:solidFill>
                <a:latin typeface="Times New Roman" panose="02020603050405020304" pitchFamily="18" charset="0"/>
                <a:cs typeface="Times New Roman" panose="02020603050405020304" pitchFamily="18" charset="0"/>
              </a:rPr>
              <a:t>Web Scraping </a:t>
            </a:r>
            <a:r>
              <a:rPr lang="en-IN" b="1">
                <a:solidFill>
                  <a:schemeClr val="bg1"/>
                </a:solidFill>
                <a:latin typeface="Times New Roman" panose="02020603050405020304" pitchFamily="18" charset="0"/>
                <a:cs typeface="Times New Roman" panose="02020603050405020304" pitchFamily="18" charset="0"/>
              </a:rPr>
              <a:t>Project</a:t>
            </a:r>
          </a:p>
        </p:txBody>
      </p:sp>
      <p:sp>
        <p:nvSpPr>
          <p:cNvPr id="15" name="Oval 14">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1797" r="16878" b="-2"/>
          <a:stretch/>
        </p:blipFill>
        <p:spPr>
          <a:xfrm>
            <a:off x="6667582" y="832686"/>
            <a:ext cx="4787163" cy="4787163"/>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7" name="Rectangle 16">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567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696032" cy="1325563"/>
          </a:xfrm>
        </p:spPr>
        <p:txBody>
          <a:bodyPr/>
          <a:lstStyle/>
          <a:p>
            <a:r>
              <a:rPr lang="en-US" dirty="0">
                <a:latin typeface="Times New Roman" panose="02020603050405020304" pitchFamily="18" charset="0"/>
                <a:cs typeface="Times New Roman" panose="02020603050405020304" pitchFamily="18" charset="0"/>
              </a:rPr>
              <a:t>PERFORM EXPLORATORY DATA ANALYSIS :</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5682248" y="2895906"/>
            <a:ext cx="6216984" cy="2246769"/>
          </a:xfrm>
          <a:prstGeom prst="rect">
            <a:avLst/>
          </a:prstGeom>
        </p:spPr>
        <p:txBody>
          <a:bodyPr wrap="square">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From the visuals, we can say that count of onsite is 725 are comparatively much higher than the other count of hybrid and remote scores.</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Hence, from our data we can say most of the employees are highly doing the on-site jobs.</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399716" y="1378684"/>
            <a:ext cx="6096000" cy="400110"/>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Bar Graph for Top 3 type of jobs from our dataset</a:t>
            </a:r>
            <a:endParaRPr lang="en-US" sz="2000" b="0" dirty="0">
              <a:effectLst/>
              <a:latin typeface="Times New Roman" panose="02020603050405020304" pitchFamily="18" charset="0"/>
              <a:cs typeface="Times New Roman" panose="02020603050405020304" pitchFamily="18" charset="0"/>
            </a:endParaRPr>
          </a:p>
        </p:txBody>
      </p:sp>
      <p:pic>
        <p:nvPicPr>
          <p:cNvPr id="8" name="Content Placeholder 7"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200" y="2232025"/>
            <a:ext cx="5258248" cy="4351338"/>
          </a:xfrm>
        </p:spPr>
      </p:pic>
    </p:spTree>
    <p:extLst>
      <p:ext uri="{BB962C8B-B14F-4D97-AF65-F5344CB8AC3E}">
        <p14:creationId xmlns:p14="http://schemas.microsoft.com/office/powerpoint/2010/main" val="400872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Pie Chart :</a:t>
            </a:r>
            <a:endParaRPr lang="en-IN" b="0" dirty="0">
              <a:latin typeface="Times New Roman" panose="02020603050405020304" pitchFamily="18" charset="0"/>
              <a:cs typeface="Times New Roman" panose="02020603050405020304" pitchFamily="18" charset="0"/>
            </a:endParaRPr>
          </a:p>
        </p:txBody>
      </p:sp>
      <p:sp>
        <p:nvSpPr>
          <p:cNvPr id="4" name="Rectangle 3"/>
          <p:cNvSpPr/>
          <p:nvPr/>
        </p:nvSpPr>
        <p:spPr>
          <a:xfrm>
            <a:off x="571500" y="4086225"/>
            <a:ext cx="10782300" cy="2246769"/>
          </a:xfrm>
          <a:prstGeom prst="rect">
            <a:avLst/>
          </a:prstGeom>
        </p:spPr>
        <p:txBody>
          <a:bodyPr wrap="square">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From above visuals, we can say that more than 30% of jobs are available for Data Analyst and remaining 70% jobs are like Lead Data Analyst, IT Delivery, Business Development Executive etc.</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have an unequal distribution of data, where we have less no. of other jobs given the companies.</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Hence, our dataset is highly imbalanced dataset.</a:t>
            </a:r>
            <a:endParaRPr lang="en-US" sz="2000" b="0" dirty="0">
              <a:effectLst/>
              <a:latin typeface="Times New Roman" panose="02020603050405020304" pitchFamily="18" charset="0"/>
              <a:cs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097" y="-38100"/>
            <a:ext cx="8714904" cy="3721100"/>
          </a:xfrm>
          <a:prstGeom prst="rect">
            <a:avLst/>
          </a:prstGeom>
        </p:spPr>
      </p:pic>
    </p:spTree>
    <p:extLst>
      <p:ext uri="{BB962C8B-B14F-4D97-AF65-F5344CB8AC3E}">
        <p14:creationId xmlns:p14="http://schemas.microsoft.com/office/powerpoint/2010/main" val="16415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73" y="292100"/>
            <a:ext cx="9867900" cy="1171575"/>
          </a:xfrm>
        </p:spPr>
        <p:txBody>
          <a:bodyPr>
            <a:normAutofit/>
          </a:bodyPr>
          <a:lstStyle/>
          <a:p>
            <a:r>
              <a:rPr lang="en-US" dirty="0">
                <a:latin typeface="Times New Roman" panose="02020603050405020304" pitchFamily="18" charset="0"/>
                <a:cs typeface="Times New Roman" panose="02020603050405020304" pitchFamily="18" charset="0"/>
              </a:rPr>
              <a:t>Histogram :</a:t>
            </a:r>
            <a:endParaRPr lang="en-IN"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410" y="1561754"/>
            <a:ext cx="8278380" cy="4953691"/>
          </a:xfrm>
          <a:prstGeom prst="rect">
            <a:avLst/>
          </a:prstGeom>
        </p:spPr>
      </p:pic>
      <p:sp>
        <p:nvSpPr>
          <p:cNvPr id="7" name="Rectangle 6"/>
          <p:cNvSpPr/>
          <p:nvPr/>
        </p:nvSpPr>
        <p:spPr>
          <a:xfrm>
            <a:off x="332873" y="2018437"/>
            <a:ext cx="3238500" cy="3139321"/>
          </a:xfrm>
          <a:prstGeom prst="rect">
            <a:avLst/>
          </a:prstGeom>
        </p:spPr>
        <p:txBody>
          <a:bodyPr wrap="square">
            <a:spAutoFit/>
          </a:bodyPr>
          <a:lstStyle/>
          <a:p>
            <a:r>
              <a:rPr lang="en-US" dirty="0">
                <a:solidFill>
                  <a:srgbClr val="202124"/>
                </a:solidFill>
                <a:latin typeface="Times New Roman" panose="02020603050405020304" pitchFamily="18" charset="0"/>
                <a:cs typeface="Times New Roman" panose="02020603050405020304" pitchFamily="18" charset="0"/>
              </a:rPr>
              <a:t>A histogram is </a:t>
            </a:r>
            <a:r>
              <a:rPr lang="en-US" dirty="0">
                <a:solidFill>
                  <a:srgbClr val="040C28"/>
                </a:solidFill>
                <a:latin typeface="Times New Roman" panose="02020603050405020304" pitchFamily="18" charset="0"/>
                <a:cs typeface="Times New Roman" panose="02020603050405020304" pitchFamily="18" charset="0"/>
              </a:rPr>
              <a:t>a display of statistical information that uses rectangles to show the frequency of data items in successive numerical intervals of equal size</a:t>
            </a:r>
            <a:r>
              <a:rPr lang="en-US" dirty="0">
                <a:solidFill>
                  <a:srgbClr val="202124"/>
                </a:solidFill>
                <a:latin typeface="Times New Roman" panose="02020603050405020304" pitchFamily="18" charset="0"/>
                <a:cs typeface="Times New Roman" panose="02020603050405020304" pitchFamily="18" charset="0"/>
              </a:rPr>
              <a:t>. In the most common form of histogram, the independent variable is plotted along the horizontal axis and the dependent variable is plotted along the vertical axis.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37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46" y="390525"/>
            <a:ext cx="10515600" cy="1325563"/>
          </a:xfrm>
        </p:spPr>
        <p:txBody>
          <a:bodyPr/>
          <a:lstStyle/>
          <a:p>
            <a:r>
              <a:rPr lang="en-IN" dirty="0">
                <a:latin typeface="Times New Roman" panose="02020603050405020304" pitchFamily="18" charset="0"/>
                <a:cs typeface="Times New Roman" panose="02020603050405020304" pitchFamily="18" charset="0"/>
              </a:rPr>
              <a:t>Scatter Plot :</a:t>
            </a:r>
          </a:p>
        </p:txBody>
      </p:sp>
      <p:sp>
        <p:nvSpPr>
          <p:cNvPr id="3" name="Rectangle 2"/>
          <p:cNvSpPr/>
          <p:nvPr/>
        </p:nvSpPr>
        <p:spPr>
          <a:xfrm>
            <a:off x="390946" y="4062741"/>
            <a:ext cx="3886200" cy="2308324"/>
          </a:xfrm>
          <a:prstGeom prst="rect">
            <a:avLst/>
          </a:prstGeom>
        </p:spPr>
        <p:txBody>
          <a:bodyPr wrap="square">
            <a:spAutoFit/>
          </a:bodyPr>
          <a:lstStyle/>
          <a:p>
            <a:r>
              <a:rPr lang="en-US" dirty="0">
                <a:solidFill>
                  <a:srgbClr val="202124"/>
                </a:solidFill>
                <a:latin typeface="Times New Roman" panose="02020603050405020304" pitchFamily="18" charset="0"/>
                <a:cs typeface="Times New Roman" panose="02020603050405020304" pitchFamily="18" charset="0"/>
              </a:rPr>
              <a:t>A scatterplot </a:t>
            </a:r>
            <a:r>
              <a:rPr lang="en-US" dirty="0">
                <a:solidFill>
                  <a:srgbClr val="040C28"/>
                </a:solidFill>
                <a:latin typeface="Times New Roman" panose="02020603050405020304" pitchFamily="18" charset="0"/>
                <a:cs typeface="Times New Roman" panose="02020603050405020304" pitchFamily="18" charset="0"/>
              </a:rPr>
              <a:t>shows the relationship between two quantitative variables measured for the same individuals</a:t>
            </a:r>
            <a:r>
              <a:rPr lang="en-US" dirty="0">
                <a:solidFill>
                  <a:srgbClr val="202124"/>
                </a:solidFill>
                <a:latin typeface="Times New Roman" panose="02020603050405020304" pitchFamily="18" charset="0"/>
                <a:cs typeface="Times New Roman" panose="02020603050405020304" pitchFamily="18" charset="0"/>
              </a:rPr>
              <a:t>. The values of one variable appear on the horizontal axis, and the values of the other variable appear on the vertical axis. Everyone in the data appears as a point on the graph.</a:t>
            </a:r>
            <a:endParaRPr lang="en-IN"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400" y="482600"/>
            <a:ext cx="8102600" cy="4240541"/>
          </a:xfrm>
          <a:prstGeom prst="rect">
            <a:avLst/>
          </a:prstGeom>
        </p:spPr>
      </p:pic>
    </p:spTree>
    <p:extLst>
      <p:ext uri="{BB962C8B-B14F-4D97-AF65-F5344CB8AC3E}">
        <p14:creationId xmlns:p14="http://schemas.microsoft.com/office/powerpoint/2010/main" val="421696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4998"/>
            <a:ext cx="10515600" cy="1325563"/>
          </a:xfrm>
        </p:spPr>
        <p:txBody>
          <a:bodyPr/>
          <a:lstStyle/>
          <a:p>
            <a:r>
              <a:rPr lang="en-IN" b="1" dirty="0"/>
              <a:t>Text-Cleaning</a:t>
            </a:r>
            <a:r>
              <a:rPr lang="en-IN" dirty="0"/>
              <a:t> :</a:t>
            </a:r>
          </a:p>
        </p:txBody>
      </p:sp>
      <p:sp>
        <p:nvSpPr>
          <p:cNvPr id="3" name="TextBox 2"/>
          <p:cNvSpPr txBox="1"/>
          <p:nvPr/>
        </p:nvSpPr>
        <p:spPr>
          <a:xfrm>
            <a:off x="685800" y="631765"/>
            <a:ext cx="11176000" cy="590931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Rename columns as according to our comfort and finding if we have any null then </a:t>
            </a:r>
            <a:r>
              <a:rPr lang="en-US" dirty="0"/>
              <a:t>filling null values by 0</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t>Extracting numbers from follower's column and adding a new column which is INT type.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t>Extracting numbers from applicants from Applicant column adding a new column which is INT type.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t>Extracting numbers from employees from employees column adding a new column which is INT type.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Extract city, state, and country using regex patterns.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Clean Type of role column to remove any special characters or values. (ex : @, !!!,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Cleaning job type column to remove special characters and adding a new column with the clean titles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Lowercasing all the text data.</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Cleaning job title to remove any special characters.</a:t>
            </a:r>
          </a:p>
          <a:p>
            <a:endParaRPr lang="en-US" dirty="0"/>
          </a:p>
          <a:p>
            <a:pPr marL="285750" indent="-285750">
              <a:buFont typeface="Wingdings" panose="05000000000000000000" pitchFamily="2" charset="2"/>
              <a:buChar char="§"/>
            </a:pPr>
            <a:r>
              <a:rPr lang="en-US" dirty="0"/>
              <a:t>Rearranging the columns as per our needs.</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19187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700" y="0"/>
            <a:ext cx="10515600" cy="1325563"/>
          </a:xfrm>
        </p:spPr>
        <p:txBody>
          <a:bodyPr/>
          <a:lstStyle/>
          <a:p>
            <a:r>
              <a:rPr lang="en-IN" dirty="0">
                <a:latin typeface="Times New Roman" panose="02020603050405020304" pitchFamily="18" charset="0"/>
                <a:cs typeface="Times New Roman" panose="02020603050405020304" pitchFamily="18" charset="0"/>
              </a:rPr>
              <a:t>Content-based recommendation :</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55" y="1633207"/>
            <a:ext cx="10850489" cy="4734586"/>
          </a:xfrm>
          <a:prstGeom prst="rect">
            <a:avLst/>
          </a:prstGeom>
        </p:spPr>
      </p:pic>
    </p:spTree>
    <p:extLst>
      <p:ext uri="{BB962C8B-B14F-4D97-AF65-F5344CB8AC3E}">
        <p14:creationId xmlns:p14="http://schemas.microsoft.com/office/powerpoint/2010/main" val="1363269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Vectorization :</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2070100"/>
            <a:ext cx="114427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process of converting or transforming a data set into a set of Vectors is called </a:t>
            </a:r>
            <a:r>
              <a:rPr lang="en-US" b="1" dirty="0">
                <a:latin typeface="Times New Roman" panose="02020603050405020304" pitchFamily="18" charset="0"/>
                <a:cs typeface="Times New Roman" panose="02020603050405020304" pitchFamily="18" charset="0"/>
              </a:rPr>
              <a:t>Vectorization.</a:t>
            </a:r>
            <a:endParaRPr lang="en-IN" dirty="0">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8754" y="446800"/>
            <a:ext cx="5677692" cy="1162212"/>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205" y="2439432"/>
            <a:ext cx="5339098" cy="4177268"/>
          </a:xfrm>
          <a:prstGeom prst="rect">
            <a:avLst/>
          </a:prstGeom>
        </p:spPr>
      </p:pic>
    </p:spTree>
    <p:extLst>
      <p:ext uri="{BB962C8B-B14F-4D97-AF65-F5344CB8AC3E}">
        <p14:creationId xmlns:p14="http://schemas.microsoft.com/office/powerpoint/2010/main" val="237105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02124"/>
                </a:solidFill>
                <a:latin typeface="Times New Roman" panose="02020603050405020304" pitchFamily="18" charset="0"/>
                <a:cs typeface="Times New Roman" panose="02020603050405020304" pitchFamily="18" charset="0"/>
              </a:rPr>
              <a:t>Cosine similarity :</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690688"/>
            <a:ext cx="1051560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Cosine Similarity: I utilized cosine similarity, a popular measure of similarity between two vectors, to calculate the similarity between job seekers' profiles and job listings. I transformed job seekers' profiles and job listings into vector representations and computed the cosine similarity score to measure the similarity between them.</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816" y="2865187"/>
            <a:ext cx="6935168" cy="3591426"/>
          </a:xfrm>
          <a:prstGeom prst="rect">
            <a:avLst/>
          </a:prstGeom>
        </p:spPr>
      </p:pic>
    </p:spTree>
    <p:extLst>
      <p:ext uri="{BB962C8B-B14F-4D97-AF65-F5344CB8AC3E}">
        <p14:creationId xmlns:p14="http://schemas.microsoft.com/office/powerpoint/2010/main" val="298076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Evaluation :</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38200" y="2380734"/>
            <a:ext cx="10299700" cy="230832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Job Recommender System: Based on the computed cosine similarity scores, We developed a job recommender system that could recommend relevant job listings to job seekers. The system ranked job listings based on their cosine similarity scores and presented the top-ranked job listings as recommendations to job seekers.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Evaluation: We evaluated the performance of the job recommender system using relevant metrics such as precision, recall, and F1 score. We also conducted user testing and obtained feedback from recruitment team members to fine-tune the system and improve its recommendations.</a:t>
            </a:r>
          </a:p>
        </p:txBody>
      </p:sp>
    </p:spTree>
    <p:extLst>
      <p:ext uri="{BB962C8B-B14F-4D97-AF65-F5344CB8AC3E}">
        <p14:creationId xmlns:p14="http://schemas.microsoft.com/office/powerpoint/2010/main" val="313767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0" y="840888"/>
            <a:ext cx="11811000" cy="97045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Model Deployment using </a:t>
            </a:r>
            <a:r>
              <a:rPr lang="en-IN" dirty="0">
                <a:latin typeface="Times New Roman" panose="02020603050405020304" pitchFamily="18" charset="0"/>
                <a:cs typeface="Times New Roman" panose="02020603050405020304" pitchFamily="18" charset="0"/>
              </a:rPr>
              <a:t>Cosine </a:t>
            </a:r>
            <a:r>
              <a:rPr lang="en-US" dirty="0">
                <a:solidFill>
                  <a:srgbClr val="202124"/>
                </a:solidFill>
                <a:latin typeface="Times New Roman" panose="02020603050405020304" pitchFamily="18" charset="0"/>
                <a:cs typeface="Times New Roman" panose="02020603050405020304" pitchFamily="18" charset="0"/>
              </a:rPr>
              <a:t>Similarity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31900" y="3314700"/>
            <a:ext cx="9639300"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Now that we have calculated accuracy score for all the models, we will select the best model i.e. Cosine </a:t>
            </a:r>
            <a:r>
              <a:rPr lang="en-US" sz="2400" dirty="0">
                <a:latin typeface="Times New Roman" panose="02020603050405020304" pitchFamily="18" charset="0"/>
                <a:cs typeface="Times New Roman" panose="02020603050405020304" pitchFamily="18" charset="0"/>
              </a:rPr>
              <a:t>Similarity </a:t>
            </a:r>
            <a:r>
              <a:rPr lang="en-IN" sz="2400" dirty="0">
                <a:latin typeface="Times New Roman" panose="02020603050405020304" pitchFamily="18" charset="0"/>
                <a:cs typeface="Times New Roman" panose="02020603050405020304" pitchFamily="18" charset="0"/>
              </a:rPr>
              <a:t>to deploy our model locally and globally.</a:t>
            </a:r>
          </a:p>
        </p:txBody>
      </p:sp>
    </p:spTree>
    <p:extLst>
      <p:ext uri="{BB962C8B-B14F-4D97-AF65-F5344CB8AC3E}">
        <p14:creationId xmlns:p14="http://schemas.microsoft.com/office/powerpoint/2010/main" val="370829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487" y="838952"/>
            <a:ext cx="10515600" cy="1325563"/>
          </a:xfrm>
        </p:spPr>
        <p:txBody>
          <a:bodyPr>
            <a:normAutofit fontScale="90000"/>
          </a:bodyPr>
          <a:lstStyle/>
          <a:p>
            <a:br>
              <a:rPr lang="en-US" u="sng" dirty="0">
                <a:latin typeface="Times New Roman" panose="02020603050405020304" pitchFamily="18" charset="0"/>
                <a:cs typeface="Times New Roman" panose="02020603050405020304" pitchFamily="18" charset="0"/>
              </a:rPr>
            </a:br>
            <a:r>
              <a:rPr lang="en-US" i="1" u="sng" dirty="0">
                <a:latin typeface="Times New Roman" panose="02020603050405020304" pitchFamily="18" charset="0"/>
                <a:cs typeface="Times New Roman" panose="02020603050405020304" pitchFamily="18" charset="0"/>
              </a:rPr>
              <a:t>Mentor</a:t>
            </a:r>
            <a:r>
              <a:rPr lang="en-US" i="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Madishetti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Rajashekar</a:t>
            </a: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r>
              <a:rPr lang="en-US" i="1" u="sng" dirty="0">
                <a:latin typeface="Times New Roman" panose="02020603050405020304" pitchFamily="18" charset="0"/>
                <a:cs typeface="Times New Roman" panose="02020603050405020304" pitchFamily="18" charset="0"/>
              </a:rPr>
              <a:t>TEAM INFO :</a:t>
            </a:r>
            <a:endParaRPr lang="en-IN"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0000" y="3196243"/>
            <a:ext cx="10554574" cy="3636511"/>
          </a:xfrm>
        </p:spPr>
        <p:txBody>
          <a:bodyPr>
            <a:normAutofit/>
          </a:bodyPr>
          <a:lstStyle/>
          <a:p>
            <a:pPr>
              <a:buFont typeface="Wingdings" panose="05000000000000000000" pitchFamily="2" charset="2"/>
              <a:buChar char="§"/>
            </a:pPr>
            <a:r>
              <a:rPr lang="en-IN" sz="3000" b="1" dirty="0">
                <a:latin typeface="Times New Roman" panose="02020603050405020304" pitchFamily="18" charset="0"/>
                <a:cs typeface="Times New Roman" panose="02020603050405020304" pitchFamily="18" charset="0"/>
              </a:rPr>
              <a:t>Shaik </a:t>
            </a:r>
            <a:r>
              <a:rPr lang="en-IN" sz="3000" b="1" dirty="0" err="1">
                <a:latin typeface="Times New Roman" panose="02020603050405020304" pitchFamily="18" charset="0"/>
                <a:cs typeface="Times New Roman" panose="02020603050405020304" pitchFamily="18" charset="0"/>
              </a:rPr>
              <a:t>Mujahid</a:t>
            </a:r>
            <a:r>
              <a:rPr lang="en-IN" sz="3000" b="1" dirty="0">
                <a:latin typeface="Times New Roman" panose="02020603050405020304" pitchFamily="18" charset="0"/>
                <a:cs typeface="Times New Roman" panose="02020603050405020304" pitchFamily="18" charset="0"/>
              </a:rPr>
              <a:t> </a:t>
            </a:r>
            <a:r>
              <a:rPr lang="en-IN" sz="3000" b="1" dirty="0" err="1">
                <a:latin typeface="Times New Roman" panose="02020603050405020304" pitchFamily="18" charset="0"/>
                <a:cs typeface="Times New Roman" panose="02020603050405020304" pitchFamily="18" charset="0"/>
              </a:rPr>
              <a:t>Shariff</a:t>
            </a:r>
            <a:endParaRPr lang="en-IN" sz="3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000" b="1" dirty="0" err="1">
                <a:latin typeface="Times New Roman" panose="02020603050405020304" pitchFamily="18" charset="0"/>
                <a:cs typeface="Times New Roman" panose="02020603050405020304" pitchFamily="18" charset="0"/>
              </a:rPr>
              <a:t>Mohd</a:t>
            </a:r>
            <a:r>
              <a:rPr lang="en-IN" sz="3000" b="1" dirty="0">
                <a:latin typeface="Times New Roman" panose="02020603050405020304" pitchFamily="18" charset="0"/>
                <a:cs typeface="Times New Roman" panose="02020603050405020304" pitchFamily="18" charset="0"/>
              </a:rPr>
              <a:t> </a:t>
            </a:r>
            <a:r>
              <a:rPr lang="en-IN" sz="3000" b="1" dirty="0" err="1">
                <a:latin typeface="Times New Roman" panose="02020603050405020304" pitchFamily="18" charset="0"/>
                <a:cs typeface="Times New Roman" panose="02020603050405020304" pitchFamily="18" charset="0"/>
              </a:rPr>
              <a:t>Ariz</a:t>
            </a:r>
            <a:r>
              <a:rPr lang="en-IN" sz="3000" b="1" dirty="0">
                <a:latin typeface="Times New Roman" panose="02020603050405020304" pitchFamily="18" charset="0"/>
                <a:cs typeface="Times New Roman" panose="02020603050405020304" pitchFamily="18" charset="0"/>
              </a:rPr>
              <a:t> Khan</a:t>
            </a:r>
          </a:p>
          <a:p>
            <a:pPr>
              <a:buFont typeface="Wingdings" panose="05000000000000000000" pitchFamily="2" charset="2"/>
              <a:buChar char="§"/>
            </a:pPr>
            <a:r>
              <a:rPr lang="en-IN" sz="3000" b="1" dirty="0">
                <a:latin typeface="Times New Roman" panose="02020603050405020304" pitchFamily="18" charset="0"/>
                <a:cs typeface="Times New Roman" panose="02020603050405020304" pitchFamily="18" charset="0"/>
              </a:rPr>
              <a:t>G </a:t>
            </a:r>
            <a:r>
              <a:rPr lang="en-IN" sz="3000" b="1" dirty="0" err="1">
                <a:latin typeface="Times New Roman" panose="02020603050405020304" pitchFamily="18" charset="0"/>
                <a:cs typeface="Times New Roman" panose="02020603050405020304" pitchFamily="18" charset="0"/>
              </a:rPr>
              <a:t>Sreeram</a:t>
            </a:r>
            <a:r>
              <a:rPr lang="en-IN" sz="3000" b="1" dirty="0">
                <a:latin typeface="Times New Roman" panose="02020603050405020304" pitchFamily="18" charset="0"/>
                <a:cs typeface="Times New Roman" panose="02020603050405020304" pitchFamily="18" charset="0"/>
              </a:rPr>
              <a:t> Satya</a:t>
            </a:r>
          </a:p>
          <a:p>
            <a:pPr>
              <a:buFont typeface="Wingdings" panose="05000000000000000000" pitchFamily="2" charset="2"/>
              <a:buChar char="§"/>
            </a:pPr>
            <a:r>
              <a:rPr lang="en-IN" sz="3000" b="1" dirty="0">
                <a:latin typeface="Times New Roman" panose="02020603050405020304" pitchFamily="18" charset="0"/>
                <a:cs typeface="Times New Roman" panose="02020603050405020304" pitchFamily="18" charset="0"/>
              </a:rPr>
              <a:t>R. Sairam</a:t>
            </a:r>
          </a:p>
          <a:p>
            <a:pPr marL="0" indent="0">
              <a:buNone/>
            </a:pPr>
            <a:endParaRPr lang="en-IN" sz="2400" dirty="0"/>
          </a:p>
        </p:txBody>
      </p:sp>
    </p:spTree>
    <p:extLst>
      <p:ext uri="{BB962C8B-B14F-4D97-AF65-F5344CB8AC3E}">
        <p14:creationId xmlns:p14="http://schemas.microsoft.com/office/powerpoint/2010/main" val="3832902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Model Deployment – Locally - Part - 1</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10000" y="2425700"/>
            <a:ext cx="10571998" cy="3693319"/>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Before we deploy our model, we need to load our model in our pickle format from where </a:t>
            </a:r>
            <a:r>
              <a:rPr lang="en-IN" b="1" dirty="0" err="1">
                <a:latin typeface="Times New Roman" panose="02020603050405020304" pitchFamily="18" charset="0"/>
                <a:cs typeface="Times New Roman" panose="02020603050405020304" pitchFamily="18" charset="0"/>
              </a:rPr>
              <a:t>streamlit</a:t>
            </a:r>
            <a:r>
              <a:rPr lang="en-IN" b="1" dirty="0">
                <a:latin typeface="Times New Roman" panose="02020603050405020304" pitchFamily="18" charset="0"/>
                <a:cs typeface="Times New Roman" panose="02020603050405020304" pitchFamily="18" charset="0"/>
              </a:rPr>
              <a:t> will run our main python file.</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We use the below code to prepare the .</a:t>
            </a:r>
            <a:r>
              <a:rPr lang="en-IN" b="1" dirty="0" err="1">
                <a:latin typeface="Times New Roman" panose="02020603050405020304" pitchFamily="18" charset="0"/>
                <a:cs typeface="Times New Roman" panose="02020603050405020304" pitchFamily="18" charset="0"/>
              </a:rPr>
              <a:t>pkl</a:t>
            </a:r>
            <a:r>
              <a:rPr lang="en-IN" b="1" dirty="0">
                <a:latin typeface="Times New Roman" panose="02020603050405020304" pitchFamily="18" charset="0"/>
                <a:cs typeface="Times New Roman" panose="02020603050405020304" pitchFamily="18" charset="0"/>
              </a:rPr>
              <a:t> file and save it in our path.</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Preparing the python file with our parameters(with all our prediction variables)</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Saving the .</a:t>
            </a:r>
            <a:r>
              <a:rPr lang="en-IN" b="1" dirty="0" err="1">
                <a:latin typeface="Times New Roman" panose="02020603050405020304" pitchFamily="18" charset="0"/>
                <a:cs typeface="Times New Roman" panose="02020603050405020304" pitchFamily="18" charset="0"/>
              </a:rPr>
              <a:t>py</a:t>
            </a:r>
            <a:r>
              <a:rPr lang="en-IN" b="1"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pkl</a:t>
            </a:r>
            <a:r>
              <a:rPr lang="en-IN" b="1" dirty="0">
                <a:latin typeface="Times New Roman" panose="02020603050405020304" pitchFamily="18" charset="0"/>
                <a:cs typeface="Times New Roman" panose="02020603050405020304" pitchFamily="18" charset="0"/>
              </a:rPr>
              <a:t> file in our path so that we can run them locally.</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We can deploy the model using anaconda prompt &gt; create a virtual environment &gt; create a folder to store our data files&gt; run that folder using </a:t>
            </a:r>
            <a:r>
              <a:rPr lang="en-IN" b="1" dirty="0" err="1">
                <a:latin typeface="Times New Roman" panose="02020603050405020304" pitchFamily="18" charset="0"/>
                <a:cs typeface="Times New Roman" panose="02020603050405020304" pitchFamily="18" charset="0"/>
              </a:rPr>
              <a:t>streamlit</a:t>
            </a:r>
            <a:r>
              <a:rPr lang="en-IN" b="1" dirty="0">
                <a:latin typeface="Times New Roman" panose="02020603050405020304" pitchFamily="18" charset="0"/>
                <a:cs typeface="Times New Roman" panose="02020603050405020304" pitchFamily="18" charset="0"/>
              </a:rPr>
              <a:t> command.</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82" y="3738885"/>
            <a:ext cx="3124636" cy="533474"/>
          </a:xfrm>
          <a:prstGeom prst="rect">
            <a:avLst/>
          </a:prstGeom>
        </p:spPr>
      </p:pic>
    </p:spTree>
    <p:extLst>
      <p:ext uri="{BB962C8B-B14F-4D97-AF65-F5344CB8AC3E}">
        <p14:creationId xmlns:p14="http://schemas.microsoft.com/office/powerpoint/2010/main" val="24912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325"/>
            <a:ext cx="10515600" cy="1325563"/>
          </a:xfrm>
        </p:spPr>
        <p:txBody>
          <a:bodyPr/>
          <a:lstStyle/>
          <a:p>
            <a:r>
              <a:rPr lang="en-IN" dirty="0">
                <a:solidFill>
                  <a:schemeClr val="tx1"/>
                </a:solidFill>
                <a:latin typeface="Times New Roman" panose="02020603050405020304" pitchFamily="18" charset="0"/>
                <a:cs typeface="Times New Roman" panose="02020603050405020304" pitchFamily="18" charset="0"/>
              </a:rPr>
              <a:t>Model Deployment – Locally - Part - 2</a:t>
            </a:r>
          </a:p>
        </p:txBody>
      </p:sp>
      <p:sp>
        <p:nvSpPr>
          <p:cNvPr id="3" name="TextBox 2"/>
          <p:cNvSpPr txBox="1"/>
          <p:nvPr/>
        </p:nvSpPr>
        <p:spPr>
          <a:xfrm>
            <a:off x="1016000" y="2438399"/>
            <a:ext cx="10365998" cy="5078313"/>
          </a:xfrm>
          <a:prstGeom prst="rect">
            <a:avLst/>
          </a:prstGeom>
          <a:noFill/>
        </p:spPr>
        <p:txBody>
          <a:bodyPr wrap="square" rtlCol="0">
            <a:spAutoFit/>
          </a:bodyPr>
          <a:lstStyle/>
          <a:p>
            <a:pPr marL="285750" indent="-285750">
              <a:buFont typeface="Wingdings" panose="05000000000000000000" pitchFamily="2" charset="2"/>
              <a:buChar char="§"/>
            </a:pPr>
            <a:r>
              <a:rPr lang="en-IN" dirty="0"/>
              <a:t>Create a virtual environment and data folder in your local disk.</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r>
              <a:rPr lang="en-IN" dirty="0"/>
              <a:t>Run the model using </a:t>
            </a:r>
            <a:r>
              <a:rPr lang="en-IN" dirty="0" err="1"/>
              <a:t>streamlit</a:t>
            </a:r>
            <a:r>
              <a:rPr lang="en-IN" dirty="0"/>
              <a:t> (i.e. </a:t>
            </a:r>
            <a:r>
              <a:rPr lang="en-IN" i="1" u="sng" dirty="0" err="1"/>
              <a:t>streamlit</a:t>
            </a:r>
            <a:r>
              <a:rPr lang="en-IN" i="1" u="sng" dirty="0"/>
              <a:t> run Project_2.py</a:t>
            </a:r>
            <a:r>
              <a:rPr lang="en-IN" dirty="0"/>
              <a:t>). Which will create a local page (http://localhost:8501/)</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2938921"/>
            <a:ext cx="9783540" cy="2038635"/>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861" y="6305526"/>
            <a:ext cx="10050278" cy="342948"/>
          </a:xfrm>
          <a:prstGeom prst="rect">
            <a:avLst/>
          </a:prstGeom>
        </p:spPr>
      </p:pic>
    </p:spTree>
    <p:extLst>
      <p:ext uri="{BB962C8B-B14F-4D97-AF65-F5344CB8AC3E}">
        <p14:creationId xmlns:p14="http://schemas.microsoft.com/office/powerpoint/2010/main" val="432989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500" b="1" u="sng" dirty="0">
                <a:latin typeface="Century Gothic (Headings)"/>
                <a:cs typeface="Times New Roman" panose="02020603050405020304" pitchFamily="18" charset="0"/>
              </a:rPr>
              <a:t>Global </a:t>
            </a:r>
            <a:r>
              <a:rPr lang="en-IN" sz="4500" b="1" u="sng" dirty="0">
                <a:solidFill>
                  <a:schemeClr val="tx1"/>
                </a:solidFill>
                <a:latin typeface="Century Gothic (Headings)"/>
                <a:cs typeface="Times New Roman" panose="02020603050405020304" pitchFamily="18" charset="0"/>
              </a:rPr>
              <a:t>Deployment – Part - 1</a:t>
            </a:r>
            <a:endParaRPr lang="en-IN" sz="4500" b="1" u="sng" dirty="0"/>
          </a:p>
        </p:txBody>
      </p:sp>
      <p:sp>
        <p:nvSpPr>
          <p:cNvPr id="3" name="Rectangle 2"/>
          <p:cNvSpPr/>
          <p:nvPr/>
        </p:nvSpPr>
        <p:spPr>
          <a:xfrm>
            <a:off x="809999" y="2899539"/>
            <a:ext cx="10610669" cy="3170099"/>
          </a:xfrm>
          <a:prstGeom prst="rect">
            <a:avLst/>
          </a:prstGeom>
        </p:spPr>
        <p:txBody>
          <a:bodyPr wrap="square">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Here we will deploy our model globally, using GitHub and </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Below are the steps to follow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GitHub Account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Upload your data files in GitHub by creating a repository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Upload an additional file named requirements.txt, here you will need to add our libraries that will be required to run your file.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web page &gt; share.streamlit.io</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Open/Link your </a:t>
            </a:r>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account with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account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Run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/Deploy options to run the data file</a:t>
            </a:r>
          </a:p>
        </p:txBody>
      </p:sp>
    </p:spTree>
    <p:extLst>
      <p:ext uri="{BB962C8B-B14F-4D97-AF65-F5344CB8AC3E}">
        <p14:creationId xmlns:p14="http://schemas.microsoft.com/office/powerpoint/2010/main" val="168149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2500" y="2324100"/>
            <a:ext cx="9423400" cy="1754326"/>
          </a:xfrm>
          <a:prstGeom prst="rect">
            <a:avLst/>
          </a:prstGeom>
          <a:noFill/>
        </p:spPr>
        <p:txBody>
          <a:bodyPr wrap="square" rtlCol="0">
            <a:spAutoFit/>
          </a:bodyPr>
          <a:lstStyle/>
          <a:p>
            <a:r>
              <a:rPr lang="en-IN" dirty="0"/>
              <a:t>Once you successfully select the repository&gt;give the branch&gt; .</a:t>
            </a:r>
            <a:r>
              <a:rPr lang="en-IN" dirty="0" err="1"/>
              <a:t>py</a:t>
            </a:r>
            <a:r>
              <a:rPr lang="en-IN" dirty="0"/>
              <a:t> file for model deployment.</a:t>
            </a:r>
          </a:p>
          <a:p>
            <a:r>
              <a:rPr lang="en-IN" dirty="0"/>
              <a:t>Click Deploy &gt; Your model is successfully deployed.</a:t>
            </a:r>
          </a:p>
          <a:p>
            <a:r>
              <a:rPr lang="en-IN" dirty="0"/>
              <a:t>Model Deployment Link –&gt;</a:t>
            </a:r>
            <a:r>
              <a:rPr lang="en-IN" dirty="0">
                <a:hlinkClick r:id="rId2"/>
              </a:rPr>
              <a:t> Access </a:t>
            </a:r>
            <a:r>
              <a:rPr lang="en-IN" dirty="0" err="1">
                <a:hlinkClick r:id="rId2"/>
              </a:rPr>
              <a:t>linkedin_job_recommender_system</a:t>
            </a:r>
            <a:endParaRPr lang="en-IN" dirty="0"/>
          </a:p>
          <a:p>
            <a:br>
              <a:rPr lang="en-IN" dirty="0"/>
            </a:br>
            <a:br>
              <a:rPr lang="en-IN" dirty="0"/>
            </a:br>
            <a:endParaRPr lang="en-IN"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3508161"/>
            <a:ext cx="5168900" cy="3067478"/>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901" y="3335399"/>
            <a:ext cx="5130799" cy="3240240"/>
          </a:xfrm>
          <a:prstGeom prst="rect">
            <a:avLst/>
          </a:prstGeom>
        </p:spPr>
      </p:pic>
      <p:sp>
        <p:nvSpPr>
          <p:cNvPr id="6" name="Title 1">
            <a:extLst>
              <a:ext uri="{FF2B5EF4-FFF2-40B4-BE49-F238E27FC236}">
                <a16:creationId xmlns:a16="http://schemas.microsoft.com/office/drawing/2014/main" id="{5A775D3A-3153-7BD9-4756-59B30BFFB8DD}"/>
              </a:ext>
            </a:extLst>
          </p:cNvPr>
          <p:cNvSpPr txBox="1">
            <a:spLocks/>
          </p:cNvSpPr>
          <p:nvPr/>
        </p:nvSpPr>
        <p:spPr>
          <a:xfrm>
            <a:off x="952500" y="7550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500" b="1" u="sng" dirty="0">
                <a:latin typeface="Century Gothic (Headings)"/>
                <a:cs typeface="Times New Roman" panose="02020603050405020304" pitchFamily="18" charset="0"/>
              </a:rPr>
              <a:t>Global Deployment – Part - 2</a:t>
            </a:r>
            <a:endParaRPr lang="en-IN" sz="4500" b="1" u="sng" dirty="0"/>
          </a:p>
        </p:txBody>
      </p:sp>
    </p:spTree>
    <p:extLst>
      <p:ext uri="{BB962C8B-B14F-4D97-AF65-F5344CB8AC3E}">
        <p14:creationId xmlns:p14="http://schemas.microsoft.com/office/powerpoint/2010/main" val="3591820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400" y="307559"/>
            <a:ext cx="7525800" cy="5963482"/>
          </a:xfrm>
          <a:prstGeom prst="rect">
            <a:avLst/>
          </a:prstGeom>
        </p:spPr>
      </p:pic>
    </p:spTree>
    <p:extLst>
      <p:ext uri="{BB962C8B-B14F-4D97-AF65-F5344CB8AC3E}">
        <p14:creationId xmlns:p14="http://schemas.microsoft.com/office/powerpoint/2010/main" val="317846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49" y="-190500"/>
            <a:ext cx="10515600" cy="1325563"/>
          </a:xfrm>
        </p:spPr>
        <p:txBody>
          <a:bodyPr/>
          <a:lstStyle/>
          <a:p>
            <a:r>
              <a:rPr lang="en-US" dirty="0">
                <a:latin typeface="Times New Roman" panose="02020603050405020304" pitchFamily="18" charset="0"/>
                <a:cs typeface="Times New Roman" panose="02020603050405020304" pitchFamily="18" charset="0"/>
              </a:rPr>
              <a:t>Challenges Faced :</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5749" y="969963"/>
            <a:ext cx="11620500"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Quality: </a:t>
            </a:r>
            <a:r>
              <a:rPr lang="en-US" dirty="0">
                <a:latin typeface="Times New Roman" panose="02020603050405020304" pitchFamily="18" charset="0"/>
                <a:cs typeface="Times New Roman" panose="02020603050405020304" pitchFamily="18" charset="0"/>
              </a:rPr>
              <a:t>Web scraping data from LinkedIn may pose challenges in terms of data quality. The data obtained from web scraping may contain inconsistencies, errors, or missing values. It could be challenging to clean and preprocess the data to ensure its accuracy and reliability for building a robust job recommender system.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LinkedIn has a vast database of job postings, and web scraping a large amount of data could be time-consuming and resource-intensive. Managing and processing large amounts of data may require efficient coding techniques and handling memory constraints to ensure the system's scalability and performance.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Privacy and Legal Concerns: </a:t>
            </a:r>
            <a:r>
              <a:rPr lang="en-US" dirty="0">
                <a:latin typeface="Times New Roman" panose="02020603050405020304" pitchFamily="18" charset="0"/>
                <a:cs typeface="Times New Roman" panose="02020603050405020304" pitchFamily="18" charset="0"/>
              </a:rPr>
              <a:t>Web scraping data from LinkedIn raises potential legal and ethical concerns, as LinkedIn's terms of service may restrict or prohibit scraping their data. Ensuring compliance with relevant laws and regulations, such as data privacy and intellectual property rights, may be a challenge in this project.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Variability: </a:t>
            </a:r>
            <a:r>
              <a:rPr lang="en-US" dirty="0">
                <a:latin typeface="Times New Roman" panose="02020603050405020304" pitchFamily="18" charset="0"/>
                <a:cs typeface="Times New Roman" panose="02020603050405020304" pitchFamily="18" charset="0"/>
              </a:rPr>
              <a:t>Job postings on LinkedIn can vary in their structure, format, and content, making it challenging to extract relevant information consistently. Different job titles, descriptions, and skills may be used in different ways, requiring robust text mining and natural language processing techniques to extract meaningful features.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Recommendation Accuracy: </a:t>
            </a:r>
            <a:r>
              <a:rPr lang="en-US" dirty="0">
                <a:latin typeface="Times New Roman" panose="02020603050405020304" pitchFamily="18" charset="0"/>
                <a:cs typeface="Times New Roman" panose="02020603050405020304" pitchFamily="18" charset="0"/>
              </a:rPr>
              <a:t>Recommender systems rely on accurate and relevant data to provide meaningful recommendations. However, job postings on LinkedIn may not always accurately represent the skills or preferences of the users. Noise, biases, or incomplete information in the data may affect the accuracy and relevance of the recommendations, and addressing these challenges could be demanding.</a:t>
            </a:r>
          </a:p>
        </p:txBody>
      </p:sp>
    </p:spTree>
    <p:extLst>
      <p:ext uri="{BB962C8B-B14F-4D97-AF65-F5344CB8AC3E}">
        <p14:creationId xmlns:p14="http://schemas.microsoft.com/office/powerpoint/2010/main" val="1012493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42949" y="2260600"/>
            <a:ext cx="1093470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job recommender system I built using cosine similarity and web scraping from LinkedIn provided significant value to the business by enhancing the job matching process. The system enabled personalized job recommendations to job seekers based on their skills, experience, and preferences, resulting in improved efficiency in finding the most relevant job opportunities. By leveraging data-driven techniques, the system saved time and resources for the recruitment team and increased the quality of job matches. The system also contributed to enhancing candidate experience and engagement by providing relevant and personalized job recommendations. Overall, the job recommender system helped the business in finding the right talent for their job openings and improving the recruitment process.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347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9500" y="2679700"/>
            <a:ext cx="8204200" cy="1569660"/>
          </a:xfrm>
          <a:prstGeom prst="rect">
            <a:avLst/>
          </a:prstGeom>
          <a:noFill/>
        </p:spPr>
        <p:txBody>
          <a:bodyPr wrap="square" rtlCol="0">
            <a:spAutoFit/>
          </a:bodyPr>
          <a:lstStyle/>
          <a:p>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54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Overview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0000" y="2438855"/>
            <a:ext cx="10554574" cy="356824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Job seekers often struggle to find relevant job opportunities that match their skills and preferences, while employers may struggle to identify suitable candidates for their job openings. To address this challenge, a job recommender system can be developed to match job seekers with relevant job openings based on their skills and preferences. Additionally, web scraping from platforms like LinkedIn can provide valuable data on job listings and candidate profiles, enhancing the system's effectiveness.</a:t>
            </a:r>
            <a:endParaRPr lang="en-IN"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44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0000" y="2631361"/>
            <a:ext cx="10554574" cy="363651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Overall, the main objectives of this project are to build an efficient job recommender system using cosine similarity and web scraping from LinkedIn, improve job matching for job seekers, increase recruitment efficiency for employers, and provide valuable insights for business decision making.</a:t>
            </a:r>
            <a:endParaRPr lang="en-IN"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47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225"/>
            <a:ext cx="10515600" cy="1325563"/>
          </a:xfrm>
        </p:spPr>
        <p:txBody>
          <a:bodyPr>
            <a:normAutofit/>
          </a:bodyPr>
          <a:lstStyle/>
          <a:p>
            <a:r>
              <a:rPr lang="en-IN" sz="4800" dirty="0">
                <a:latin typeface="Times New Roman" panose="02020603050405020304" pitchFamily="18" charset="0"/>
                <a:cs typeface="Times New Roman" panose="02020603050405020304" pitchFamily="18" charset="0"/>
              </a:rPr>
              <a:t>Web Scraping :</a:t>
            </a:r>
          </a:p>
        </p:txBody>
      </p:sp>
      <p:sp>
        <p:nvSpPr>
          <p:cNvPr id="3" name="Content Placeholder 2"/>
          <p:cNvSpPr>
            <a:spLocks noGrp="1"/>
          </p:cNvSpPr>
          <p:nvPr>
            <p:ph idx="1"/>
          </p:nvPr>
        </p:nvSpPr>
        <p:spPr>
          <a:xfrm>
            <a:off x="838200" y="2557462"/>
            <a:ext cx="10515600" cy="435133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Web Scraping from LinkedIn</a:t>
            </a:r>
          </a:p>
          <a:p>
            <a:pPr marL="0" indent="0">
              <a:buNone/>
            </a:pPr>
            <a:r>
              <a:rPr lang="en-IN" sz="2400" dirty="0">
                <a:latin typeface="Times New Roman" panose="02020603050405020304" pitchFamily="18" charset="0"/>
                <a:cs typeface="Times New Roman" panose="02020603050405020304" pitchFamily="18" charset="0"/>
              </a:rPr>
              <a:t>We used web scraping techniques to extract job listings from LinkedIn, a popular professional networking platform. We collected data on job titles, job descriptions, level of experience required, and other relevant information from various job postings. This data was then used as the basis for job recommendations.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33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87325"/>
            <a:ext cx="11201400" cy="1325563"/>
          </a:xfrm>
        </p:spPr>
        <p:txBody>
          <a:bodyPr/>
          <a:lstStyle/>
          <a:p>
            <a:r>
              <a:rPr lang="en-US" dirty="0">
                <a:latin typeface="Times New Roman" panose="02020603050405020304" pitchFamily="18" charset="0"/>
                <a:cs typeface="Times New Roman" panose="02020603050405020304" pitchFamily="18" charset="0"/>
              </a:rPr>
              <a:t>Create a web scraping tool using these libraries : </a:t>
            </a:r>
            <a:endParaRPr lang="en-IN" dirty="0">
              <a:latin typeface="Times New Roman" panose="02020603050405020304" pitchFamily="18" charset="0"/>
              <a:cs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29" y="1901167"/>
            <a:ext cx="4439270" cy="933580"/>
          </a:xfrm>
          <a:prstGeom prst="rect">
            <a:avLst/>
          </a:prstGeom>
        </p:spPr>
      </p:pic>
      <p:sp>
        <p:nvSpPr>
          <p:cNvPr id="6" name="Rectangle 5"/>
          <p:cNvSpPr/>
          <p:nvPr/>
        </p:nvSpPr>
        <p:spPr>
          <a:xfrm>
            <a:off x="698500" y="3354161"/>
            <a:ext cx="9020418" cy="3139321"/>
          </a:xfrm>
          <a:prstGeom prst="rect">
            <a:avLst/>
          </a:prstGeom>
        </p:spPr>
        <p:txBody>
          <a:bodyPr wrap="none">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Creating login page and getting jobs page</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Heading to jobs page</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Changing pages and getting all links of pages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link added to </a:t>
            </a:r>
            <a:r>
              <a:rPr lang="en-US" i="1" dirty="0" err="1">
                <a:latin typeface="Times New Roman" panose="02020603050405020304" pitchFamily="18" charset="0"/>
                <a:cs typeface="Times New Roman" panose="02020603050405020304" pitchFamily="18" charset="0"/>
              </a:rPr>
              <a:t>lnk</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variable, now we are selecting only jobs links and adding them </a:t>
            </a:r>
            <a:r>
              <a:rPr lang="en-US" i="1" dirty="0">
                <a:latin typeface="Times New Roman" panose="02020603050405020304" pitchFamily="18" charset="0"/>
                <a:cs typeface="Times New Roman" panose="02020603050405020304" pitchFamily="18" charset="0"/>
              </a:rPr>
              <a:t>XT</a:t>
            </a:r>
            <a:r>
              <a:rPr lang="en-US" dirty="0">
                <a:latin typeface="Times New Roman" panose="02020603050405020304" pitchFamily="18" charset="0"/>
                <a:cs typeface="Times New Roman" panose="02020603050405020304" pitchFamily="18" charset="0"/>
              </a:rPr>
              <a:t> variable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Using links to get data from all the pages  </a:t>
            </a:r>
          </a:p>
          <a:p>
            <a:pPr marL="285750" indent="-285750">
              <a:buFont typeface="Wingdings" panose="05000000000000000000" pitchFamily="2" charset="2"/>
              <a:buChar char="§"/>
            </a:pPr>
            <a:endParaRPr lang="en-US" b="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4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572" y="635000"/>
            <a:ext cx="8561181" cy="5194300"/>
          </a:xfrm>
          <a:prstGeom prst="rect">
            <a:avLst/>
          </a:prstGeom>
        </p:spPr>
      </p:pic>
    </p:spTree>
    <p:extLst>
      <p:ext uri="{BB962C8B-B14F-4D97-AF65-F5344CB8AC3E}">
        <p14:creationId xmlns:p14="http://schemas.microsoft.com/office/powerpoint/2010/main" val="397310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072" y="660043"/>
            <a:ext cx="8992855" cy="5106113"/>
          </a:xfrm>
          <a:prstGeom prst="rect">
            <a:avLst/>
          </a:prstGeom>
        </p:spPr>
      </p:pic>
    </p:spTree>
    <p:extLst>
      <p:ext uri="{BB962C8B-B14F-4D97-AF65-F5344CB8AC3E}">
        <p14:creationId xmlns:p14="http://schemas.microsoft.com/office/powerpoint/2010/main" val="252018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1"/>
            <a:ext cx="10515600" cy="1325563"/>
          </a:xfrm>
        </p:spPr>
        <p:txBody>
          <a:bodyPr/>
          <a:lstStyle/>
          <a:p>
            <a:r>
              <a:rPr lang="en-US" u="sng" dirty="0">
                <a:latin typeface="Times New Roman" panose="02020603050405020304" pitchFamily="18" charset="0"/>
                <a:cs typeface="Times New Roman" panose="02020603050405020304" pitchFamily="18" charset="0"/>
              </a:rPr>
              <a:t>DATA DESCRIPTION </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52932" y="673101"/>
            <a:ext cx="5629470" cy="3424238"/>
          </a:xfrm>
        </p:spPr>
        <p:txBody>
          <a:bodyPr>
            <a:normAutofit/>
          </a:bodyPr>
          <a:lstStyle/>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We scraped the data through LinkedIn job postings.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Dataset contains 1127 rows and 11 columns.</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There are some missing/duplicate values in the dataset.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 Types : </a:t>
            </a:r>
          </a:p>
          <a:p>
            <a:pPr marL="0" indent="0">
              <a:buNone/>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INT</a:t>
            </a:r>
          </a:p>
          <a:p>
            <a:pPr marL="0" indent="0">
              <a:buNone/>
            </a:pPr>
            <a:r>
              <a:rPr lang="en-US" sz="1600" dirty="0">
                <a:latin typeface="Times New Roman" panose="02020603050405020304" pitchFamily="18" charset="0"/>
                <a:cs typeface="Times New Roman" panose="02020603050405020304" pitchFamily="18" charset="0"/>
              </a:rPr>
              <a:t>                             * STRING</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57206"/>
            <a:ext cx="12192000" cy="3000794"/>
          </a:xfrm>
          <a:prstGeom prst="rect">
            <a:avLst/>
          </a:prstGeom>
        </p:spPr>
      </p:pic>
    </p:spTree>
    <p:extLst>
      <p:ext uri="{BB962C8B-B14F-4D97-AF65-F5344CB8AC3E}">
        <p14:creationId xmlns:p14="http://schemas.microsoft.com/office/powerpoint/2010/main" val="99705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1244</TotalTime>
  <Words>1644</Words>
  <Application>Microsoft Office PowerPoint</Application>
  <PresentationFormat>Widescreen</PresentationFormat>
  <Paragraphs>135</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Century Gothic (Headings)</vt:lpstr>
      <vt:lpstr>Times New Roman</vt:lpstr>
      <vt:lpstr>Wingdings</vt:lpstr>
      <vt:lpstr>Office Theme</vt:lpstr>
      <vt:lpstr>LINKEDIN JOB RECOMMENDER SYSTEM</vt:lpstr>
      <vt:lpstr> Mentor : Madishetti, Rajashekar   TEAM INFO :</vt:lpstr>
      <vt:lpstr>Problem Overview :</vt:lpstr>
      <vt:lpstr>OBJECTIVES :</vt:lpstr>
      <vt:lpstr>Web Scraping :</vt:lpstr>
      <vt:lpstr>Create a web scraping tool using these libraries : </vt:lpstr>
      <vt:lpstr>PowerPoint Presentation</vt:lpstr>
      <vt:lpstr>PowerPoint Presentation</vt:lpstr>
      <vt:lpstr>DATA DESCRIPTION :</vt:lpstr>
      <vt:lpstr>PERFORM EXPLORATORY DATA ANALYSIS :</vt:lpstr>
      <vt:lpstr>Pie Chart :</vt:lpstr>
      <vt:lpstr>Histogram :</vt:lpstr>
      <vt:lpstr>Scatter Plot :</vt:lpstr>
      <vt:lpstr>Text-Cleaning :</vt:lpstr>
      <vt:lpstr>Content-based recommendation :</vt:lpstr>
      <vt:lpstr>Vectorization :</vt:lpstr>
      <vt:lpstr>Cosine similarity :</vt:lpstr>
      <vt:lpstr>Model Evaluation :</vt:lpstr>
      <vt:lpstr>Model Deployment using Cosine Similarity :</vt:lpstr>
      <vt:lpstr>Model Deployment – Locally - Part - 1</vt:lpstr>
      <vt:lpstr>Model Deployment – Locally - Part - 2</vt:lpstr>
      <vt:lpstr>Global Deployment – Part - 1</vt:lpstr>
      <vt:lpstr>PowerPoint Presentation</vt:lpstr>
      <vt:lpstr>PowerPoint Presentation</vt:lpstr>
      <vt:lpstr>Challenges Faced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JOB RECOMMENDER SYSTEM</dc:title>
  <cp:lastModifiedBy>sairam.ramasamy@outlook.com</cp:lastModifiedBy>
  <cp:revision>1</cp:revision>
  <dcterms:created xsi:type="dcterms:W3CDTF">2023-02-06T15:30:07Z</dcterms:created>
  <dcterms:modified xsi:type="dcterms:W3CDTF">2023-10-02T13:38:11Z</dcterms:modified>
</cp:coreProperties>
</file>