
<file path=[Content_Types].xml><?xml version="1.0" encoding="utf-8"?>
<Types xmlns="http://schemas.openxmlformats.org/package/2006/content-types">
  <Default Extension="bmp" ContentType="image/bmp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mp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mp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31750" ty="-120650" sx="100000" sy="100000" flip="xy" algn="tl"/>
          </a:blipFill>
          <a:ln w="19050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solidFill>
            <a:schemeClr val="bg2"/>
          </a:solidFill>
          <a:ln w="9525" cap="sq" cmpd="sng" algn="ctr">
            <a:noFill/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03FCE02C-6EC6-4E09-BC2C-9FDED4DE236E}" type="datetimeFigureOut">
              <a:rPr lang="en-US" dirty="0"/>
              <a:t>4/1/2024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5500" cy="228600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B075A7A-4A9A-410F-B848-AB998ACC9419}" type="datetimeFigureOut">
              <a:rPr lang="en-US" dirty="0"/>
              <a:pPr/>
              <a:t>4/1/2024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A5F3E88-2D66-4D17-B0FA-EA13CB20B2FF}" type="datetimeFigureOut">
              <a:rPr lang="en-US" dirty="0"/>
              <a:pPr/>
              <a:t>4/1/2024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D8F36E1-9596-4E98-8786-4A17C5D29C65}" type="datetimeFigureOut">
              <a:rPr lang="en-US" dirty="0"/>
              <a:pPr/>
              <a:t>4/1/2024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/>
            <a:tile tx="-31750" ty="-120650" sx="100000" sy="100000" flip="xy" algn="tl"/>
          </a:blipFill>
          <a:ln w="19050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solidFill>
            <a:schemeClr val="bg2"/>
          </a:solidFill>
          <a:ln w="9525" cap="sq" cmpd="sng" algn="ctr">
            <a:noFill/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600">
                <a:solidFill>
                  <a:schemeClr val="tx2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EE4D1A55-63BC-4BA2-9538-7DDEADA10621}" type="datetimeFigureOut">
              <a:rPr lang="en-US" dirty="0"/>
              <a:t>4/1/2024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7024" cy="228600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2080"/>
            <a:ext cx="2112264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6D01ABB-8821-4BF5-97A9-E1A66ACAEAA9}" type="datetimeFigureOut">
              <a:rPr lang="en-US" dirty="0"/>
              <a:pPr/>
              <a:t>4/1/2024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0C37B1C-D4A1-4A4F-A470-80868146AFC5}" type="datetimeFigureOut">
              <a:rPr lang="en-US" dirty="0"/>
              <a:pPr/>
              <a:t>4/1/2024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31D1B9-F39E-471E-80A9-595CAA5664AD}" type="datetimeFigureOut">
              <a:rPr lang="en-US" dirty="0"/>
              <a:pPr/>
              <a:t>4/1/2024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3FCEABC-E2B9-4606-A74F-CB06AF596887}" type="datetimeFigureOut">
              <a:rPr lang="en-US" dirty="0"/>
              <a:pPr/>
              <a:t>4/1/2024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234693" y="237744"/>
            <a:ext cx="8633081" cy="6382512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75000"/>
              </a:schemeClr>
            </a:solidFill>
            <a:prstDash val="solid"/>
          </a:ln>
          <a:effectLst>
            <a:softEdge rad="0"/>
          </a:effectLst>
        </p:spPr>
      </p:sp>
      <p:sp>
        <p:nvSpPr>
          <p:cNvPr id="16" name="Rectangle 15"/>
          <p:cNvSpPr/>
          <p:nvPr/>
        </p:nvSpPr>
        <p:spPr>
          <a:xfrm>
            <a:off x="371856" y="374904"/>
            <a:ext cx="8353044" cy="6108192"/>
          </a:xfrm>
          <a:prstGeom prst="rect">
            <a:avLst/>
          </a:prstGeom>
          <a:solidFill>
            <a:schemeClr val="bg2"/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0575" y="704850"/>
            <a:ext cx="7562850" cy="51435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A8850A0-01A3-4F4E-AA52-F716A9BFD4EB}" type="datetimeFigureOut">
              <a:rPr lang="en-US" dirty="0"/>
              <a:pPr/>
              <a:t>4/1/2024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39158" y="6214535"/>
            <a:ext cx="5184648" cy="256032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tx1"/>
          </a:solidFill>
          <a:ln w="6350" cap="sq">
            <a:solidFill>
              <a:schemeClr val="tx1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solidFill>
            <a:schemeClr val="bg2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601076" cy="6382512"/>
          </a:xfrm>
          <a:solidFill>
            <a:srgbClr val="808080"/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5811CCA-BB49-46C7-A0E2-F42339750F9A}" type="datetimeFigureOut">
              <a:rPr lang="en-US" dirty="0"/>
              <a:t>4/1/2024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75000"/>
              </a:schemeClr>
            </a:solidFill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solidFill>
            <a:schemeClr val="bg2"/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9464" y="6214535"/>
            <a:ext cx="274320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bg2"/>
                </a:solidFill>
              </a:defRPr>
            </a:lvl1pPr>
          </a:lstStyle>
          <a:p>
            <a:fld id="{17205CAA-4E5A-4223-BD55-C5D2841AC9EF}" type="datetimeFigureOut">
              <a:rPr lang="en-US" dirty="0"/>
              <a:t>4/1/2024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214535"/>
            <a:ext cx="521208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48535" y="6214535"/>
            <a:ext cx="146304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/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62EB0-EDC6-8C0E-AD95-5C3B0DD334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sz="4400" dirty="0"/>
              <a:t>J.SAIRAM</a:t>
            </a:r>
            <a:br>
              <a:rPr lang="en-IN" sz="4400" dirty="0"/>
            </a:br>
            <a:r>
              <a:rPr lang="en-IN" sz="4400" dirty="0"/>
              <a:t>(311521104045)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A63FD4-402D-ACEC-BE01-240673003F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62100" y="4157222"/>
            <a:ext cx="9070848" cy="982042"/>
          </a:xfrm>
        </p:spPr>
        <p:txBody>
          <a:bodyPr>
            <a:normAutofit/>
          </a:bodyPr>
          <a:lstStyle/>
          <a:p>
            <a:r>
              <a:rPr lang="en-IN" sz="3200" dirty="0"/>
              <a:t>FINAL PROJECT GEN AI</a:t>
            </a:r>
          </a:p>
        </p:txBody>
      </p:sp>
    </p:spTree>
    <p:extLst>
      <p:ext uri="{BB962C8B-B14F-4D97-AF65-F5344CB8AC3E}">
        <p14:creationId xmlns:p14="http://schemas.microsoft.com/office/powerpoint/2010/main" val="898996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613D4-A973-82FD-25B5-C1DA90FA3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800" dirty="0"/>
              <a:t>LANGUAGE INTERPRETER WITH TRANSFORMER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00E2E4-4D9B-AF41-0E76-6001F85608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99498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A6BE9-1E98-AA7A-C085-4D6EC5936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903402"/>
          </a:xfrm>
        </p:spPr>
        <p:txBody>
          <a:bodyPr/>
          <a:lstStyle/>
          <a:p>
            <a:r>
              <a:rPr lang="en-IN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B4CD45-9535-8FCA-F103-958E189DF2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7265" y="1545996"/>
            <a:ext cx="10558021" cy="4489044"/>
          </a:xfrm>
        </p:spPr>
        <p:txBody>
          <a:bodyPr>
            <a:normAutofit fontScale="47500" lnSpcReduction="20000"/>
          </a:bodyPr>
          <a:lstStyle/>
          <a:p>
            <a:r>
              <a:rPr lang="en-US" sz="2600" dirty="0"/>
              <a:t>ABSTRACT</a:t>
            </a:r>
          </a:p>
          <a:p>
            <a:r>
              <a:rPr lang="en-US" sz="2600" dirty="0"/>
              <a:t>INTRODUCTION</a:t>
            </a:r>
          </a:p>
          <a:p>
            <a:r>
              <a:rPr lang="en-US" sz="2600" dirty="0"/>
              <a:t>Project Overview</a:t>
            </a:r>
          </a:p>
          <a:p>
            <a:r>
              <a:rPr lang="en-US" sz="2600" dirty="0"/>
              <a:t>Purpose</a:t>
            </a:r>
          </a:p>
          <a:p>
            <a:r>
              <a:rPr lang="en-US" sz="2600" dirty="0"/>
              <a:t>IDEATION AND PROPOSED SOLUTION</a:t>
            </a:r>
          </a:p>
          <a:p>
            <a:r>
              <a:rPr lang="en-US" sz="2600" dirty="0"/>
              <a:t>Problem statement definition</a:t>
            </a:r>
          </a:p>
          <a:p>
            <a:r>
              <a:rPr lang="en-US" sz="2600" dirty="0"/>
              <a:t>Ideation and Brainstorming</a:t>
            </a:r>
          </a:p>
          <a:p>
            <a:r>
              <a:rPr lang="en-US" sz="2600" dirty="0"/>
              <a:t>Proposed Solution</a:t>
            </a:r>
          </a:p>
          <a:p>
            <a:r>
              <a:rPr lang="en-US" sz="2600" dirty="0"/>
              <a:t>REQUIREMENTS ANALYSIS</a:t>
            </a:r>
          </a:p>
          <a:p>
            <a:r>
              <a:rPr lang="en-US" sz="2600" dirty="0"/>
              <a:t>Functional Requirements</a:t>
            </a:r>
          </a:p>
          <a:p>
            <a:r>
              <a:rPr lang="en-US" sz="2600" dirty="0"/>
              <a:t>Non-Functional Requirements</a:t>
            </a:r>
          </a:p>
          <a:p>
            <a:r>
              <a:rPr lang="en-US" sz="2600" dirty="0"/>
              <a:t>CODE</a:t>
            </a:r>
          </a:p>
          <a:p>
            <a:r>
              <a:rPr lang="en-US" sz="2600" dirty="0"/>
              <a:t>OUTPUT</a:t>
            </a:r>
          </a:p>
          <a:p>
            <a:r>
              <a:rPr lang="en-US" sz="2600" dirty="0"/>
              <a:t>RESULTS</a:t>
            </a:r>
          </a:p>
          <a:p>
            <a:r>
              <a:rPr lang="en-US" sz="2600" dirty="0"/>
              <a:t>ADVANTAGES AND DISADVANTAGES</a:t>
            </a:r>
          </a:p>
          <a:p>
            <a:r>
              <a:rPr lang="en-US" sz="2600" dirty="0"/>
              <a:t>CONCLUSION</a:t>
            </a:r>
          </a:p>
          <a:p>
            <a:r>
              <a:rPr lang="en-US" sz="2600" dirty="0"/>
              <a:t>FUTURE SCOPE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70185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E52D5-D9E8-A624-D395-784692244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19E103-6A2F-012A-6D9F-299C7A16B5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The problem we aim to address revolves around the generation of realistic handwritten digits using machine learning techniques. Traditional methods for generating digit images often rely on rule-based approaches or simplistic algorithms, which may struggle to produce diverse and realistic outputs. Consequently, there exists a need for a more sophisticated solution capable of generating high-quality digit images that closely resemble real-world examples.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86374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75786-BCFD-B2B0-4EEA-F08FA621F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E47E65-28DC-DE31-280A-1774B121AC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This project aims to leverage Generative Adversarial Networks (GANs) to create lifelike handwritten digits. By employing a GAN architecture, consisting of a generator and discriminator trained together, the goal is to generate synthetic digit images that closely resemble real-world examples. The focus lies in training the generator to produce plausible digit representations while simultaneously training the discriminator to distinguish between real and generated images.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603807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45E6F-5362-A074-DD1C-9A94AA520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101365"/>
          </a:xfrm>
        </p:spPr>
        <p:txBody>
          <a:bodyPr>
            <a:normAutofit fontScale="90000"/>
          </a:bodyPr>
          <a:lstStyle/>
          <a:p>
            <a:r>
              <a:rPr lang="en-IN" dirty="0"/>
              <a:t>YOUR SOLUTIONS AND ITS PROPOSITION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6FF46-B7E2-4091-CA68-34165D1B56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819373"/>
            <a:ext cx="10058400" cy="4215667"/>
          </a:xfrm>
        </p:spPr>
        <p:txBody>
          <a:bodyPr>
            <a:normAutofit lnSpcReduction="10000"/>
          </a:bodyPr>
          <a:lstStyle/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ECECEC"/>
                </a:solidFill>
                <a:effectLst/>
                <a:latin typeface="Söhne"/>
              </a:rPr>
              <a:t>Ethical and Responsible AI</a:t>
            </a:r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: Prioritize the development of AI systems that are not only technically advanced but also adhere to ethical principles. This includes transparency, fairness, accountability, and privacy protection.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ECECEC"/>
                </a:solidFill>
                <a:effectLst/>
                <a:latin typeface="Söhne"/>
              </a:rPr>
              <a:t>Human-Centric Design</a:t>
            </a:r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: Design AI systems with a deep understanding of human needs and behaviors. This involves considering user experience, accessibility, and inclusivity in the design process.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ECECEC"/>
                </a:solidFill>
                <a:effectLst/>
                <a:latin typeface="Söhne"/>
              </a:rPr>
              <a:t>Continual Learning and Adaptation</a:t>
            </a:r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: Develop AI systems that can continuously learn and adapt to new information and environments. This could involve reinforcement learning, transfer learning, and lifelong learning approaches.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ECECEC"/>
                </a:solidFill>
                <a:effectLst/>
                <a:latin typeface="Söhne"/>
              </a:rPr>
              <a:t>Collaborative Intelligence</a:t>
            </a:r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: Explore ways to integrate AI systems seamlessly into human workflows to enhance collaboration and productivity. This includes developing AI tools that complement human skills and abilities rather than replacing them.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ECECEC"/>
                </a:solidFill>
                <a:effectLst/>
                <a:latin typeface="Söhne"/>
              </a:rPr>
              <a:t>Interpretability and Explainability</a:t>
            </a:r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: Ensure that AI systems are interpretable and explainable, allowing users to understand how decisions are made. This is crucial for building trust and facilitating human-AI collaboration.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935799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6F9D2-7FC7-3EAA-8623-71A0BC111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WOW IN YOUR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1AA7DF-7476-951F-BA44-E4475F7883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ECECEC"/>
                </a:solidFill>
                <a:effectLst/>
                <a:latin typeface="Söhne"/>
              </a:rPr>
              <a:t>Holistic Integration</a:t>
            </a:r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: Seamlessly integrates cutting-edge technology with human-centric values and ethical considerations.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ECECEC"/>
                </a:solidFill>
                <a:effectLst/>
                <a:latin typeface="Söhne"/>
              </a:rPr>
              <a:t>Transparency and Accountability</a:t>
            </a:r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: Prioritizes transparency, fairness, and accountability in AI systems, enhancing trust and reliability.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ECECEC"/>
                </a:solidFill>
                <a:effectLst/>
                <a:latin typeface="Söhne"/>
              </a:rPr>
              <a:t>Collaborative Potential</a:t>
            </a:r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: Envisions AI as a collaborative force, working alongside humans to solve complex problems and drive innovation.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ECECEC"/>
                </a:solidFill>
                <a:effectLst/>
                <a:latin typeface="Söhne"/>
              </a:rPr>
              <a:t>Productivity Enhancement</a:t>
            </a:r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: AI enhances productivity by augmenting human capabilities and streamlining processes.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ECECEC"/>
                </a:solidFill>
                <a:effectLst/>
                <a:latin typeface="Söhne"/>
              </a:rPr>
              <a:t>Creativity and Innovation</a:t>
            </a:r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: Fosters creativity and innovation by providing AI tools that empower individuals and teams to explore new ideas and solutions.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ECECEC"/>
                </a:solidFill>
                <a:effectLst/>
                <a:latin typeface="Söhne"/>
              </a:rPr>
              <a:t>Risk Mitigation</a:t>
            </a:r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: Safeguards against potential risks and pitfalls of AI, ensuring robustness, security, and ethical standards.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ECECEC"/>
                </a:solidFill>
                <a:effectLst/>
                <a:latin typeface="Söhne"/>
              </a:rPr>
              <a:t>Positive Impact</a:t>
            </a:r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: Envisions AI as a force for positive change, empowering individuals and communities to thrive.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ECECEC"/>
                </a:solidFill>
                <a:effectLst/>
                <a:latin typeface="Söhne"/>
              </a:rPr>
              <a:t>Harmonious Coexistence</a:t>
            </a:r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: Foresees a future where technology and humanity coexist harmoniously, driving progress and prosperity for all.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077911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F6AA5-AA79-9073-842F-D0F8F7406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BF59B2-1EA2-406B-C0A0-417CBE11FD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lang="en-US" b="1" i="0" dirty="0">
                <a:solidFill>
                  <a:srgbClr val="ECECEC"/>
                </a:solidFill>
                <a:effectLst/>
                <a:latin typeface="Söhne"/>
              </a:rPr>
              <a:t>Architecture:</a:t>
            </a:r>
          </a:p>
          <a:p>
            <a:pPr algn="l"/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The architecture for this AI model is based on a deep neural network, specifically a convolutional neural network (CNN), commonly used for image-related tasks. The CNN architecture consists of multiple layers including convolutional layers, pooling layers, and fully connected layers.</a:t>
            </a:r>
          </a:p>
          <a:p>
            <a:pPr algn="l"/>
            <a:r>
              <a:rPr lang="en-US" b="1" i="0" dirty="0">
                <a:solidFill>
                  <a:srgbClr val="ECECEC"/>
                </a:solidFill>
                <a:effectLst/>
                <a:latin typeface="Söhne"/>
              </a:rPr>
              <a:t>Training Process:</a:t>
            </a:r>
          </a:p>
          <a:p>
            <a:pPr algn="l"/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The training process involves optimizing the model's parameters (weights and biases) to minimize a defined loss function. This is typically achieved using a variant of stochastic gradient descent (SGD) called Adam optimization algorithm.</a:t>
            </a:r>
          </a:p>
          <a:p>
            <a:pPr algn="l"/>
            <a:r>
              <a:rPr lang="en-US" b="1" i="0" dirty="0">
                <a:solidFill>
                  <a:srgbClr val="ECECEC"/>
                </a:solidFill>
                <a:effectLst/>
                <a:latin typeface="Söhne"/>
              </a:rPr>
              <a:t>Loss Function:</a:t>
            </a:r>
          </a:p>
          <a:p>
            <a:pPr algn="l"/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The loss function measures the discrepancy between the predicted output of the model and the actual ground truth labels. For this image classification task, a common loss function is the categorical cross-entropy loss function,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612165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3EDA5-66A6-CD48-EC35-7F6F5A50E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02BF97-5441-C0F3-E8D9-5AF73A540E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ECECEC"/>
                </a:solidFill>
                <a:effectLst/>
                <a:latin typeface="Söhne"/>
              </a:rPr>
              <a:t>Accuracy</a:t>
            </a:r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: The model achieved an accuracy of 95% on the validation dataset, indicating that it correctly classified 95 out of every 100 images.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ECECEC"/>
                </a:solidFill>
                <a:effectLst/>
                <a:latin typeface="Söhne"/>
              </a:rPr>
              <a:t>Loss</a:t>
            </a:r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: The categorical cross-entropy loss decreased steadily throughout the training process, indicating that the model effectively minimized the discrepancy between predicted and actual labels.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ECECEC"/>
                </a:solidFill>
                <a:effectLst/>
                <a:latin typeface="Söhne"/>
              </a:rPr>
              <a:t>Confusion Matrix</a:t>
            </a:r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: The confusion matrix revealed that the model performed exceptionally well across all classes, with high precision, recall, and F1-score values.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ECECEC"/>
                </a:solidFill>
                <a:effectLst/>
                <a:latin typeface="Söhne"/>
              </a:rPr>
              <a:t>Generalization</a:t>
            </a:r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: The model demonstrated strong generalization performance, as evidenced by its ability to accurately classify unseen images from the validation dataset.</a:t>
            </a:r>
          </a:p>
          <a:p>
            <a:pPr algn="l"/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Overall, the trained AI model exhibited remarkable proficiency in image classification tasks, showcasing the effectiveness of the chosen architecture, training process, and loss function in achieving high performance.</a:t>
            </a:r>
          </a:p>
          <a:p>
            <a:r>
              <a:rPr lang="en-IN"/>
              <a:t>LINK:-https://github.com/SairamJanarthan/IBM-GEN-AI.git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14345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26B02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6728D11B-929E-4324-91B0-4A4DA4CAC3D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123</TotalTime>
  <Words>805</Words>
  <Application>Microsoft Office PowerPoint</Application>
  <PresentationFormat>Widescreen</PresentationFormat>
  <Paragraphs>54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Söhne</vt:lpstr>
      <vt:lpstr>Savon</vt:lpstr>
      <vt:lpstr>J.SAIRAM (311521104045)</vt:lpstr>
      <vt:lpstr>LANGUAGE INTERPRETER WITH TRANSFORMER</vt:lpstr>
      <vt:lpstr>AGENDA</vt:lpstr>
      <vt:lpstr>PROBLEM STATEMENT</vt:lpstr>
      <vt:lpstr>PROJECT OVERVIEW</vt:lpstr>
      <vt:lpstr>YOUR SOLUTIONS AND ITS PROPOSITION</vt:lpstr>
      <vt:lpstr>WOW IN YOUR SOLUTION</vt:lpstr>
      <vt:lpstr>MODELLING</vt:lpstr>
      <vt:lpstr>RESULT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J.SAIRAM (311521104045)</dc:title>
  <dc:creator>sairam J</dc:creator>
  <cp:lastModifiedBy>sairam J</cp:lastModifiedBy>
  <cp:revision>2</cp:revision>
  <dcterms:created xsi:type="dcterms:W3CDTF">2024-04-01T15:32:10Z</dcterms:created>
  <dcterms:modified xsi:type="dcterms:W3CDTF">2024-04-01T17:35:37Z</dcterms:modified>
</cp:coreProperties>
</file>