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458-F117-4FC3-ACB0-55E36EADE3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2DC656-D46D-40E0-977D-687F82628F75}">
      <dgm:prSet/>
      <dgm:spPr/>
      <dgm:t>
        <a:bodyPr/>
        <a:lstStyle/>
        <a:p>
          <a:r>
            <a:rPr lang="en-US" b="1"/>
            <a:t>Evaluation</a:t>
          </a:r>
          <a:endParaRPr lang="en-US"/>
        </a:p>
      </dgm:t>
    </dgm:pt>
    <dgm:pt modelId="{0CFC56C6-7909-448D-BFA1-EF44793F583C}" type="parTrans" cxnId="{47FAB80D-F614-41F2-9673-CAB1EF747F5A}">
      <dgm:prSet/>
      <dgm:spPr/>
      <dgm:t>
        <a:bodyPr/>
        <a:lstStyle/>
        <a:p>
          <a:endParaRPr lang="en-US"/>
        </a:p>
      </dgm:t>
    </dgm:pt>
    <dgm:pt modelId="{C8D4C1F4-98F9-4093-9B53-A8D0824F501E}" type="sibTrans" cxnId="{47FAB80D-F614-41F2-9673-CAB1EF747F5A}">
      <dgm:prSet/>
      <dgm:spPr/>
      <dgm:t>
        <a:bodyPr/>
        <a:lstStyle/>
        <a:p>
          <a:endParaRPr lang="en-US"/>
        </a:p>
      </dgm:t>
    </dgm:pt>
    <dgm:pt modelId="{DC1621E4-3243-42A9-8B1A-F9D50D754924}">
      <dgm:prSet/>
      <dgm:spPr/>
      <dgm:t>
        <a:bodyPr/>
        <a:lstStyle/>
        <a:p>
          <a:r>
            <a:rPr lang="en-US" dirty="0"/>
            <a:t>The most important feature for making the booking complete is Purchase lead which represents number of days between travel date and booking date</a:t>
          </a:r>
        </a:p>
      </dgm:t>
    </dgm:pt>
    <dgm:pt modelId="{A56566FA-DCF0-4157-9E16-0DFD31E7F1D0}" type="parTrans" cxnId="{01FE0BEC-1C37-46B8-83F7-0E630F353F0C}">
      <dgm:prSet/>
      <dgm:spPr/>
      <dgm:t>
        <a:bodyPr/>
        <a:lstStyle/>
        <a:p>
          <a:endParaRPr lang="en-US"/>
        </a:p>
      </dgm:t>
    </dgm:pt>
    <dgm:pt modelId="{14970746-5D4F-4EA8-B3CF-09C5A6603094}" type="sibTrans" cxnId="{01FE0BEC-1C37-46B8-83F7-0E630F353F0C}">
      <dgm:prSet/>
      <dgm:spPr/>
      <dgm:t>
        <a:bodyPr/>
        <a:lstStyle/>
        <a:p>
          <a:endParaRPr lang="en-US"/>
        </a:p>
      </dgm:t>
    </dgm:pt>
    <dgm:pt modelId="{65851538-7AEB-4697-9A83-779F714BCFE7}">
      <dgm:prSet/>
      <dgm:spPr/>
      <dgm:t>
        <a:bodyPr/>
        <a:lstStyle/>
        <a:p>
          <a:r>
            <a:rPr lang="en-US" dirty="0"/>
            <a:t>The Route, Flight hour and Length of the stay also have a significant impact. However, Sales channel and Trip type has the less impact </a:t>
          </a:r>
        </a:p>
      </dgm:t>
    </dgm:pt>
    <dgm:pt modelId="{D1CDD029-BBAE-4C14-95EA-8F99D6151B1B}" type="parTrans" cxnId="{0FB0D6D4-F670-42F5-BEC2-AD87D75A4922}">
      <dgm:prSet/>
      <dgm:spPr/>
      <dgm:t>
        <a:bodyPr/>
        <a:lstStyle/>
        <a:p>
          <a:endParaRPr lang="en-US"/>
        </a:p>
      </dgm:t>
    </dgm:pt>
    <dgm:pt modelId="{9DDDAC58-2687-4FBD-8B94-C4A345A1D009}" type="sibTrans" cxnId="{0FB0D6D4-F670-42F5-BEC2-AD87D75A4922}">
      <dgm:prSet/>
      <dgm:spPr/>
      <dgm:t>
        <a:bodyPr/>
        <a:lstStyle/>
        <a:p>
          <a:endParaRPr lang="en-US"/>
        </a:p>
      </dgm:t>
    </dgm:pt>
    <dgm:pt modelId="{4133EA0C-B8CC-4E83-AAAC-AB36AA57B94F}">
      <dgm:prSet/>
      <dgm:spPr/>
      <dgm:t>
        <a:bodyPr/>
        <a:lstStyle/>
        <a:p>
          <a:r>
            <a:rPr lang="en-US" dirty="0"/>
            <a:t>The Random Forest Classifier model has predicted the customer booking with an accuracy of 85%.</a:t>
          </a:r>
        </a:p>
      </dgm:t>
    </dgm:pt>
    <dgm:pt modelId="{8FE61157-BC84-48E4-8D72-D5D5F06B520A}" type="parTrans" cxnId="{099CB3AC-AE2E-4107-BAED-56FC2E8266A6}">
      <dgm:prSet/>
      <dgm:spPr/>
      <dgm:t>
        <a:bodyPr/>
        <a:lstStyle/>
        <a:p>
          <a:endParaRPr lang="en-US"/>
        </a:p>
      </dgm:t>
    </dgm:pt>
    <dgm:pt modelId="{28671C8E-85B6-471B-9F4E-B13A519916A3}" type="sibTrans" cxnId="{099CB3AC-AE2E-4107-BAED-56FC2E8266A6}">
      <dgm:prSet/>
      <dgm:spPr/>
      <dgm:t>
        <a:bodyPr/>
        <a:lstStyle/>
        <a:p>
          <a:endParaRPr lang="en-US"/>
        </a:p>
      </dgm:t>
    </dgm:pt>
    <dgm:pt modelId="{10454FC5-DE8C-404B-B655-A98BFD2259D1}">
      <dgm:prSet/>
      <dgm:spPr/>
      <dgm:t>
        <a:bodyPr/>
        <a:lstStyle/>
        <a:p>
          <a:r>
            <a:rPr lang="en-US" dirty="0"/>
            <a:t>To Improve the model, we need to consider adding more features as Promotional offers, Type of cards used for purchase.</a:t>
          </a:r>
        </a:p>
      </dgm:t>
    </dgm:pt>
    <dgm:pt modelId="{371A4F7E-548B-4C44-8B21-BEFFA3196DE9}" type="parTrans" cxnId="{A3A2A7D9-0096-44F1-8644-2CE93B90E3BD}">
      <dgm:prSet/>
      <dgm:spPr/>
      <dgm:t>
        <a:bodyPr/>
        <a:lstStyle/>
        <a:p>
          <a:endParaRPr lang="en-US"/>
        </a:p>
      </dgm:t>
    </dgm:pt>
    <dgm:pt modelId="{E0FD9FEF-835B-4531-A38D-B36FE681975C}" type="sibTrans" cxnId="{A3A2A7D9-0096-44F1-8644-2CE93B90E3BD}">
      <dgm:prSet/>
      <dgm:spPr/>
      <dgm:t>
        <a:bodyPr/>
        <a:lstStyle/>
        <a:p>
          <a:endParaRPr lang="en-US"/>
        </a:p>
      </dgm:t>
    </dgm:pt>
    <dgm:pt modelId="{E811DD26-BCE7-4725-ACA7-F306E54251FB}" type="pres">
      <dgm:prSet presAssocID="{C337A458-F117-4FC3-ACB0-55E36EADE3D6}" presName="linear" presStyleCnt="0">
        <dgm:presLayoutVars>
          <dgm:animLvl val="lvl"/>
          <dgm:resizeHandles val="exact"/>
        </dgm:presLayoutVars>
      </dgm:prSet>
      <dgm:spPr/>
    </dgm:pt>
    <dgm:pt modelId="{48C52F15-E892-4890-AF6C-22BEE221FCC0}" type="pres">
      <dgm:prSet presAssocID="{952DC656-D46D-40E0-977D-687F82628F7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3E6D5-765F-4093-B4FA-C7785E3DF969}" type="pres">
      <dgm:prSet presAssocID="{952DC656-D46D-40E0-977D-687F82628F7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FAB80D-F614-41F2-9673-CAB1EF747F5A}" srcId="{C337A458-F117-4FC3-ACB0-55E36EADE3D6}" destId="{952DC656-D46D-40E0-977D-687F82628F75}" srcOrd="0" destOrd="0" parTransId="{0CFC56C6-7909-448D-BFA1-EF44793F583C}" sibTransId="{C8D4C1F4-98F9-4093-9B53-A8D0824F501E}"/>
    <dgm:cxn modelId="{35D52626-3660-4902-A8FC-9604D0776FB0}" type="presOf" srcId="{65851538-7AEB-4697-9A83-779F714BCFE7}" destId="{8CB3E6D5-765F-4093-B4FA-C7785E3DF969}" srcOrd="0" destOrd="1" presId="urn:microsoft.com/office/officeart/2005/8/layout/vList2"/>
    <dgm:cxn modelId="{9F8BE72E-5DCD-4D70-A660-518A77126D3A}" type="presOf" srcId="{DC1621E4-3243-42A9-8B1A-F9D50D754924}" destId="{8CB3E6D5-765F-4093-B4FA-C7785E3DF969}" srcOrd="0" destOrd="0" presId="urn:microsoft.com/office/officeart/2005/8/layout/vList2"/>
    <dgm:cxn modelId="{ED44D333-4DC5-4BA8-8DBB-CC635B928491}" type="presOf" srcId="{4133EA0C-B8CC-4E83-AAAC-AB36AA57B94F}" destId="{8CB3E6D5-765F-4093-B4FA-C7785E3DF969}" srcOrd="0" destOrd="2" presId="urn:microsoft.com/office/officeart/2005/8/layout/vList2"/>
    <dgm:cxn modelId="{F3392080-BFDF-4220-AFF7-05DBCD3752FB}" type="presOf" srcId="{C337A458-F117-4FC3-ACB0-55E36EADE3D6}" destId="{E811DD26-BCE7-4725-ACA7-F306E54251FB}" srcOrd="0" destOrd="0" presId="urn:microsoft.com/office/officeart/2005/8/layout/vList2"/>
    <dgm:cxn modelId="{99B3669F-23BE-4321-B454-E5AC83941CBC}" type="presOf" srcId="{952DC656-D46D-40E0-977D-687F82628F75}" destId="{48C52F15-E892-4890-AF6C-22BEE221FCC0}" srcOrd="0" destOrd="0" presId="urn:microsoft.com/office/officeart/2005/8/layout/vList2"/>
    <dgm:cxn modelId="{099CB3AC-AE2E-4107-BAED-56FC2E8266A6}" srcId="{952DC656-D46D-40E0-977D-687F82628F75}" destId="{4133EA0C-B8CC-4E83-AAAC-AB36AA57B94F}" srcOrd="2" destOrd="0" parTransId="{8FE61157-BC84-48E4-8D72-D5D5F06B520A}" sibTransId="{28671C8E-85B6-471B-9F4E-B13A519916A3}"/>
    <dgm:cxn modelId="{145689C6-F13D-4A63-A5AC-AF0F3C1D0FC3}" type="presOf" srcId="{10454FC5-DE8C-404B-B655-A98BFD2259D1}" destId="{8CB3E6D5-765F-4093-B4FA-C7785E3DF969}" srcOrd="0" destOrd="3" presId="urn:microsoft.com/office/officeart/2005/8/layout/vList2"/>
    <dgm:cxn modelId="{0FB0D6D4-F670-42F5-BEC2-AD87D75A4922}" srcId="{952DC656-D46D-40E0-977D-687F82628F75}" destId="{65851538-7AEB-4697-9A83-779F714BCFE7}" srcOrd="1" destOrd="0" parTransId="{D1CDD029-BBAE-4C14-95EA-8F99D6151B1B}" sibTransId="{9DDDAC58-2687-4FBD-8B94-C4A345A1D009}"/>
    <dgm:cxn modelId="{A3A2A7D9-0096-44F1-8644-2CE93B90E3BD}" srcId="{952DC656-D46D-40E0-977D-687F82628F75}" destId="{10454FC5-DE8C-404B-B655-A98BFD2259D1}" srcOrd="3" destOrd="0" parTransId="{371A4F7E-548B-4C44-8B21-BEFFA3196DE9}" sibTransId="{E0FD9FEF-835B-4531-A38D-B36FE681975C}"/>
    <dgm:cxn modelId="{01FE0BEC-1C37-46B8-83F7-0E630F353F0C}" srcId="{952DC656-D46D-40E0-977D-687F82628F75}" destId="{DC1621E4-3243-42A9-8B1A-F9D50D754924}" srcOrd="0" destOrd="0" parTransId="{A56566FA-DCF0-4157-9E16-0DFD31E7F1D0}" sibTransId="{14970746-5D4F-4EA8-B3CF-09C5A6603094}"/>
    <dgm:cxn modelId="{37B1E36F-5673-4DB1-8FEF-F340956DCDC8}" type="presParOf" srcId="{E811DD26-BCE7-4725-ACA7-F306E54251FB}" destId="{48C52F15-E892-4890-AF6C-22BEE221FCC0}" srcOrd="0" destOrd="0" presId="urn:microsoft.com/office/officeart/2005/8/layout/vList2"/>
    <dgm:cxn modelId="{EACAF48F-BE12-4241-A7A7-73A4CDBE8A02}" type="presParOf" srcId="{E811DD26-BCE7-4725-ACA7-F306E54251FB}" destId="{8CB3E6D5-765F-4093-B4FA-C7785E3DF9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52F15-E892-4890-AF6C-22BEE221FCC0}">
      <dsp:nvSpPr>
        <dsp:cNvPr id="0" name=""/>
        <dsp:cNvSpPr/>
      </dsp:nvSpPr>
      <dsp:spPr>
        <a:xfrm>
          <a:off x="0" y="45366"/>
          <a:ext cx="410846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Evaluation</a:t>
          </a:r>
          <a:endParaRPr lang="en-US" sz="2700" kern="1200"/>
        </a:p>
      </dsp:txBody>
      <dsp:txXfrm>
        <a:off x="31613" y="76979"/>
        <a:ext cx="4045242" cy="584369"/>
      </dsp:txXfrm>
    </dsp:sp>
    <dsp:sp modelId="{8CB3E6D5-765F-4093-B4FA-C7785E3DF969}">
      <dsp:nvSpPr>
        <dsp:cNvPr id="0" name=""/>
        <dsp:cNvSpPr/>
      </dsp:nvSpPr>
      <dsp:spPr>
        <a:xfrm>
          <a:off x="0" y="692961"/>
          <a:ext cx="4108468" cy="55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The most important feature for making the booking complete is Purchase lead which represents number of days between travel date and booking date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The Route, Flight hour and Length of the stay also have a significant impact. However, Sales channel and Trip type has the less impact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The Random Forest Classifier model has predicted the customer booking with an accuracy of 85%.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To Improve the model, we need to consider adding more features as Promotional offers, Type of cards used for purchase.</a:t>
          </a:r>
        </a:p>
      </dsp:txBody>
      <dsp:txXfrm>
        <a:off x="0" y="692961"/>
        <a:ext cx="4108468" cy="558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DE38-BB4D-ACB6-D680-C4EEF875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2F6E-93D4-9417-FE6A-9A875C7D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122B-6F92-E4C3-3E15-290F283F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9A59-9482-04DC-E0D1-BA9047E1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9E4B-74B4-2353-301B-DAA5A003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FFA7-F9D2-07AE-27D8-BAD39AF1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F2962-D900-6DF6-029C-AAD2ED8D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F89A-6B26-148C-4B99-F285B337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0E22-F16E-3D31-5995-EADEDE6B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5063-F5B9-2C8F-712C-631D25ED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D25E8-BA7C-04DC-5981-1DE3C367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7388-5BCF-E693-270C-736FB9A74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0F102-D0C1-9826-CA4E-F93FA369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BAD-68E0-CF08-DBF7-5AF236AC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47ED-FE1F-5471-9A14-6402832B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FEB8-B1F0-DEA8-3362-B832361A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B278-3C28-61A8-99DE-0B7A54C8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C948-AE6A-F6AD-A3C6-4E084654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3A17-2F0D-70E6-D13A-BDB899ED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5660-641B-993E-4337-79285A36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D97F-449B-EDD5-A64C-A60B0105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F542-1E60-BA7A-65A4-FD0A7B54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AD31-4DF0-F60A-D0EE-AD1B9D21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F6C0-28BB-A537-C7A4-064C45B0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8B0C-6C56-82AA-2BFF-6449DE9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D07F-536E-8B72-F5B4-486F3E9F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2E51-84AC-94A9-D4F6-981D72CF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6E853-42F8-267F-721B-0F9EEA45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D847-6FC4-DEC6-D2C6-A7C23ED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7F5FD-4963-597A-2112-9AF3DDE8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700A0-4929-7DD7-9E95-BA9A6B13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FD1-196F-B441-A7F2-21C371A5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4BB7-97A0-B733-F2B4-20F4AAC9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726F-55D0-CE0D-DFF6-CA567FC7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30667-90F3-02FE-94F8-D5B86F27C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E40B5-5295-9D6D-CE72-528223A4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6BCD2-A917-0DF4-8CB3-F65C72D8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D6AA4-2D4D-F16C-86FF-9177C29B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B9097-DE2B-35CE-54B4-0FAC9586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AAE-EB52-FBAF-5465-B263FD84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5AA6-BF3A-89B0-3D45-F806749D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7EC98-B49B-5C8F-38DB-2EEAE8C6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7981-DA82-4334-714C-7D7BDAA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92F8D-97EC-444E-8BDE-15AFD3F7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B853-C818-B316-4C4F-8BCAD92B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2AFDB-E4C8-F275-8C8F-4D469ECF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29C5-DE22-19BA-2B7C-03EE79ED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8F25-7967-26C4-B211-F57522D6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D8520-53D7-EAA1-EFC8-02D1506A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45082-749B-6ACA-7B63-167B32CB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E65B-E9C9-8B9C-25B3-17123559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6235-3C56-59E3-4BA8-110CE99E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7CC7-0D01-8BC8-EE6A-99A066E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5BC23-B9D9-F637-E913-7C29E949C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B3625-8660-40D8-E882-03AB507E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C9275-AC80-58A6-7F69-C825822B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81B12-E148-C5C3-4A7F-5561FD56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7D977-6CC5-6586-94B2-E9AFA21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603BD-3087-A47B-E1EF-D22D2AF3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ABDEB-46DF-E6F9-35E2-B0FCD35A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39E4-7521-2F7F-9B46-EFCD59F20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0A95-1CD8-09DF-0177-9148C27ED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9BC9-6E3D-2FCE-304E-D4CFEABBC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mpty aeroplane seats">
            <a:extLst>
              <a:ext uri="{FF2B5EF4-FFF2-40B4-BE49-F238E27FC236}">
                <a16:creationId xmlns:a16="http://schemas.microsoft.com/office/drawing/2014/main" id="{6FECF6E4-31C8-9339-C699-170E1160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08" r="-1" b="9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8F676-49E5-4903-A046-2863067C5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FFFFFF"/>
                </a:solidFill>
              </a:rPr>
              <a:t>BRITISH AIRWAYS CUSTOMER PREDICTION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screenshot, rectangle, line, design&#10;&#10;Description automatically generated">
            <a:extLst>
              <a:ext uri="{FF2B5EF4-FFF2-40B4-BE49-F238E27FC236}">
                <a16:creationId xmlns:a16="http://schemas.microsoft.com/office/drawing/2014/main" id="{EAAD8449-B8C5-F7B9-5AA2-12C5C278B4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609716"/>
            <a:ext cx="6155141" cy="3662308"/>
          </a:xfrm>
          <a:prstGeom prst="rect">
            <a:avLst/>
          </a:prstGeom>
        </p:spPr>
      </p:pic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8F6C130B-A1B7-D084-65C0-2DDBC547A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771025"/>
              </p:ext>
            </p:extLst>
          </p:nvPr>
        </p:nvGraphicFramePr>
        <p:xfrm>
          <a:off x="375984" y="297207"/>
          <a:ext cx="4108468" cy="632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24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CUSTOMER PREDICTION</dc:title>
  <dc:creator>Meesaraganda, Mr. Vinay Kiran Raju</dc:creator>
  <cp:lastModifiedBy>Meesaraganda, Mr. Vinay Kiran Raju</cp:lastModifiedBy>
  <cp:revision>2</cp:revision>
  <dcterms:created xsi:type="dcterms:W3CDTF">2023-06-07T14:06:57Z</dcterms:created>
  <dcterms:modified xsi:type="dcterms:W3CDTF">2023-06-08T01:22:42Z</dcterms:modified>
</cp:coreProperties>
</file>