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5"/>
  </p:notesMasterIdLst>
  <p:sldIdLst>
    <p:sldId id="367" r:id="rId5"/>
    <p:sldId id="368" r:id="rId6"/>
    <p:sldId id="369" r:id="rId7"/>
    <p:sldId id="370" r:id="rId8"/>
    <p:sldId id="371" r:id="rId9"/>
    <p:sldId id="372" r:id="rId10"/>
    <p:sldId id="373" r:id="rId11"/>
    <p:sldId id="374" r:id="rId12"/>
    <p:sldId id="383" r:id="rId13"/>
    <p:sldId id="375" r:id="rId14"/>
    <p:sldId id="384" r:id="rId15"/>
    <p:sldId id="376" r:id="rId16"/>
    <p:sldId id="377" r:id="rId17"/>
    <p:sldId id="349" r:id="rId18"/>
    <p:sldId id="378" r:id="rId19"/>
    <p:sldId id="379" r:id="rId20"/>
    <p:sldId id="381" r:id="rId21"/>
    <p:sldId id="380" r:id="rId22"/>
    <p:sldId id="382" r:id="rId23"/>
    <p:sldId id="34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366"/>
    <a:srgbClr val="0000A8"/>
    <a:srgbClr val="0000FF"/>
    <a:srgbClr val="213163"/>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592178-F033-D4A4-1C7C-B768D5388035}" v="157" dt="2023-08-16T08:51:23.496"/>
    <p1510:client id="{2A6E1EEA-26FA-3051-5D10-24B2AEE020AD}" v="1" dt="2023-08-09T07:52:16.128"/>
    <p1510:client id="{2E74B55C-EDF1-11E4-F799-DB2F1ADAEF81}" v="111" dt="2023-08-16T12:41:14.092"/>
    <p1510:client id="{4874CBA3-038D-A30C-840F-2D3931F4BB12}" v="53" dt="2023-08-16T11:22:10.777"/>
    <p1510:client id="{6240E5D0-33D0-60B6-5770-43E44B3129F8}" v="24" dt="2023-08-09T18:35:52.707"/>
    <p1510:client id="{6650A404-D67C-24D4-A22C-A8BBCB97859F}" v="1" dt="2023-09-20T09:44:07.072"/>
    <p1510:client id="{6CFF62D5-597A-B795-0ED2-A20E4C06CA37}" v="1" dt="2023-08-14T13:26:42.690"/>
    <p1510:client id="{7E5385B7-2E3B-268E-3287-DDDE77D3C7D3}" v="3" dt="2023-08-29T04:59:28.320"/>
    <p1510:client id="{868F185A-C08C-0D0F-B397-F9731E70CFAC}" v="23" dt="2023-08-09T08:49:05.826"/>
    <p1510:client id="{88871C63-57B2-5A31-CF8A-62D7EA3C5ED9}" v="29" dt="2023-08-16T09:57:05.056"/>
    <p1510:client id="{B63EB395-6DD7-2A95-6146-2FC0411CDF51}" v="1" dt="2023-08-12T06:14:01.894"/>
    <p1510:client id="{B686AB05-101B-C7C9-AE00-781548084783}" v="59" dt="2023-08-17T13:30:11.121"/>
    <p1510:client id="{B6A789F4-53EA-1068-2129-2F66495D369D}" v="89" dt="2023-08-11T14:31:42.534"/>
    <p1510:client id="{C2D625D5-2DC7-9931-0BF7-65CA507BA636}" v="80" dt="2023-08-14T13:12:20.070"/>
    <p1510:client id="{D5A39A78-B5FE-0130-A130-AD5A24042EF4}" v="57" dt="2023-08-12T05:35:11.040"/>
    <p1510:client id="{E405579D-5227-17FC-7BE4-5830DFD1B09C}" v="4" dt="2023-08-16T12:28:18.022"/>
    <p1510:client id="{E4F21148-893C-6A8F-EB25-B418AB53B3BE}" v="1" dt="2023-08-16T03:10:07.207"/>
    <p1510:client id="{F435C313-F223-9DCE-4533-5D6185A8BFEC}" v="24" dt="2023-08-16T13:13:45.501"/>
    <p1510:client id="{F54FB580-A04E-E0C6-55E7-46B752432495}" v="139" dt="2023-08-16T11:20:02.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06" autoAdjust="0"/>
  </p:normalViewPr>
  <p:slideViewPr>
    <p:cSldViewPr snapToGrid="0">
      <p:cViewPr varScale="1">
        <p:scale>
          <a:sx n="113" d="100"/>
          <a:sy n="113" d="100"/>
        </p:scale>
        <p:origin x="586" y="154"/>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14</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20</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08-02-2024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NAME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5" name="Rectangle: Rounded Corners 4">
            <a:extLst>
              <a:ext uri="{FF2B5EF4-FFF2-40B4-BE49-F238E27FC236}">
                <a16:creationId xmlns:a16="http://schemas.microsoft.com/office/drawing/2014/main" id="{1BFECF01-5B37-F500-F5BF-94F4716E2D91}"/>
              </a:ext>
            </a:extLst>
          </p:cNvPr>
          <p:cNvSpPr/>
          <p:nvPr/>
        </p:nvSpPr>
        <p:spPr>
          <a:xfrm>
            <a:off x="1122744" y="114393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16" name="Rectangle 15">
            <a:extLst>
              <a:ext uri="{FF2B5EF4-FFF2-40B4-BE49-F238E27FC236}">
                <a16:creationId xmlns:a16="http://schemas.microsoft.com/office/drawing/2014/main" id="{108856B2-C4BF-4478-8558-95431772FC95}"/>
              </a:ext>
            </a:extLst>
          </p:cNvPr>
          <p:cNvSpPr/>
          <p:nvPr/>
        </p:nvSpPr>
        <p:spPr>
          <a:xfrm>
            <a:off x="1741251" y="2224657"/>
            <a:ext cx="5567173" cy="5988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tx1"/>
                </a:solidFill>
                <a:latin typeface="Times New Roman" panose="02020603050405020304" pitchFamily="18" charset="0"/>
                <a:cs typeface="Times New Roman" panose="02020603050405020304" pitchFamily="18" charset="0"/>
              </a:rPr>
              <a:t>VEHICLE PARKING MANAGEMENT SYSTEM</a:t>
            </a:r>
          </a:p>
        </p:txBody>
      </p:sp>
      <p:sp>
        <p:nvSpPr>
          <p:cNvPr id="17" name="TextBox 16">
            <a:extLst>
              <a:ext uri="{FF2B5EF4-FFF2-40B4-BE49-F238E27FC236}">
                <a16:creationId xmlns:a16="http://schemas.microsoft.com/office/drawing/2014/main" id="{6932A8E6-A8A1-4BC2-8A89-0B085502261F}"/>
              </a:ext>
            </a:extLst>
          </p:cNvPr>
          <p:cNvSpPr txBox="1"/>
          <p:nvPr/>
        </p:nvSpPr>
        <p:spPr>
          <a:xfrm>
            <a:off x="1311965" y="2742959"/>
            <a:ext cx="6520068" cy="954107"/>
          </a:xfrm>
          <a:prstGeom prst="rect">
            <a:avLst/>
          </a:prstGeom>
          <a:noFill/>
        </p:spPr>
        <p:txBody>
          <a:bodyPr wrap="square">
            <a:spAutoFit/>
          </a:bodyPr>
          <a:lstStyle/>
          <a:p>
            <a:pPr algn="ctr"/>
            <a:endParaRPr lang="en-US" sz="1400" b="1" dirty="0"/>
          </a:p>
          <a:p>
            <a:r>
              <a:rPr lang="en-US" sz="1400" b="1" dirty="0"/>
              <a:t>Team Members:   </a:t>
            </a:r>
          </a:p>
          <a:p>
            <a:r>
              <a:rPr lang="en-US" sz="1400" b="1" dirty="0"/>
              <a:t>					Guide:</a:t>
            </a:r>
          </a:p>
          <a:p>
            <a:pPr algn="ctr"/>
            <a:endParaRPr lang="en-US" sz="1400" b="1" dirty="0"/>
          </a:p>
        </p:txBody>
      </p:sp>
      <p:sp>
        <p:nvSpPr>
          <p:cNvPr id="23" name="Rectangle 22">
            <a:extLst>
              <a:ext uri="{FF2B5EF4-FFF2-40B4-BE49-F238E27FC236}">
                <a16:creationId xmlns:a16="http://schemas.microsoft.com/office/drawing/2014/main" id="{43B94F59-7F92-423E-BF30-B190A9C956CF}"/>
              </a:ext>
            </a:extLst>
          </p:cNvPr>
          <p:cNvSpPr/>
          <p:nvPr/>
        </p:nvSpPr>
        <p:spPr>
          <a:xfrm>
            <a:off x="1741251" y="3076864"/>
            <a:ext cx="2517057" cy="9211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sz="1600" dirty="0">
                <a:solidFill>
                  <a:schemeClr val="tx1"/>
                </a:solidFill>
                <a:latin typeface="Times New Roman" panose="02020603050405020304" pitchFamily="18" charset="0"/>
                <a:cs typeface="Times New Roman" panose="02020603050405020304" pitchFamily="18" charset="0"/>
              </a:rPr>
              <a:t>Chilipi Venkata Subbulu</a:t>
            </a:r>
          </a:p>
          <a:p>
            <a:pPr algn="just"/>
            <a:r>
              <a:rPr lang="en-IN" sz="1600" dirty="0">
                <a:solidFill>
                  <a:schemeClr val="tx1"/>
                </a:solidFill>
                <a:latin typeface="Times New Roman" panose="02020603050405020304" pitchFamily="18" charset="0"/>
                <a:cs typeface="Times New Roman" panose="02020603050405020304" pitchFamily="18" charset="0"/>
              </a:rPr>
              <a:t>Sairam Matampalli</a:t>
            </a:r>
          </a:p>
        </p:txBody>
      </p:sp>
      <p:sp>
        <p:nvSpPr>
          <p:cNvPr id="24" name="Rectangle 23">
            <a:extLst>
              <a:ext uri="{FF2B5EF4-FFF2-40B4-BE49-F238E27FC236}">
                <a16:creationId xmlns:a16="http://schemas.microsoft.com/office/drawing/2014/main" id="{459AB4E7-A902-4C92-AB5B-F21D584AC5C4}"/>
              </a:ext>
            </a:extLst>
          </p:cNvPr>
          <p:cNvSpPr/>
          <p:nvPr/>
        </p:nvSpPr>
        <p:spPr>
          <a:xfrm>
            <a:off x="5504197" y="3146808"/>
            <a:ext cx="2517057" cy="9211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sz="1600" dirty="0">
                <a:solidFill>
                  <a:schemeClr val="tx1"/>
                </a:solidFill>
                <a:latin typeface="Times New Roman" panose="02020603050405020304" pitchFamily="18" charset="0"/>
                <a:cs typeface="Times New Roman" panose="02020603050405020304" pitchFamily="18" charset="0"/>
              </a:rPr>
              <a:t>Umamaheswari R</a:t>
            </a:r>
          </a:p>
        </p:txBody>
      </p:sp>
    </p:spTree>
    <p:extLst>
      <p:ext uri="{BB962C8B-B14F-4D97-AF65-F5344CB8AC3E}">
        <p14:creationId xmlns:p14="http://schemas.microsoft.com/office/powerpoint/2010/main" val="237071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 &amp; Deployment</a:t>
            </a:r>
            <a:endParaRPr lang="en-IN" sz="2400" b="1" dirty="0">
              <a:solidFill>
                <a:srgbClr val="002060"/>
              </a:solidFill>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5EF3AC95-1B7F-47A5-BA07-823149E88BB2}"/>
              </a:ext>
            </a:extLst>
          </p:cNvPr>
          <p:cNvSpPr txBox="1">
            <a:spLocks/>
          </p:cNvSpPr>
          <p:nvPr/>
        </p:nvSpPr>
        <p:spPr>
          <a:xfrm>
            <a:off x="0" y="0"/>
            <a:ext cx="4680373" cy="307777"/>
          </a:xfrm>
          <a:prstGeom prst="rect">
            <a:avLst/>
          </a:prstGeom>
          <a:solidFill>
            <a:srgbClr val="223366"/>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latin typeface="Arial" panose="020B0604020202020204" pitchFamily="34" charset="0"/>
                <a:cs typeface="Arial" panose="020B0604020202020204" pitchFamily="34" charset="0"/>
              </a:rPr>
              <a:t>VEHICLE PARKING MANAGEMENT SYSTEM</a:t>
            </a:r>
            <a:endParaRPr lang="en-IN"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62BE878-2F5B-4700-AA83-EF7F3256B455}"/>
              </a:ext>
            </a:extLst>
          </p:cNvPr>
          <p:cNvSpPr txBox="1"/>
          <p:nvPr/>
        </p:nvSpPr>
        <p:spPr>
          <a:xfrm>
            <a:off x="270934" y="1217533"/>
            <a:ext cx="8602132" cy="2308324"/>
          </a:xfrm>
          <a:prstGeom prst="rect">
            <a:avLst/>
          </a:prstGeom>
          <a:noFill/>
        </p:spPr>
        <p:txBody>
          <a:bodyPr wrap="square">
            <a:spAutoFit/>
          </a:bodyPr>
          <a:lstStyle/>
          <a:p>
            <a:pPr algn="just"/>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revenue tracking algorithm for the Vehicle Parking Management System begins by initializing the system, loading configuration settings, and establishing a connection to the database. It then retrieves transaction data related to parking billing from the database, incorporating details such as transaction date, parking duration, and associated charges. Subsequently, the algorithm iterates through the transaction data, calculating revenue for each transaction based on a predefined pricing structure and summing up individual revenues to obtain the total revenue. The algorithm updates the revenue tracking database with the calculated total revenue, including a timestamp for reference. Optionally, it may generate a detailed revenue report with visualizations. The algorithm is scheduled to run periodically to ensure up-to-date information, integrating seamlessly with the billing module and implementing security measures for data protection. </a:t>
            </a:r>
            <a:endParaRPr lang="en-IN" sz="1600" b="0" i="0" dirty="0">
              <a:solidFill>
                <a:srgbClr val="374151"/>
              </a:solidFill>
              <a:effectLst/>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08719126-185D-4FDE-B0CD-1BD50C2D3603}"/>
              </a:ext>
            </a:extLst>
          </p:cNvPr>
          <p:cNvSpPr txBox="1">
            <a:spLocks/>
          </p:cNvSpPr>
          <p:nvPr/>
        </p:nvSpPr>
        <p:spPr>
          <a:xfrm>
            <a:off x="270934" y="982191"/>
            <a:ext cx="4199340"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en-US" sz="2000" dirty="0">
                <a:solidFill>
                  <a:schemeClr val="tx1"/>
                </a:solidFill>
                <a:latin typeface="Times New Roman" panose="02020603050405020304" pitchFamily="18" charset="0"/>
                <a:cs typeface="Times New Roman" panose="02020603050405020304" pitchFamily="18" charset="0"/>
              </a:rPr>
              <a:t>Revenue tracking Algorithm</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68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57DE8-D705-4C36-8572-C4AC5FA2A1EF}"/>
              </a:ext>
            </a:extLst>
          </p:cNvPr>
          <p:cNvSpPr txBox="1"/>
          <p:nvPr/>
        </p:nvSpPr>
        <p:spPr>
          <a:xfrm>
            <a:off x="548640" y="1099050"/>
            <a:ext cx="7172959" cy="3046988"/>
          </a:xfrm>
          <a:prstGeom prst="rect">
            <a:avLst/>
          </a:prstGeom>
          <a:noFill/>
        </p:spPr>
        <p:txBody>
          <a:bodyPr wrap="square">
            <a:spAutoFit/>
          </a:bodyPr>
          <a:lstStyle/>
          <a:p>
            <a:pPr algn="just"/>
            <a:r>
              <a:rPr lang="en-US" sz="1600" b="1" i="0" dirty="0">
                <a:effectLst/>
                <a:latin typeface="Times New Roman" panose="02020603050405020304" pitchFamily="18" charset="0"/>
                <a:cs typeface="Times New Roman" panose="02020603050405020304" pitchFamily="18" charset="0"/>
              </a:rPr>
              <a:t>Deployment</a:t>
            </a:r>
            <a:r>
              <a:rPr lang="en-US" sz="1600" b="0" i="0" dirty="0">
                <a:solidFill>
                  <a:srgbClr val="374151"/>
                </a:solidFill>
                <a:effectLst/>
                <a:latin typeface="Times New Roman" panose="02020603050405020304" pitchFamily="18" charset="0"/>
                <a:cs typeface="Times New Roman" panose="02020603050405020304" pitchFamily="18" charset="0"/>
              </a:rPr>
              <a:t> in the context of software development refers to the process of making a developed application or system available and accessible for use. It involves the transition from a development environment to a production environment, where the software can be utilized by end-users. It involves the following :</a:t>
            </a:r>
          </a:p>
          <a:p>
            <a:pPr marL="285750" indent="-285750" algn="just">
              <a:buFont typeface="Wingdings" panose="05000000000000000000" pitchFamily="2" charset="2"/>
              <a:buChar char="ü"/>
            </a:pPr>
            <a:r>
              <a:rPr lang="en-US" sz="1600" dirty="0">
                <a:solidFill>
                  <a:srgbClr val="374151"/>
                </a:solidFill>
                <a:latin typeface="Times New Roman" panose="02020603050405020304" pitchFamily="18" charset="0"/>
                <a:cs typeface="Times New Roman" panose="02020603050405020304" pitchFamily="18" charset="0"/>
              </a:rPr>
              <a:t>Web Server Hosting</a:t>
            </a:r>
          </a:p>
          <a:p>
            <a:pPr marL="285750" indent="-285750" algn="just">
              <a:buFont typeface="Wingdings" panose="05000000000000000000" pitchFamily="2" charset="2"/>
              <a:buChar char="ü"/>
            </a:pPr>
            <a:r>
              <a:rPr lang="en-US" sz="1600" b="0" i="0" dirty="0">
                <a:solidFill>
                  <a:srgbClr val="374151"/>
                </a:solidFill>
                <a:effectLst/>
                <a:latin typeface="Times New Roman" panose="02020603050405020304" pitchFamily="18" charset="0"/>
                <a:cs typeface="Times New Roman" panose="02020603050405020304" pitchFamily="18" charset="0"/>
              </a:rPr>
              <a:t>Database Setup</a:t>
            </a:r>
          </a:p>
          <a:p>
            <a:pPr marL="285750" indent="-285750" algn="just">
              <a:buFont typeface="Wingdings" panose="05000000000000000000" pitchFamily="2" charset="2"/>
              <a:buChar char="ü"/>
            </a:pPr>
            <a:r>
              <a:rPr lang="en-US" sz="1600" dirty="0">
                <a:solidFill>
                  <a:srgbClr val="374151"/>
                </a:solidFill>
                <a:latin typeface="Times New Roman" panose="02020603050405020304" pitchFamily="18" charset="0"/>
                <a:cs typeface="Times New Roman" panose="02020603050405020304" pitchFamily="18" charset="0"/>
              </a:rPr>
              <a:t>Server Configuration</a:t>
            </a:r>
          </a:p>
          <a:p>
            <a:pPr marL="285750" indent="-285750" algn="just">
              <a:buFont typeface="Wingdings" panose="05000000000000000000" pitchFamily="2" charset="2"/>
              <a:buChar char="ü"/>
            </a:pPr>
            <a:r>
              <a:rPr lang="en-US" sz="1600" b="0" i="0" dirty="0">
                <a:solidFill>
                  <a:srgbClr val="374151"/>
                </a:solidFill>
                <a:effectLst/>
                <a:latin typeface="Times New Roman" panose="02020603050405020304" pitchFamily="18" charset="0"/>
                <a:cs typeface="Times New Roman" panose="02020603050405020304" pitchFamily="18" charset="0"/>
              </a:rPr>
              <a:t>Security Measures</a:t>
            </a:r>
          </a:p>
          <a:p>
            <a:pPr marL="285750" indent="-285750" algn="just">
              <a:buFont typeface="Wingdings" panose="05000000000000000000" pitchFamily="2" charset="2"/>
              <a:buChar char="ü"/>
            </a:pPr>
            <a:r>
              <a:rPr lang="en-US" sz="1600" dirty="0">
                <a:solidFill>
                  <a:srgbClr val="374151"/>
                </a:solidFill>
                <a:latin typeface="Times New Roman" panose="02020603050405020304" pitchFamily="18" charset="0"/>
                <a:cs typeface="Times New Roman" panose="02020603050405020304" pitchFamily="18" charset="0"/>
              </a:rPr>
              <a:t>Testing</a:t>
            </a:r>
          </a:p>
          <a:p>
            <a:pPr marL="285750" indent="-285750" algn="just">
              <a:buFont typeface="Wingdings" panose="05000000000000000000" pitchFamily="2" charset="2"/>
              <a:buChar char="ü"/>
            </a:pPr>
            <a:r>
              <a:rPr lang="en-US" sz="1600" b="0" i="0" dirty="0">
                <a:solidFill>
                  <a:srgbClr val="374151"/>
                </a:solidFill>
                <a:effectLst/>
                <a:latin typeface="Times New Roman" panose="02020603050405020304" pitchFamily="18" charset="0"/>
                <a:cs typeface="Times New Roman" panose="02020603050405020304" pitchFamily="18" charset="0"/>
              </a:rPr>
              <a:t>Monitoring</a:t>
            </a:r>
          </a:p>
          <a:p>
            <a:pPr marL="285750" indent="-285750" algn="just">
              <a:buFont typeface="Wingdings" panose="05000000000000000000" pitchFamily="2" charset="2"/>
              <a:buChar char="ü"/>
            </a:pPr>
            <a:r>
              <a:rPr lang="en-US" sz="1600" dirty="0">
                <a:solidFill>
                  <a:srgbClr val="374151"/>
                </a:solidFill>
                <a:latin typeface="Times New Roman" panose="02020603050405020304" pitchFamily="18" charset="0"/>
                <a:cs typeface="Times New Roman" panose="02020603050405020304" pitchFamily="18" charset="0"/>
              </a:rPr>
              <a:t>Maintenance</a:t>
            </a:r>
          </a:p>
          <a:p>
            <a:pPr marL="285750" indent="-285750" algn="just">
              <a:buFont typeface="Wingdings" panose="05000000000000000000" pitchFamily="2" charset="2"/>
              <a:buChar char="ü"/>
            </a:pPr>
            <a:r>
              <a:rPr lang="en-US" sz="1600" b="0" i="0" dirty="0">
                <a:solidFill>
                  <a:srgbClr val="374151"/>
                </a:solidFill>
                <a:effectLst/>
                <a:latin typeface="Times New Roman" panose="02020603050405020304" pitchFamily="18" charset="0"/>
                <a:cs typeface="Times New Roman" panose="02020603050405020304" pitchFamily="18" charset="0"/>
              </a:rPr>
              <a:t>User Access</a:t>
            </a:r>
          </a:p>
        </p:txBody>
      </p:sp>
      <p:sp>
        <p:nvSpPr>
          <p:cNvPr id="6" name="Title 1">
            <a:extLst>
              <a:ext uri="{FF2B5EF4-FFF2-40B4-BE49-F238E27FC236}">
                <a16:creationId xmlns:a16="http://schemas.microsoft.com/office/drawing/2014/main" id="{2C546563-DD44-4264-994E-6AF82CE080F7}"/>
              </a:ext>
            </a:extLst>
          </p:cNvPr>
          <p:cNvSpPr txBox="1">
            <a:spLocks noGrp="1"/>
          </p:cNvSpPr>
          <p:nvPr>
            <p:ph type="title"/>
          </p:nvPr>
        </p:nvSpPr>
        <p:spPr>
          <a:xfrm>
            <a:off x="311150" y="444500"/>
            <a:ext cx="8521700" cy="573088"/>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en-US" sz="2400" b="1" dirty="0">
                <a:solidFill>
                  <a:srgbClr val="002060"/>
                </a:solidFill>
                <a:latin typeface="Arial" panose="020B0604020202020204" pitchFamily="34" charset="0"/>
                <a:cs typeface="Arial" panose="020B0604020202020204" pitchFamily="34" charset="0"/>
              </a:rPr>
              <a:t>Deployment</a:t>
            </a:r>
            <a:endParaRPr lang="en-IN" sz="2400" b="1" dirty="0">
              <a:solidFill>
                <a:srgbClr val="002060"/>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9CBB6BF1-5171-40B7-8E39-DCBA0F070CC2}"/>
              </a:ext>
            </a:extLst>
          </p:cNvPr>
          <p:cNvSpPr txBox="1">
            <a:spLocks/>
          </p:cNvSpPr>
          <p:nvPr/>
        </p:nvSpPr>
        <p:spPr>
          <a:xfrm>
            <a:off x="0" y="0"/>
            <a:ext cx="4680373" cy="307777"/>
          </a:xfrm>
          <a:prstGeom prst="rect">
            <a:avLst/>
          </a:prstGeom>
          <a:solidFill>
            <a:srgbClr val="223366"/>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latin typeface="Arial" panose="020B0604020202020204" pitchFamily="34" charset="0"/>
                <a:cs typeface="Arial" panose="020B0604020202020204" pitchFamily="34" charset="0"/>
              </a:rPr>
              <a:t>VEHICLE PARKING MANAGEMENT SYSTEM</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254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7812F66A-2F9A-4ED9-AC90-179C45C10A53}"/>
              </a:ext>
            </a:extLst>
          </p:cNvPr>
          <p:cNvSpPr txBox="1">
            <a:spLocks/>
          </p:cNvSpPr>
          <p:nvPr/>
        </p:nvSpPr>
        <p:spPr>
          <a:xfrm>
            <a:off x="0" y="0"/>
            <a:ext cx="4680373" cy="307777"/>
          </a:xfrm>
          <a:prstGeom prst="rect">
            <a:avLst/>
          </a:prstGeom>
          <a:solidFill>
            <a:srgbClr val="223366"/>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latin typeface="Arial" panose="020B0604020202020204" pitchFamily="34" charset="0"/>
                <a:cs typeface="Arial" panose="020B0604020202020204" pitchFamily="34" charset="0"/>
              </a:rPr>
              <a:t>VEHICLE PARKING MANAGEMENT SYSTEM</a:t>
            </a:r>
            <a:endParaRPr lang="en-IN"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A5BC323-CAFE-4617-9F88-DEC07C5CC1EF}"/>
              </a:ext>
            </a:extLst>
          </p:cNvPr>
          <p:cNvSpPr txBox="1"/>
          <p:nvPr/>
        </p:nvSpPr>
        <p:spPr>
          <a:xfrm>
            <a:off x="548640" y="1099050"/>
            <a:ext cx="7782560" cy="3046988"/>
          </a:xfrm>
          <a:prstGeom prst="rect">
            <a:avLst/>
          </a:prstGeom>
          <a:noFill/>
        </p:spPr>
        <p:txBody>
          <a:bodyPr wrap="square">
            <a:spAutoFit/>
          </a:bodyPr>
          <a:lstStyle/>
          <a:p>
            <a:pPr algn="just"/>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In conclusion, the proposed Vehicle Parking Management System offers a robust and user-centric solution for owners to efficiently manage parking facilities. The system's architecture, deployment approach, and algorithms collectively aim to streamline parking operations, enhance user experience, and provide owners with valuable insights into their facilities. By focusing on real-time monitoring, automated reports, and revenue tracking, the system contributes to improved efficiency, transparency, and financial management. The deployment approach ensures a smooth transition, and the algorithms lay the foundation for accurate revenue tracking. Overall, the Vehicle Parking Management System presents a comprehensive and adaptable solution to meet the evolving needs of parking facility owners, promising enhanced control and operational effectiveness in the realm of parking management.</a:t>
            </a:r>
            <a:endParaRPr lang="en-US" sz="16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78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B55B5A5C-1B37-4591-90C7-A27EDD4F800F}"/>
              </a:ext>
            </a:extLst>
          </p:cNvPr>
          <p:cNvSpPr txBox="1">
            <a:spLocks/>
          </p:cNvSpPr>
          <p:nvPr/>
        </p:nvSpPr>
        <p:spPr>
          <a:xfrm>
            <a:off x="0" y="0"/>
            <a:ext cx="4680373" cy="307777"/>
          </a:xfrm>
          <a:prstGeom prst="rect">
            <a:avLst/>
          </a:prstGeom>
          <a:solidFill>
            <a:srgbClr val="223366"/>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latin typeface="Arial" panose="020B0604020202020204" pitchFamily="34" charset="0"/>
                <a:cs typeface="Arial" panose="020B0604020202020204" pitchFamily="34" charset="0"/>
              </a:rPr>
              <a:t>VEHICLE PARKING MANAGEMENT SYSTEM</a:t>
            </a:r>
            <a:endParaRPr lang="en-IN"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328F493-1E06-49B0-BCF7-4F8CCB2456E6}"/>
              </a:ext>
            </a:extLst>
          </p:cNvPr>
          <p:cNvSpPr txBox="1"/>
          <p:nvPr/>
        </p:nvSpPr>
        <p:spPr>
          <a:xfrm>
            <a:off x="548640" y="1099050"/>
            <a:ext cx="7992534" cy="3293209"/>
          </a:xfrm>
          <a:prstGeom prst="rect">
            <a:avLst/>
          </a:prstGeom>
          <a:noFill/>
        </p:spPr>
        <p:txBody>
          <a:bodyPr wrap="square">
            <a:spAutoFit/>
          </a:bodyPr>
          <a:lstStyle/>
          <a:p>
            <a:pPr algn="just"/>
            <a:r>
              <a:rPr lang="en-US" sz="1600" dirty="0">
                <a:solidFill>
                  <a:schemeClr val="tx1"/>
                </a:solidFill>
                <a:latin typeface="Times New Roman" panose="02020603050405020304" pitchFamily="18" charset="0"/>
                <a:cs typeface="Times New Roman" panose="02020603050405020304" pitchFamily="18" charset="0"/>
              </a:rPr>
              <a:t>	The future scope of the Vehicle Parking Management System holds significant potential for further advancements and innovations. Embracing emerging technologies and market trends, the system could integrate features such as:</a:t>
            </a:r>
          </a:p>
          <a:p>
            <a:pPr algn="just"/>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b="0" i="0" dirty="0">
                <a:solidFill>
                  <a:schemeClr val="tx1"/>
                </a:solidFill>
                <a:effectLst/>
                <a:latin typeface="Times New Roman" panose="02020603050405020304" pitchFamily="18" charset="0"/>
                <a:cs typeface="Times New Roman" panose="02020603050405020304" pitchFamily="18" charset="0"/>
              </a:rPr>
              <a:t>Smart Parking Integration</a:t>
            </a:r>
          </a:p>
          <a:p>
            <a:pPr marL="285750" indent="-285750" algn="just">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Mobile Application</a:t>
            </a:r>
          </a:p>
          <a:p>
            <a:pPr marL="285750" indent="-285750" algn="just">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Feedback Mechanisms and User Engagement</a:t>
            </a:r>
          </a:p>
          <a:p>
            <a:pPr marL="285750" indent="-285750" algn="just">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Autonomous Vehicle Parking</a:t>
            </a:r>
          </a:p>
          <a:p>
            <a:pPr algn="just"/>
            <a:endParaRPr lang="en-US" sz="1600"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r>
              <a:rPr lang="en-US" altLang="en-US" sz="1600" dirty="0">
                <a:solidFill>
                  <a:schemeClr val="tx1"/>
                </a:solidFill>
                <a:latin typeface="Times New Roman" panose="02020603050405020304" pitchFamily="18" charset="0"/>
                <a:cs typeface="Times New Roman" panose="02020603050405020304" pitchFamily="18" charset="0"/>
              </a:rPr>
              <a:t>	By embracing these future possibilities, the Vehicle Parking Management System can evolve into an even more sophisticated and adaptive solution, staying at the forefront of technological advancements and contributing to the transformation of modern parking management practices.</a:t>
            </a:r>
          </a:p>
        </p:txBody>
      </p:sp>
    </p:spTree>
    <p:extLst>
      <p:ext uri="{BB962C8B-B14F-4D97-AF65-F5344CB8AC3E}">
        <p14:creationId xmlns:p14="http://schemas.microsoft.com/office/powerpoint/2010/main" val="70511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Reference</a:t>
            </a:r>
            <a:endParaRPr lang="en-US" sz="1600" dirty="0"/>
          </a:p>
        </p:txBody>
      </p:sp>
      <p:sp>
        <p:nvSpPr>
          <p:cNvPr id="5" name="Title 1">
            <a:extLst>
              <a:ext uri="{FF2B5EF4-FFF2-40B4-BE49-F238E27FC236}">
                <a16:creationId xmlns:a16="http://schemas.microsoft.com/office/drawing/2014/main" id="{F8A320CE-DBD2-44CC-B938-D338340B8AEB}"/>
              </a:ext>
            </a:extLst>
          </p:cNvPr>
          <p:cNvSpPr txBox="1">
            <a:spLocks/>
          </p:cNvSpPr>
          <p:nvPr/>
        </p:nvSpPr>
        <p:spPr>
          <a:xfrm>
            <a:off x="0" y="0"/>
            <a:ext cx="4680373" cy="307777"/>
          </a:xfrm>
          <a:prstGeom prst="rect">
            <a:avLst/>
          </a:prstGeom>
          <a:solidFill>
            <a:srgbClr val="223366"/>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latin typeface="Arial" panose="020B0604020202020204" pitchFamily="34" charset="0"/>
                <a:cs typeface="Arial" panose="020B0604020202020204" pitchFamily="34" charset="0"/>
              </a:rPr>
              <a:t>VEHICLE PARKING MANAGEMENT SYSTEM</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919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D45A6729-1573-4309-B07D-EA131A9B4058}"/>
              </a:ext>
            </a:extLst>
          </p:cNvPr>
          <p:cNvSpPr>
            <a:spLocks noGrp="1"/>
          </p:cNvSpPr>
          <p:nvPr>
            <p:ph type="subTitle" idx="1"/>
          </p:nvPr>
        </p:nvSpPr>
        <p:spPr>
          <a:xfrm>
            <a:off x="-636693" y="929540"/>
            <a:ext cx="2838026" cy="379941"/>
          </a:xfrm>
        </p:spPr>
        <p:txBody>
          <a:bodyPr/>
          <a:lstStyle/>
          <a:p>
            <a:r>
              <a:rPr lang="en-IN" sz="1600" dirty="0"/>
              <a:t>Dashboard:</a:t>
            </a:r>
          </a:p>
        </p:txBody>
      </p:sp>
      <p:sp>
        <p:nvSpPr>
          <p:cNvPr id="6" name="Google Shape;61;g5fab984687_2_0">
            <a:extLst>
              <a:ext uri="{FF2B5EF4-FFF2-40B4-BE49-F238E27FC236}">
                <a16:creationId xmlns:a16="http://schemas.microsoft.com/office/drawing/2014/main" id="{2EC8F853-9EFE-4D81-8596-6A239FEA91BE}"/>
              </a:ext>
            </a:extLst>
          </p:cNvPr>
          <p:cNvSpPr txBox="1">
            <a:spLocks noGrp="1"/>
          </p:cNvSpPr>
          <p:nvPr>
            <p:ph type="ctrTitle"/>
          </p:nvPr>
        </p:nvSpPr>
        <p:spPr>
          <a:xfrm>
            <a:off x="149014" y="502708"/>
            <a:ext cx="6294438" cy="62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Output</a:t>
            </a:r>
            <a:endParaRPr lang="en-US" sz="1600" dirty="0"/>
          </a:p>
        </p:txBody>
      </p:sp>
      <p:sp>
        <p:nvSpPr>
          <p:cNvPr id="8" name="Title 1">
            <a:extLst>
              <a:ext uri="{FF2B5EF4-FFF2-40B4-BE49-F238E27FC236}">
                <a16:creationId xmlns:a16="http://schemas.microsoft.com/office/drawing/2014/main" id="{94D3D63E-A059-43A9-9BAF-A7F494516102}"/>
              </a:ext>
            </a:extLst>
          </p:cNvPr>
          <p:cNvSpPr txBox="1">
            <a:spLocks/>
          </p:cNvSpPr>
          <p:nvPr/>
        </p:nvSpPr>
        <p:spPr>
          <a:xfrm>
            <a:off x="0" y="0"/>
            <a:ext cx="4680373" cy="307777"/>
          </a:xfrm>
          <a:prstGeom prst="rect">
            <a:avLst/>
          </a:prstGeom>
          <a:solidFill>
            <a:srgbClr val="223366"/>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latin typeface="Arial" panose="020B0604020202020204" pitchFamily="34" charset="0"/>
                <a:cs typeface="Arial" panose="020B0604020202020204" pitchFamily="34" charset="0"/>
              </a:rPr>
              <a:t>VEHICLE PARKING MANAGEMENT SYSTEM</a:t>
            </a:r>
            <a:endParaRPr lang="en-IN" dirty="0">
              <a:solidFill>
                <a:schemeClr val="bg1"/>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6F148B66-B74C-4953-9457-F2255CAF2D4F}"/>
              </a:ext>
            </a:extLst>
          </p:cNvPr>
          <p:cNvPicPr>
            <a:picLocks noChangeAspect="1"/>
          </p:cNvPicPr>
          <p:nvPr/>
        </p:nvPicPr>
        <p:blipFill>
          <a:blip r:embed="rId2"/>
          <a:stretch>
            <a:fillRect/>
          </a:stretch>
        </p:blipFill>
        <p:spPr>
          <a:xfrm>
            <a:off x="1537547" y="1289162"/>
            <a:ext cx="6908800" cy="3404758"/>
          </a:xfrm>
          <a:prstGeom prst="rect">
            <a:avLst/>
          </a:prstGeom>
        </p:spPr>
      </p:pic>
    </p:spTree>
    <p:extLst>
      <p:ext uri="{BB962C8B-B14F-4D97-AF65-F5344CB8AC3E}">
        <p14:creationId xmlns:p14="http://schemas.microsoft.com/office/powerpoint/2010/main" val="31241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anim calcmode="lin" valueType="num">
                                      <p:cBhvr>
                                        <p:cTn id="1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EB6AC2F-AF31-4499-BF55-2898FF014082}"/>
              </a:ext>
            </a:extLst>
          </p:cNvPr>
          <p:cNvSpPr>
            <a:spLocks noGrp="1"/>
          </p:cNvSpPr>
          <p:nvPr>
            <p:ph type="subTitle" idx="1"/>
          </p:nvPr>
        </p:nvSpPr>
        <p:spPr>
          <a:xfrm>
            <a:off x="0" y="676700"/>
            <a:ext cx="1930400" cy="318982"/>
          </a:xfrm>
        </p:spPr>
        <p:txBody>
          <a:bodyPr/>
          <a:lstStyle/>
          <a:p>
            <a:r>
              <a:rPr lang="en-IN" sz="1600" dirty="0"/>
              <a:t>Vehicle Category</a:t>
            </a:r>
          </a:p>
        </p:txBody>
      </p:sp>
      <p:sp>
        <p:nvSpPr>
          <p:cNvPr id="6" name="Title 1">
            <a:extLst>
              <a:ext uri="{FF2B5EF4-FFF2-40B4-BE49-F238E27FC236}">
                <a16:creationId xmlns:a16="http://schemas.microsoft.com/office/drawing/2014/main" id="{69F6A7D7-CC0E-40C9-8277-CF63262BD1AC}"/>
              </a:ext>
            </a:extLst>
          </p:cNvPr>
          <p:cNvSpPr txBox="1">
            <a:spLocks/>
          </p:cNvSpPr>
          <p:nvPr/>
        </p:nvSpPr>
        <p:spPr>
          <a:xfrm>
            <a:off x="0" y="0"/>
            <a:ext cx="4680373" cy="307777"/>
          </a:xfrm>
          <a:prstGeom prst="rect">
            <a:avLst/>
          </a:prstGeom>
          <a:solidFill>
            <a:srgbClr val="223366"/>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latin typeface="Arial" panose="020B0604020202020204" pitchFamily="34" charset="0"/>
                <a:cs typeface="Arial" panose="020B0604020202020204" pitchFamily="34" charset="0"/>
              </a:rPr>
              <a:t>VEHICLE PARKING MANAGEMENT SYSTEM</a:t>
            </a:r>
            <a:endParaRPr lang="en-IN" dirty="0">
              <a:solidFill>
                <a:schemeClr val="bg1"/>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51AFCCA8-14DB-4A55-AE8D-3F192F82A207}"/>
              </a:ext>
            </a:extLst>
          </p:cNvPr>
          <p:cNvPicPr>
            <a:picLocks noChangeAspect="1"/>
          </p:cNvPicPr>
          <p:nvPr/>
        </p:nvPicPr>
        <p:blipFill>
          <a:blip r:embed="rId2"/>
          <a:stretch>
            <a:fillRect/>
          </a:stretch>
        </p:blipFill>
        <p:spPr>
          <a:xfrm>
            <a:off x="1185332" y="1083732"/>
            <a:ext cx="7274561" cy="3251201"/>
          </a:xfrm>
          <a:prstGeom prst="rect">
            <a:avLst/>
          </a:prstGeom>
        </p:spPr>
      </p:pic>
    </p:spTree>
    <p:extLst>
      <p:ext uri="{BB962C8B-B14F-4D97-AF65-F5344CB8AC3E}">
        <p14:creationId xmlns:p14="http://schemas.microsoft.com/office/powerpoint/2010/main" val="203059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62A21F9-4539-4405-8EDA-59C098C56BEC}"/>
              </a:ext>
            </a:extLst>
          </p:cNvPr>
          <p:cNvSpPr>
            <a:spLocks noGrp="1"/>
          </p:cNvSpPr>
          <p:nvPr>
            <p:ph type="subTitle" idx="1"/>
          </p:nvPr>
        </p:nvSpPr>
        <p:spPr>
          <a:xfrm>
            <a:off x="-128693" y="541232"/>
            <a:ext cx="1754293" cy="407034"/>
          </a:xfrm>
        </p:spPr>
        <p:txBody>
          <a:bodyPr/>
          <a:lstStyle/>
          <a:p>
            <a:r>
              <a:rPr lang="en-IN" sz="1600" dirty="0">
                <a:latin typeface="Times New Roman" panose="02020603050405020304" pitchFamily="18" charset="0"/>
                <a:cs typeface="Times New Roman" panose="02020603050405020304" pitchFamily="18" charset="0"/>
              </a:rPr>
              <a:t>Vehicle Entry</a:t>
            </a:r>
          </a:p>
        </p:txBody>
      </p:sp>
      <p:pic>
        <p:nvPicPr>
          <p:cNvPr id="4" name="Picture 3">
            <a:extLst>
              <a:ext uri="{FF2B5EF4-FFF2-40B4-BE49-F238E27FC236}">
                <a16:creationId xmlns:a16="http://schemas.microsoft.com/office/drawing/2014/main" id="{39BC9A6E-27D4-45F6-893C-B1AA8163BF7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618826" y="953029"/>
            <a:ext cx="6576908" cy="3223895"/>
          </a:xfrm>
          <a:prstGeom prst="rect">
            <a:avLst/>
          </a:prstGeom>
        </p:spPr>
      </p:pic>
      <p:sp>
        <p:nvSpPr>
          <p:cNvPr id="6" name="Title 1">
            <a:extLst>
              <a:ext uri="{FF2B5EF4-FFF2-40B4-BE49-F238E27FC236}">
                <a16:creationId xmlns:a16="http://schemas.microsoft.com/office/drawing/2014/main" id="{EAF6A68B-D3B4-476F-A777-DDFFF5CBBFE0}"/>
              </a:ext>
            </a:extLst>
          </p:cNvPr>
          <p:cNvSpPr txBox="1">
            <a:spLocks/>
          </p:cNvSpPr>
          <p:nvPr/>
        </p:nvSpPr>
        <p:spPr>
          <a:xfrm>
            <a:off x="0" y="0"/>
            <a:ext cx="4680373" cy="307777"/>
          </a:xfrm>
          <a:prstGeom prst="rect">
            <a:avLst/>
          </a:prstGeom>
          <a:solidFill>
            <a:srgbClr val="223366"/>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latin typeface="Arial" panose="020B0604020202020204" pitchFamily="34" charset="0"/>
                <a:cs typeface="Arial" panose="020B0604020202020204" pitchFamily="34" charset="0"/>
              </a:rPr>
              <a:t>VEHICLE PARKING MANAGEMENT SYSTEM</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223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B9BBD2-1198-4EDC-932B-83F32D844DD0}"/>
              </a:ext>
            </a:extLst>
          </p:cNvPr>
          <p:cNvSpPr>
            <a:spLocks noGrp="1"/>
          </p:cNvSpPr>
          <p:nvPr>
            <p:ph type="subTitle" idx="1"/>
          </p:nvPr>
        </p:nvSpPr>
        <p:spPr>
          <a:xfrm>
            <a:off x="0" y="676698"/>
            <a:ext cx="1986280" cy="447675"/>
          </a:xfrm>
        </p:spPr>
        <p:txBody>
          <a:bodyPr/>
          <a:lstStyle/>
          <a:p>
            <a:r>
              <a:rPr lang="en-IN" sz="1600" dirty="0"/>
              <a:t>Receipt Generation</a:t>
            </a:r>
          </a:p>
        </p:txBody>
      </p:sp>
      <p:pic>
        <p:nvPicPr>
          <p:cNvPr id="4" name="Picture 3">
            <a:extLst>
              <a:ext uri="{FF2B5EF4-FFF2-40B4-BE49-F238E27FC236}">
                <a16:creationId xmlns:a16="http://schemas.microsoft.com/office/drawing/2014/main" id="{2EEF5DE6-98CE-4CB6-9467-B57E0CC4D73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09819" y="1242907"/>
            <a:ext cx="6638501" cy="3223895"/>
          </a:xfrm>
          <a:prstGeom prst="rect">
            <a:avLst/>
          </a:prstGeom>
        </p:spPr>
      </p:pic>
      <p:sp>
        <p:nvSpPr>
          <p:cNvPr id="6" name="Title 1">
            <a:extLst>
              <a:ext uri="{FF2B5EF4-FFF2-40B4-BE49-F238E27FC236}">
                <a16:creationId xmlns:a16="http://schemas.microsoft.com/office/drawing/2014/main" id="{3A8DE036-FD61-47DD-9CBA-4C95B6F80F5D}"/>
              </a:ext>
            </a:extLst>
          </p:cNvPr>
          <p:cNvSpPr txBox="1">
            <a:spLocks/>
          </p:cNvSpPr>
          <p:nvPr/>
        </p:nvSpPr>
        <p:spPr>
          <a:xfrm>
            <a:off x="0" y="0"/>
            <a:ext cx="4680373" cy="338554"/>
          </a:xfrm>
          <a:prstGeom prst="rect">
            <a:avLst/>
          </a:prstGeom>
          <a:solidFill>
            <a:srgbClr val="223366"/>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Arial" panose="020B0604020202020204" pitchFamily="34" charset="0"/>
                <a:cs typeface="Arial" panose="020B0604020202020204" pitchFamily="34" charset="0"/>
              </a:rPr>
              <a:t>VEHICLE PARKING MANAGEMENT SYSTEM</a:t>
            </a:r>
            <a:endParaRPr lang="en-IN"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884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C5046DE-5878-444D-B9E0-E066DE39F2DA}"/>
              </a:ext>
            </a:extLst>
          </p:cNvPr>
          <p:cNvSpPr>
            <a:spLocks noGrp="1"/>
          </p:cNvSpPr>
          <p:nvPr>
            <p:ph type="subTitle" idx="1"/>
          </p:nvPr>
        </p:nvSpPr>
        <p:spPr>
          <a:xfrm>
            <a:off x="0" y="514139"/>
            <a:ext cx="2309707" cy="488314"/>
          </a:xfrm>
        </p:spPr>
        <p:txBody>
          <a:bodyPr/>
          <a:lstStyle/>
          <a:p>
            <a:r>
              <a:rPr lang="en-IN" sz="1600" dirty="0"/>
              <a:t>Revenue Monitoring</a:t>
            </a:r>
          </a:p>
        </p:txBody>
      </p:sp>
      <p:pic>
        <p:nvPicPr>
          <p:cNvPr id="5" name="Picture 4">
            <a:extLst>
              <a:ext uri="{FF2B5EF4-FFF2-40B4-BE49-F238E27FC236}">
                <a16:creationId xmlns:a16="http://schemas.microsoft.com/office/drawing/2014/main" id="{8414905D-EBDC-433A-BBDC-E981D4BA1A1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06245" y="959802"/>
            <a:ext cx="6530128" cy="3223895"/>
          </a:xfrm>
          <a:prstGeom prst="rect">
            <a:avLst/>
          </a:prstGeom>
        </p:spPr>
      </p:pic>
      <p:sp>
        <p:nvSpPr>
          <p:cNvPr id="6" name="Title 1">
            <a:extLst>
              <a:ext uri="{FF2B5EF4-FFF2-40B4-BE49-F238E27FC236}">
                <a16:creationId xmlns:a16="http://schemas.microsoft.com/office/drawing/2014/main" id="{FA18D28C-71B2-4EB3-9F96-7EA39A45D54E}"/>
              </a:ext>
            </a:extLst>
          </p:cNvPr>
          <p:cNvSpPr txBox="1">
            <a:spLocks/>
          </p:cNvSpPr>
          <p:nvPr/>
        </p:nvSpPr>
        <p:spPr>
          <a:xfrm>
            <a:off x="0" y="0"/>
            <a:ext cx="4680373" cy="338554"/>
          </a:xfrm>
          <a:prstGeom prst="rect">
            <a:avLst/>
          </a:prstGeom>
          <a:solidFill>
            <a:srgbClr val="223366"/>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Arial" panose="020B0604020202020204" pitchFamily="34" charset="0"/>
                <a:cs typeface="Arial" panose="020B0604020202020204" pitchFamily="34" charset="0"/>
              </a:rPr>
              <a:t>VEHICLE PARKING MANAGEMENT SYSTEM</a:t>
            </a:r>
            <a:endParaRPr lang="en-IN"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290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Abstract     </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Problem Statement</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Aims, Objective &amp; Proposed System/Solution</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System Design/Architecture </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System Development Approach (Technology Used) </a:t>
            </a: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Algorithm &amp; Deployment  </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Conclusion</a:t>
            </a: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Future Scope</a:t>
            </a: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References</a:t>
            </a: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Output</a:t>
            </a:r>
          </a:p>
        </p:txBody>
      </p:sp>
      <p:sp>
        <p:nvSpPr>
          <p:cNvPr id="6" name="Title 1">
            <a:extLst>
              <a:ext uri="{FF2B5EF4-FFF2-40B4-BE49-F238E27FC236}">
                <a16:creationId xmlns:a16="http://schemas.microsoft.com/office/drawing/2014/main" id="{175FC1D0-C48E-43EF-B7B9-0DD37DF3E822}"/>
              </a:ext>
            </a:extLst>
          </p:cNvPr>
          <p:cNvSpPr txBox="1">
            <a:spLocks/>
          </p:cNvSpPr>
          <p:nvPr/>
        </p:nvSpPr>
        <p:spPr>
          <a:xfrm>
            <a:off x="0" y="0"/>
            <a:ext cx="4680373" cy="307777"/>
          </a:xfrm>
          <a:prstGeom prst="rect">
            <a:avLst/>
          </a:prstGeom>
          <a:solidFill>
            <a:srgbClr val="223366"/>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latin typeface="Arial" panose="020B0604020202020204" pitchFamily="34" charset="0"/>
                <a:cs typeface="Arial" panose="020B0604020202020204" pitchFamily="34" charset="0"/>
              </a:rPr>
              <a:t>VEHICLE PARKING MANAGEMENT SYSTEM</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30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175"/>
                                        </p:tgtEl>
                                        <p:attrNameLst>
                                          <p:attrName>style.visibility</p:attrName>
                                        </p:attrNameLst>
                                      </p:cBhvr>
                                      <p:to>
                                        <p:strVal val="visible"/>
                                      </p:to>
                                    </p:set>
                                    <p:anim calcmode="lin" valueType="num">
                                      <p:cBhvr>
                                        <p:cTn id="11" dur="500" fill="hold"/>
                                        <p:tgtEl>
                                          <p:spTgt spid="1175"/>
                                        </p:tgtEl>
                                        <p:attrNameLst>
                                          <p:attrName>ppt_w</p:attrName>
                                        </p:attrNameLst>
                                      </p:cBhvr>
                                      <p:tavLst>
                                        <p:tav tm="0">
                                          <p:val>
                                            <p:fltVal val="0"/>
                                          </p:val>
                                        </p:tav>
                                        <p:tav tm="100000">
                                          <p:val>
                                            <p:strVal val="#ppt_w"/>
                                          </p:val>
                                        </p:tav>
                                      </p:tavLst>
                                    </p:anim>
                                    <p:anim calcmode="lin" valueType="num">
                                      <p:cBhvr>
                                        <p:cTn id="12" dur="500" fill="hold"/>
                                        <p:tgtEl>
                                          <p:spTgt spid="1175"/>
                                        </p:tgtEl>
                                        <p:attrNameLst>
                                          <p:attrName>ppt_h</p:attrName>
                                        </p:attrNameLst>
                                      </p:cBhvr>
                                      <p:tavLst>
                                        <p:tav tm="0">
                                          <p:val>
                                            <p:fltVal val="0"/>
                                          </p:val>
                                        </p:tav>
                                        <p:tav tm="100000">
                                          <p:val>
                                            <p:strVal val="#ppt_h"/>
                                          </p:val>
                                        </p:tav>
                                      </p:tavLst>
                                    </p:anim>
                                    <p:animEffect transition="in" filter="fade">
                                      <p:cBhvr>
                                        <p:cTn id="13" dur="500"/>
                                        <p:tgtEl>
                                          <p:spTgt spid="1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5"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dirty="0"/>
              <a:t>Thank you!</a:t>
            </a:r>
          </a:p>
        </p:txBody>
      </p:sp>
      <p:sp>
        <p:nvSpPr>
          <p:cNvPr id="5" name="Title 1">
            <a:extLst>
              <a:ext uri="{FF2B5EF4-FFF2-40B4-BE49-F238E27FC236}">
                <a16:creationId xmlns:a16="http://schemas.microsoft.com/office/drawing/2014/main" id="{08E6A284-8CA2-4E77-A98E-15EED2A7FCAC}"/>
              </a:ext>
            </a:extLst>
          </p:cNvPr>
          <p:cNvSpPr txBox="1">
            <a:spLocks/>
          </p:cNvSpPr>
          <p:nvPr/>
        </p:nvSpPr>
        <p:spPr>
          <a:xfrm>
            <a:off x="0" y="0"/>
            <a:ext cx="4680373" cy="338554"/>
          </a:xfrm>
          <a:prstGeom prst="rect">
            <a:avLst/>
          </a:prstGeom>
          <a:solidFill>
            <a:srgbClr val="223366"/>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Arial" panose="020B0604020202020204" pitchFamily="34" charset="0"/>
                <a:cs typeface="Arial" panose="020B0604020202020204" pitchFamily="34" charset="0"/>
              </a:rPr>
              <a:t>VEHICLE PARKING MANAGEMENT SYSTEM</a:t>
            </a:r>
            <a:endParaRPr lang="en-IN"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237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311700" y="445025"/>
            <a:ext cx="8520600" cy="461665"/>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        </a:t>
            </a:r>
            <a:endParaRPr lang="en-IN" sz="2400" b="1" dirty="0">
              <a:solidFill>
                <a:srgbClr val="002060"/>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15B712F4-D702-4E79-86E0-B035FB8BEBAB}"/>
              </a:ext>
            </a:extLst>
          </p:cNvPr>
          <p:cNvSpPr/>
          <p:nvPr/>
        </p:nvSpPr>
        <p:spPr>
          <a:xfrm>
            <a:off x="596053" y="906690"/>
            <a:ext cx="7802880" cy="348920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600" dirty="0">
                <a:latin typeface="Times New Roman" panose="02020603050405020304" pitchFamily="18" charset="0"/>
                <a:cs typeface="Times New Roman" panose="02020603050405020304" pitchFamily="18" charset="0"/>
              </a:rPr>
              <a:t>	The Vehicle Parking Management System is a comprehensive solution designed to streamline and enhance the parking operations for owners and administrators. This project empowers owners with exclusive functionalities, granting them the ability to efficiently manage parking facilities. Key features include real-time monitoring of available parking slots, generating parking bills, and accessing revenue reports.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Owners can seamlessly navigate through the system, gaining insights into the current status of parking slots, allowing for optimal space utilization. The system enables owners to generate accurate and timely parking bills, providing a transparent and automated billing process. Additionally, owners have the capability to track and analyze revenue, ensuring a clear understanding of the financial performance of the parking facility.</a:t>
            </a:r>
          </a:p>
          <a:p>
            <a:pPr algn="just"/>
            <a:endParaRPr lang="en-IN" sz="16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BB6750E4-13E4-4EE9-A07A-03BFA9B6CB8D}"/>
              </a:ext>
            </a:extLst>
          </p:cNvPr>
          <p:cNvSpPr txBox="1">
            <a:spLocks/>
          </p:cNvSpPr>
          <p:nvPr/>
        </p:nvSpPr>
        <p:spPr>
          <a:xfrm>
            <a:off x="0" y="0"/>
            <a:ext cx="4680373" cy="307777"/>
          </a:xfrm>
          <a:prstGeom prst="rect">
            <a:avLst/>
          </a:prstGeom>
          <a:solidFill>
            <a:srgbClr val="223366"/>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latin typeface="Arial" panose="020B0604020202020204" pitchFamily="34" charset="0"/>
                <a:cs typeface="Arial" panose="020B0604020202020204" pitchFamily="34" charset="0"/>
              </a:rPr>
              <a:t>VEHICLE PARKING MANAGEMENT SYSTEM</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1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03CF7E9-3FFE-ADFA-6AF4-326F9A2864E0}"/>
              </a:ext>
            </a:extLst>
          </p:cNvPr>
          <p:cNvSpPr/>
          <p:nvPr/>
        </p:nvSpPr>
        <p:spPr>
          <a:xfrm>
            <a:off x="433494" y="1017725"/>
            <a:ext cx="8168640" cy="388789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latin typeface="Times New Roman" panose="02020603050405020304" pitchFamily="18" charset="0"/>
                <a:cs typeface="Times New Roman" panose="02020603050405020304" pitchFamily="18" charset="0"/>
              </a:rPr>
              <a:t>	Traditional vehicle parking management systems often lack a centralized and user-friendly approach, leading to inefficiencies and challenges in the overall management of parking facilities. Current systems may not provide exclusive functionalities for owners, resulting in a lack of control and real-time insights into parking operations. The absence of a streamlined process for generating parking bills and tracking revenue further compounds the difficulties faced by owners in managing parking spaces effectively.</a:t>
            </a:r>
          </a:p>
          <a:p>
            <a:pPr algn="just"/>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cs typeface="Times New Roman" panose="02020603050405020304" pitchFamily="18" charset="0"/>
              </a:rPr>
              <a:t>	</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913C7B60-E746-4C4F-B077-80D8BE985AB9}"/>
              </a:ext>
            </a:extLst>
          </p:cNvPr>
          <p:cNvSpPr txBox="1">
            <a:spLocks/>
          </p:cNvSpPr>
          <p:nvPr/>
        </p:nvSpPr>
        <p:spPr>
          <a:xfrm>
            <a:off x="0" y="0"/>
            <a:ext cx="4680373" cy="307777"/>
          </a:xfrm>
          <a:prstGeom prst="rect">
            <a:avLst/>
          </a:prstGeom>
          <a:solidFill>
            <a:srgbClr val="223366"/>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latin typeface="Arial" panose="020B0604020202020204" pitchFamily="34" charset="0"/>
                <a:cs typeface="Arial" panose="020B0604020202020204" pitchFamily="34" charset="0"/>
              </a:rPr>
              <a:t>VEHICLE PARKING MANAGEMENT SYSTEM</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169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Aim and Objective</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F48B7532-FF26-34A0-05DB-2D6E98BDF3A9}"/>
              </a:ext>
            </a:extLst>
          </p:cNvPr>
          <p:cNvSpPr/>
          <p:nvPr/>
        </p:nvSpPr>
        <p:spPr>
          <a:xfrm>
            <a:off x="372533" y="906690"/>
            <a:ext cx="8378614" cy="399527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2689647-8135-8EEC-D1FB-C59426F3595F}"/>
              </a:ext>
            </a:extLst>
          </p:cNvPr>
          <p:cNvSpPr/>
          <p:nvPr/>
        </p:nvSpPr>
        <p:spPr>
          <a:xfrm>
            <a:off x="291380" y="906356"/>
            <a:ext cx="8602007" cy="41513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1800" b="1" dirty="0">
                <a:solidFill>
                  <a:srgbClr val="0000A8"/>
                </a:solidFill>
                <a:latin typeface="Times New Roman" panose="02020603050405020304" pitchFamily="18" charset="0"/>
                <a:cs typeface="Times New Roman" panose="02020603050405020304" pitchFamily="18" charset="0"/>
              </a:rPr>
              <a:t>Aim:</a:t>
            </a:r>
            <a:r>
              <a:rPr lang="en-US" sz="1600" dirty="0">
                <a:solidFill>
                  <a:schemeClr val="tx1"/>
                </a:solidFill>
                <a:latin typeface="Times New Roman" panose="02020603050405020304" pitchFamily="18" charset="0"/>
                <a:cs typeface="Times New Roman" panose="02020603050405020304" pitchFamily="18" charset="0"/>
              </a:rPr>
              <a:t> The primary aim of the Vehicle Parking Management System is to provide an efficient and user-friendly solution that empowers owners to take full control of their parking facilities. By addressing the shortcomings of traditional systems, the aim is to streamline parking operations, enhance space utilization, and facilitate seamless financial management.</a:t>
            </a:r>
          </a:p>
          <a:p>
            <a:pPr algn="just"/>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IN" sz="1800" b="1" dirty="0">
                <a:solidFill>
                  <a:srgbClr val="0000A8"/>
                </a:solidFill>
                <a:latin typeface="Times New Roman" panose="02020603050405020304" pitchFamily="18" charset="0"/>
                <a:cs typeface="Times New Roman" panose="02020603050405020304" pitchFamily="18" charset="0"/>
              </a:rPr>
              <a:t>Objective:</a:t>
            </a:r>
            <a:r>
              <a:rPr lang="en-IN" sz="1600" b="1" dirty="0">
                <a:solidFill>
                  <a:srgbClr val="0000A8"/>
                </a:solidFill>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Real-time Monitoring:</a:t>
            </a:r>
            <a:r>
              <a:rPr lang="en-US" sz="1600" dirty="0">
                <a:solidFill>
                  <a:schemeClr val="tx1"/>
                </a:solidFill>
                <a:latin typeface="Times New Roman" panose="02020603050405020304" pitchFamily="18" charset="0"/>
                <a:cs typeface="Times New Roman" panose="02020603050405020304" pitchFamily="18" charset="0"/>
              </a:rPr>
              <a:t> Develop a system that enables owners to monitor parking slots in real-time, allowing for immediate insights into the availability and occupancy of parking spaces.</a:t>
            </a:r>
          </a:p>
          <a:p>
            <a:pPr marL="285750" indent="-285750" algn="just">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Automated Billing:</a:t>
            </a:r>
            <a:r>
              <a:rPr lang="en-US" sz="1600" dirty="0">
                <a:solidFill>
                  <a:schemeClr val="tx1"/>
                </a:solidFill>
                <a:latin typeface="Times New Roman" panose="02020603050405020304" pitchFamily="18" charset="0"/>
                <a:cs typeface="Times New Roman" panose="02020603050405020304" pitchFamily="18" charset="0"/>
              </a:rPr>
              <a:t> Implement a user-friendly interface for owners to generate accurate and automated parking bills, reducing manual efforts and ensuring a transparent billing process.</a:t>
            </a:r>
          </a:p>
          <a:p>
            <a:pPr marL="285750" indent="-285750" algn="just">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Revenue Tracking:</a:t>
            </a:r>
            <a:r>
              <a:rPr lang="en-US" sz="1600" dirty="0">
                <a:solidFill>
                  <a:schemeClr val="tx1"/>
                </a:solidFill>
                <a:latin typeface="Times New Roman" panose="02020603050405020304" pitchFamily="18" charset="0"/>
                <a:cs typeface="Times New Roman" panose="02020603050405020304" pitchFamily="18" charset="0"/>
              </a:rPr>
              <a:t> Create a robust tracking mechanism to allow owners to monitor and analyze revenue generated from the parking facility, providing a comprehensive overview of financial performance.</a:t>
            </a:r>
          </a:p>
          <a:p>
            <a:pPr marL="285750" indent="-285750" algn="just">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User-Friendly Interface:</a:t>
            </a:r>
            <a:r>
              <a:rPr lang="en-US" sz="1600" dirty="0">
                <a:solidFill>
                  <a:schemeClr val="tx1"/>
                </a:solidFill>
                <a:latin typeface="Times New Roman" panose="02020603050405020304" pitchFamily="18" charset="0"/>
                <a:cs typeface="Times New Roman" panose="02020603050405020304" pitchFamily="18" charset="0"/>
              </a:rPr>
              <a:t> Design an intuitive and easy-to-navigate interface for owners to access and utilize the system effortlessly, promoting user adoption and satisfaction.</a:t>
            </a:r>
            <a:endParaRPr lang="en-US" sz="1600" b="1" dirty="0">
              <a:solidFill>
                <a:srgbClr val="0000A8"/>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78C4BFB5-B2CD-4DFA-A39F-FC9D477F37B1}"/>
              </a:ext>
            </a:extLst>
          </p:cNvPr>
          <p:cNvSpPr txBox="1">
            <a:spLocks/>
          </p:cNvSpPr>
          <p:nvPr/>
        </p:nvSpPr>
        <p:spPr>
          <a:xfrm>
            <a:off x="0" y="0"/>
            <a:ext cx="4680373" cy="307777"/>
          </a:xfrm>
          <a:prstGeom prst="rect">
            <a:avLst/>
          </a:prstGeom>
          <a:solidFill>
            <a:srgbClr val="223366"/>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latin typeface="Arial" panose="020B0604020202020204" pitchFamily="34" charset="0"/>
                <a:cs typeface="Arial" panose="020B0604020202020204" pitchFamily="34" charset="0"/>
              </a:rPr>
              <a:t>VEHICLE PARKING MANAGEMENT SYSTEM</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329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System/Solution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6EAEF2E1-73C6-11F9-A4E8-7A9A39579F40}"/>
              </a:ext>
            </a:extLst>
          </p:cNvPr>
          <p:cNvSpPr/>
          <p:nvPr/>
        </p:nvSpPr>
        <p:spPr>
          <a:xfrm>
            <a:off x="372533" y="933450"/>
            <a:ext cx="8378614" cy="37650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latin typeface="Times New Roman" panose="02020603050405020304" pitchFamily="18" charset="0"/>
                <a:cs typeface="Times New Roman" panose="02020603050405020304" pitchFamily="18" charset="0"/>
              </a:rPr>
              <a:t>	The proposed Vehicle Parking Management System is a cutting-edge solution designed to empower parking facility owners with exclusive functionalities, revolutionizing their control and management capabilities. Featuring a centralized owner dashboard, the system provides real-time insights into parking slot occupancy and availability, facilitating informed decision-making. The automated billing module ensures a user-friendly experience for owners to effortlessly generate parking bills, with customizable parameters for pricing structures and promotions. Robust revenue tracking and analytics tools offer owners a comprehensive overview of financial performance, aiding strategic planning. The system's flexibility is further enhanced through customization options, allowing owners to tailor settings to their unique requirements. With an intuitive interface, interactive data visualizations, and stringent security measures, this proposed system aims to enhance efficiency, transparency, and overall control in parking operations, catering specifically to the needs of parking facility owners.</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E2E1FEEC-3E2A-48F2-9C6B-B24BDE9C65B3}"/>
              </a:ext>
            </a:extLst>
          </p:cNvPr>
          <p:cNvSpPr txBox="1">
            <a:spLocks/>
          </p:cNvSpPr>
          <p:nvPr/>
        </p:nvSpPr>
        <p:spPr>
          <a:xfrm>
            <a:off x="0" y="0"/>
            <a:ext cx="4680373" cy="307777"/>
          </a:xfrm>
          <a:prstGeom prst="rect">
            <a:avLst/>
          </a:prstGeom>
          <a:solidFill>
            <a:srgbClr val="223366"/>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latin typeface="Arial" panose="020B0604020202020204" pitchFamily="34" charset="0"/>
                <a:cs typeface="Arial" panose="020B0604020202020204" pitchFamily="34" charset="0"/>
              </a:rPr>
              <a:t>VEHICLE PARKING MANAGEMENT SYSTEM</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440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sp>
        <p:nvSpPr>
          <p:cNvPr id="5" name="Title 4">
            <a:extLst>
              <a:ext uri="{FF2B5EF4-FFF2-40B4-BE49-F238E27FC236}">
                <a16:creationId xmlns:a16="http://schemas.microsoft.com/office/drawing/2014/main" id="{ADF19444-36BB-4C86-92DE-B5A23469C7FD}"/>
              </a:ext>
            </a:extLst>
          </p:cNvPr>
          <p:cNvSpPr txBox="1">
            <a:spLocks/>
          </p:cNvSpPr>
          <p:nvPr/>
        </p:nvSpPr>
        <p:spPr>
          <a:xfrm>
            <a:off x="1651537" y="3618378"/>
            <a:ext cx="5175983" cy="60858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lang="en-US" sz="2400" b="1" dirty="0">
              <a:solidFill>
                <a:srgbClr val="002060"/>
              </a:solidFill>
              <a:latin typeface="Arial" panose="020B0604020202020204" pitchFamily="34" charset="0"/>
              <a:cs typeface="Arial" panose="020B0604020202020204" pitchFamily="34" charset="0"/>
            </a:endParaRPr>
          </a:p>
        </p:txBody>
      </p:sp>
      <p:pic>
        <p:nvPicPr>
          <p:cNvPr id="1028" name="Picture 4">
            <a:extLst>
              <a:ext uri="{FF2B5EF4-FFF2-40B4-BE49-F238E27FC236}">
                <a16:creationId xmlns:a16="http://schemas.microsoft.com/office/drawing/2014/main" id="{A1D307A9-2C3E-4993-AEAC-B4D1BEB0E0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44" y="925618"/>
            <a:ext cx="6869368" cy="3773382"/>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68FC66D0-6504-4E9F-AF67-16BC303C83E7}"/>
              </a:ext>
            </a:extLst>
          </p:cNvPr>
          <p:cNvSpPr txBox="1">
            <a:spLocks/>
          </p:cNvSpPr>
          <p:nvPr/>
        </p:nvSpPr>
        <p:spPr>
          <a:xfrm>
            <a:off x="0" y="0"/>
            <a:ext cx="4680373" cy="307777"/>
          </a:xfrm>
          <a:prstGeom prst="rect">
            <a:avLst/>
          </a:prstGeom>
          <a:solidFill>
            <a:srgbClr val="223366"/>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latin typeface="Arial" panose="020B0604020202020204" pitchFamily="34" charset="0"/>
                <a:cs typeface="Arial" panose="020B0604020202020204" pitchFamily="34" charset="0"/>
              </a:rPr>
              <a:t>VEHICLE PARKING MANAGEMENT SYSTEM</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36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randombar(horizontal)">
                                      <p:cBhvr>
                                        <p:cTn id="1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a:t>
            </a:r>
            <a:endParaRPr lang="en-IN" sz="2400" b="1" dirty="0">
              <a:solidFill>
                <a:srgbClr val="002060"/>
              </a:solidFill>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3DAC3AD2-1ECA-44C4-9735-428F18238A9D}"/>
              </a:ext>
            </a:extLst>
          </p:cNvPr>
          <p:cNvSpPr txBox="1">
            <a:spLocks/>
          </p:cNvSpPr>
          <p:nvPr/>
        </p:nvSpPr>
        <p:spPr>
          <a:xfrm>
            <a:off x="0" y="0"/>
            <a:ext cx="4680373" cy="307777"/>
          </a:xfrm>
          <a:prstGeom prst="rect">
            <a:avLst/>
          </a:prstGeom>
          <a:solidFill>
            <a:srgbClr val="223366"/>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latin typeface="Arial" panose="020B0604020202020204" pitchFamily="34" charset="0"/>
                <a:cs typeface="Arial" panose="020B0604020202020204" pitchFamily="34" charset="0"/>
              </a:rPr>
              <a:t>VEHICLE PARKING MANAGEMENT SYSTEM</a:t>
            </a:r>
            <a:endParaRPr lang="en-IN"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D78FB8E-F511-4618-A864-367CA5670AF1}"/>
              </a:ext>
            </a:extLst>
          </p:cNvPr>
          <p:cNvSpPr txBox="1"/>
          <p:nvPr/>
        </p:nvSpPr>
        <p:spPr>
          <a:xfrm>
            <a:off x="528320" y="1017725"/>
            <a:ext cx="8026399" cy="3046988"/>
          </a:xfrm>
          <a:prstGeom prst="rect">
            <a:avLst/>
          </a:prstGeom>
          <a:noFill/>
        </p:spPr>
        <p:txBody>
          <a:bodyPr wrap="square">
            <a:spAutoFit/>
          </a:bodyPr>
          <a:lstStyle/>
          <a:p>
            <a:pPr algn="just"/>
            <a:r>
              <a:rPr lang="en-US" sz="1600" b="1" i="0" dirty="0">
                <a:solidFill>
                  <a:srgbClr val="374151"/>
                </a:solidFill>
                <a:effectLst/>
                <a:latin typeface="Times New Roman" panose="02020603050405020304" pitchFamily="18" charset="0"/>
                <a:cs typeface="Times New Roman" panose="02020603050405020304" pitchFamily="18" charset="0"/>
              </a:rPr>
              <a:t>Frontend Technologies:</a:t>
            </a:r>
          </a:p>
          <a:p>
            <a:pPr algn="just"/>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HTML (Hyper Text Markup Language):</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Utilized for structuring the website and creating the basic layout.</a:t>
            </a:r>
          </a:p>
          <a:p>
            <a:pPr marL="742950" lvl="1" indent="-285750" algn="just">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Responsible for defining the elements and content of web pages.</a:t>
            </a:r>
          </a:p>
          <a:p>
            <a:pPr algn="just">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CSS (Cascading Style Sheets):</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Employed for styling and formatting the HTML elements.</a:t>
            </a:r>
          </a:p>
          <a:p>
            <a:pPr marL="742950" lvl="1" indent="-285750" algn="just">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Ensures a visually appealing and consistent design across the website.</a:t>
            </a:r>
          </a:p>
          <a:p>
            <a:pPr algn="just">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JavaScript:</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Implemented for dynamic and interactive features on the client side.</a:t>
            </a:r>
          </a:p>
          <a:p>
            <a:pPr marL="742950" lvl="1" indent="-285750" algn="just">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Enhances user experience through functionalities such as form validation and asynchronous communication with the server.</a:t>
            </a:r>
          </a:p>
        </p:txBody>
      </p:sp>
    </p:spTree>
    <p:extLst>
      <p:ext uri="{BB962C8B-B14F-4D97-AF65-F5344CB8AC3E}">
        <p14:creationId xmlns:p14="http://schemas.microsoft.com/office/powerpoint/2010/main" val="276198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BCDE81-EE8A-4DDC-BB2C-29B71AB67F92}"/>
              </a:ext>
            </a:extLst>
          </p:cNvPr>
          <p:cNvSpPr txBox="1"/>
          <p:nvPr/>
        </p:nvSpPr>
        <p:spPr>
          <a:xfrm>
            <a:off x="406401" y="909756"/>
            <a:ext cx="8602132" cy="4031873"/>
          </a:xfrm>
          <a:prstGeom prst="rect">
            <a:avLst/>
          </a:prstGeom>
          <a:noFill/>
        </p:spPr>
        <p:txBody>
          <a:bodyPr wrap="square">
            <a:spAutoFit/>
          </a:bodyPr>
          <a:lstStyle/>
          <a:p>
            <a:pPr algn="just"/>
            <a:r>
              <a:rPr lang="en-IN" sz="1600" b="1" i="0" dirty="0">
                <a:solidFill>
                  <a:srgbClr val="374151"/>
                </a:solidFill>
                <a:effectLst/>
                <a:latin typeface="Times New Roman" panose="02020603050405020304" pitchFamily="18" charset="0"/>
                <a:cs typeface="Times New Roman" panose="02020603050405020304" pitchFamily="18" charset="0"/>
              </a:rPr>
              <a:t>Backend Technologies:</a:t>
            </a:r>
            <a:endParaRPr lang="en-IN" sz="1600" b="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IN" sz="1600" b="1" i="0" dirty="0">
                <a:solidFill>
                  <a:srgbClr val="374151"/>
                </a:solidFill>
                <a:effectLst/>
                <a:latin typeface="Times New Roman" panose="02020603050405020304" pitchFamily="18" charset="0"/>
                <a:cs typeface="Times New Roman" panose="02020603050405020304" pitchFamily="18" charset="0"/>
              </a:rPr>
              <a:t>PHP (Hypertext Preprocessor):</a:t>
            </a:r>
            <a:endParaRPr lang="en-IN"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sz="1600" b="0" i="0" dirty="0">
                <a:solidFill>
                  <a:schemeClr val="tx1"/>
                </a:solidFill>
                <a:effectLst/>
                <a:latin typeface="Times New Roman" panose="02020603050405020304" pitchFamily="18" charset="0"/>
                <a:cs typeface="Times New Roman" panose="02020603050405020304" pitchFamily="18" charset="0"/>
              </a:rPr>
              <a:t>Used as the server-side scripting language to handle dynamic content.</a:t>
            </a:r>
          </a:p>
          <a:p>
            <a:pPr marL="742950" lvl="1" indent="-285750" algn="just">
              <a:buFont typeface="+mj-lt"/>
              <a:buAutoNum type="arabicPeriod"/>
            </a:pPr>
            <a:r>
              <a:rPr lang="en-IN" sz="1600" b="0" i="0" dirty="0">
                <a:solidFill>
                  <a:schemeClr val="tx1"/>
                </a:solidFill>
                <a:effectLst/>
                <a:latin typeface="Times New Roman" panose="02020603050405020304" pitchFamily="18" charset="0"/>
                <a:cs typeface="Times New Roman" panose="02020603050405020304" pitchFamily="18" charset="0"/>
              </a:rPr>
              <a:t>Responsible for processing user input, managing database interactions, and executing server-side logic</a:t>
            </a:r>
            <a:r>
              <a:rPr lang="en-IN" sz="1600" b="0" i="0" dirty="0">
                <a:solidFill>
                  <a:srgbClr val="374151"/>
                </a:solidFill>
                <a:effectLst/>
                <a:latin typeface="Times New Roman" panose="02020603050405020304" pitchFamily="18" charset="0"/>
                <a:cs typeface="Times New Roman" panose="02020603050405020304" pitchFamily="18" charset="0"/>
              </a:rPr>
              <a:t>.</a:t>
            </a:r>
          </a:p>
          <a:p>
            <a:pPr algn="just">
              <a:buFont typeface="+mj-lt"/>
              <a:buAutoNum type="arabicPeriod"/>
            </a:pPr>
            <a:r>
              <a:rPr lang="en-IN" sz="1600" b="1" i="0" dirty="0">
                <a:solidFill>
                  <a:srgbClr val="374151"/>
                </a:solidFill>
                <a:effectLst/>
                <a:latin typeface="Times New Roman" panose="02020603050405020304" pitchFamily="18" charset="0"/>
                <a:cs typeface="Times New Roman" panose="02020603050405020304" pitchFamily="18" charset="0"/>
              </a:rPr>
              <a:t>XAMPP Server:</a:t>
            </a:r>
            <a:endParaRPr lang="en-IN"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sz="1600" b="0" i="0" dirty="0">
                <a:solidFill>
                  <a:schemeClr val="tx1"/>
                </a:solidFill>
                <a:effectLst/>
                <a:latin typeface="Times New Roman" panose="02020603050405020304" pitchFamily="18" charset="0"/>
                <a:cs typeface="Times New Roman" panose="02020603050405020304" pitchFamily="18" charset="0"/>
              </a:rPr>
              <a:t>XAMPP is a cross-platform web server solution that includes Apache, MySQL, PHP, and Perl.</a:t>
            </a:r>
          </a:p>
          <a:p>
            <a:pPr marL="742950" lvl="1" indent="-285750" algn="just">
              <a:buFont typeface="+mj-lt"/>
              <a:buAutoNum type="arabicPeriod"/>
            </a:pPr>
            <a:r>
              <a:rPr lang="en-IN" sz="1600" b="0" i="0" dirty="0">
                <a:solidFill>
                  <a:schemeClr val="tx1"/>
                </a:solidFill>
                <a:effectLst/>
                <a:latin typeface="Times New Roman" panose="02020603050405020304" pitchFamily="18" charset="0"/>
                <a:cs typeface="Times New Roman" panose="02020603050405020304" pitchFamily="18" charset="0"/>
              </a:rPr>
              <a:t>Apache is the web server responsible for serving web pages.</a:t>
            </a:r>
          </a:p>
          <a:p>
            <a:pPr marL="742950" lvl="1" indent="-285750" algn="just">
              <a:buFont typeface="+mj-lt"/>
              <a:buAutoNum type="arabicPeriod"/>
            </a:pPr>
            <a:r>
              <a:rPr lang="en-IN" sz="1600" b="0" i="0" dirty="0">
                <a:solidFill>
                  <a:schemeClr val="tx1"/>
                </a:solidFill>
                <a:effectLst/>
                <a:latin typeface="Times New Roman" panose="02020603050405020304" pitchFamily="18" charset="0"/>
                <a:cs typeface="Times New Roman" panose="02020603050405020304" pitchFamily="18" charset="0"/>
              </a:rPr>
              <a:t>MySQL is the relational database management system (RDBMS) used for storing and retrieving data.</a:t>
            </a:r>
          </a:p>
          <a:p>
            <a:pPr marL="742950" lvl="1" indent="-285750" algn="just">
              <a:buFont typeface="+mj-lt"/>
              <a:buAutoNum type="arabicPeriod"/>
            </a:pPr>
            <a:r>
              <a:rPr lang="en-IN" sz="1600" b="0" i="0" dirty="0">
                <a:solidFill>
                  <a:schemeClr val="tx1"/>
                </a:solidFill>
                <a:effectLst/>
                <a:latin typeface="Times New Roman" panose="02020603050405020304" pitchFamily="18" charset="0"/>
                <a:cs typeface="Times New Roman" panose="02020603050405020304" pitchFamily="18" charset="0"/>
              </a:rPr>
              <a:t>PHP interacts with the Apache server to dynamically generate content and communicate with the MySQL database.</a:t>
            </a:r>
          </a:p>
          <a:p>
            <a:pPr algn="just">
              <a:buFont typeface="+mj-lt"/>
              <a:buAutoNum type="arabicPeriod"/>
            </a:pPr>
            <a:r>
              <a:rPr lang="en-IN" sz="1600" b="1" i="0" dirty="0">
                <a:solidFill>
                  <a:srgbClr val="374151"/>
                </a:solidFill>
                <a:effectLst/>
                <a:latin typeface="Times New Roman" panose="02020603050405020304" pitchFamily="18" charset="0"/>
                <a:cs typeface="Times New Roman" panose="02020603050405020304" pitchFamily="18" charset="0"/>
              </a:rPr>
              <a:t>phpMyAdmin:</a:t>
            </a:r>
            <a:endParaRPr lang="en-IN"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sz="1600" b="0" i="0" dirty="0">
                <a:solidFill>
                  <a:schemeClr val="tx1"/>
                </a:solidFill>
                <a:effectLst/>
                <a:latin typeface="Times New Roman" panose="02020603050405020304" pitchFamily="18" charset="0"/>
                <a:cs typeface="Times New Roman" panose="02020603050405020304" pitchFamily="18" charset="0"/>
              </a:rPr>
              <a:t>A web-based tool for managing MySQL databases.</a:t>
            </a:r>
          </a:p>
          <a:p>
            <a:pPr marL="742950" lvl="1" indent="-285750" algn="just">
              <a:buFont typeface="+mj-lt"/>
              <a:buAutoNum type="arabicPeriod"/>
            </a:pPr>
            <a:r>
              <a:rPr lang="en-IN" sz="1600" b="0" i="0" dirty="0">
                <a:solidFill>
                  <a:schemeClr val="tx1"/>
                </a:solidFill>
                <a:effectLst/>
                <a:latin typeface="Times New Roman" panose="02020603050405020304" pitchFamily="18" charset="0"/>
                <a:cs typeface="Times New Roman" panose="02020603050405020304" pitchFamily="18" charset="0"/>
              </a:rPr>
              <a:t>Used for database administration, including creating, modifying, and querying the database.</a:t>
            </a:r>
          </a:p>
        </p:txBody>
      </p:sp>
      <p:sp>
        <p:nvSpPr>
          <p:cNvPr id="4" name="Title 1">
            <a:extLst>
              <a:ext uri="{FF2B5EF4-FFF2-40B4-BE49-F238E27FC236}">
                <a16:creationId xmlns:a16="http://schemas.microsoft.com/office/drawing/2014/main" id="{A8860550-F9A7-4BE2-B731-67883A4AA092}"/>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a:t>
            </a:r>
            <a:endParaRPr lang="en-IN" sz="2400" b="1" dirty="0">
              <a:solidFill>
                <a:srgbClr val="002060"/>
              </a:solidFill>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A3FE7E41-BCD3-42C5-BBB9-CE1B52D1B666}"/>
              </a:ext>
            </a:extLst>
          </p:cNvPr>
          <p:cNvSpPr txBox="1">
            <a:spLocks/>
          </p:cNvSpPr>
          <p:nvPr/>
        </p:nvSpPr>
        <p:spPr>
          <a:xfrm>
            <a:off x="0" y="0"/>
            <a:ext cx="4680373" cy="307777"/>
          </a:xfrm>
          <a:prstGeom prst="rect">
            <a:avLst/>
          </a:prstGeom>
          <a:solidFill>
            <a:srgbClr val="223366"/>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latin typeface="Arial" panose="020B0604020202020204" pitchFamily="34" charset="0"/>
                <a:cs typeface="Arial" panose="020B0604020202020204" pitchFamily="34" charset="0"/>
              </a:rPr>
              <a:t>VEHICLE PARKING MANAGEMENT SYSTEM</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176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478</TotalTime>
  <Words>1420</Words>
  <Application>Microsoft Office PowerPoint</Application>
  <PresentationFormat>On-screen Show (16:9)</PresentationFormat>
  <Paragraphs>122</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Simple Light</vt:lpstr>
      <vt:lpstr>PowerPoint Presentation</vt:lpstr>
      <vt:lpstr>PowerPoint Presentation</vt:lpstr>
      <vt:lpstr>Abstract        </vt:lpstr>
      <vt:lpstr>Problem Statement</vt:lpstr>
      <vt:lpstr>Aim and Objective</vt:lpstr>
      <vt:lpstr>Proposed System/Solution</vt:lpstr>
      <vt:lpstr>System Architecture</vt:lpstr>
      <vt:lpstr>System Deployment Approach</vt:lpstr>
      <vt:lpstr>System Deployment Approach</vt:lpstr>
      <vt:lpstr>Algorithm &amp; Deployment</vt:lpstr>
      <vt:lpstr>Deployment</vt:lpstr>
      <vt:lpstr>Conclusion</vt:lpstr>
      <vt:lpstr>Future Scope</vt:lpstr>
      <vt:lpstr>PowerPoint Presentation</vt:lpstr>
      <vt:lpstr>Output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21AK5A0524 SAIRAM</cp:lastModifiedBy>
  <cp:revision>155</cp:revision>
  <dcterms:modified xsi:type="dcterms:W3CDTF">2024-02-08T12:16:58Z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