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1"/>
  </p:notesMasterIdLst>
  <p:sldIdLst>
    <p:sldId id="256" r:id="rId2"/>
    <p:sldId id="257" r:id="rId3"/>
    <p:sldId id="261" r:id="rId4"/>
    <p:sldId id="264" r:id="rId5"/>
    <p:sldId id="266" r:id="rId6"/>
    <p:sldId id="265" r:id="rId7"/>
    <p:sldId id="262" r:id="rId8"/>
    <p:sldId id="263" r:id="rId9"/>
    <p:sldId id="267" r:id="rId10"/>
    <p:sldId id="268" r:id="rId11"/>
    <p:sldId id="269" r:id="rId12"/>
    <p:sldId id="272" r:id="rId13"/>
    <p:sldId id="273" r:id="rId14"/>
    <p:sldId id="274" r:id="rId15"/>
    <p:sldId id="270" r:id="rId16"/>
    <p:sldId id="271" r:id="rId17"/>
    <p:sldId id="260" r:id="rId18"/>
    <p:sldId id="259" r:id="rId19"/>
    <p:sldId id="258"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A943A98B-E62A-4E9B-A2B3-A28EE15AC097}" type="slidenum">
              <a:rPr lang="en-US" altLang="en-US"/>
              <a:pPr/>
              <a:t>‹#›</a:t>
            </a:fld>
            <a:endParaRPr lang="en-US" altLang="en-US"/>
          </a:p>
        </p:txBody>
      </p:sp>
    </p:spTree>
    <p:extLst>
      <p:ext uri="{BB962C8B-B14F-4D97-AF65-F5344CB8AC3E}">
        <p14:creationId xmlns:p14="http://schemas.microsoft.com/office/powerpoint/2010/main" val="1682563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F1C2B-5AE5-49F9-8FD1-F85F4D49C0BD}"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F58CFE-FF1C-426D-8508-1335C957E03A}" type="slidenum">
              <a:rPr lang="en-US" altLang="en-US"/>
              <a:pPr/>
              <a:t>10</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C136A-FE3C-4A6C-AFAD-73BAF3903367}" type="slidenum">
              <a:rPr lang="en-US" altLang="en-US"/>
              <a:pPr/>
              <a:t>11</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15B6B-DA5E-4472-8068-AB2D2137A738}" type="slidenum">
              <a:rPr lang="en-US" altLang="en-US"/>
              <a:pPr/>
              <a:t>12</a:t>
            </a:fld>
            <a:endParaRPr lang="en-US" alt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AEF1E6-A7D8-4BB9-97FC-292324408EF9}" type="slidenum">
              <a:rPr lang="en-US" altLang="en-US"/>
              <a:pPr/>
              <a:t>13</a:t>
            </a:fld>
            <a:endParaRPr lang="en-US"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009AF-5B78-4FC7-8962-BE6E97ACBD43}" type="slidenum">
              <a:rPr lang="en-US" altLang="en-US"/>
              <a:pPr/>
              <a:t>14</a:t>
            </a:fld>
            <a:endParaRPr lang="en-US" alt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22C1B-323F-4A60-A687-2A59DC141F4A}" type="slidenum">
              <a:rPr lang="en-US" altLang="en-US"/>
              <a:pPr/>
              <a:t>15</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05FA7-236F-4D53-B09E-7EBCAFC06B27}" type="slidenum">
              <a:rPr lang="en-US" altLang="en-US"/>
              <a:pPr/>
              <a:t>16</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A73C0-5B6D-4E0B-93B7-AEDA94D832B0}" type="slidenum">
              <a:rPr lang="en-US" altLang="en-US"/>
              <a:pPr/>
              <a:t>17</a:t>
            </a:fld>
            <a:endParaRPr lang="en-US"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F861AF-D6CC-453D-BC7F-5EE64D948A60}" type="slidenum">
              <a:rPr lang="en-US" altLang="en-US"/>
              <a:pPr/>
              <a:t>18</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99AF4-B2BB-44D6-A05C-F71851D54FF3}" type="slidenum">
              <a:rPr lang="en-US" altLang="en-US"/>
              <a:pPr/>
              <a:t>19</a:t>
            </a:fld>
            <a:endParaRPr lang="en-US"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853E1-DB7F-4D04-A551-C1899E0704E5}" type="slidenum">
              <a:rPr lang="en-US" altLang="en-US"/>
              <a:pPr/>
              <a:t>2</a:t>
            </a:fld>
            <a:endParaRPr lang="en-US"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19DF6-E402-41D7-B6AF-FE462BE04DD0}" type="slidenum">
              <a:rPr lang="en-US" altLang="en-US"/>
              <a:pPr/>
              <a:t>3</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DC4EFF-AFAB-4044-BE7B-035251A7D357}" type="slidenum">
              <a:rPr lang="en-US" altLang="en-US"/>
              <a:pPr/>
              <a:t>4</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D600B9-3359-4B01-8E00-255AAA4235E8}" type="slidenum">
              <a:rPr lang="en-US" altLang="en-US"/>
              <a:pPr/>
              <a:t>5</a:t>
            </a:fld>
            <a:endParaRPr lang="en-US"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C98C3-A5AB-446D-B5BC-2CA17F846BC4}" type="slidenum">
              <a:rPr lang="en-US" altLang="en-US"/>
              <a:pPr/>
              <a:t>6</a:t>
            </a:fld>
            <a:endParaRPr lang="en-US"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3496F-F0C0-46D2-A8F8-BA6C76636F25}" type="slidenum">
              <a:rPr lang="en-US" altLang="en-US"/>
              <a:pPr/>
              <a:t>7</a:t>
            </a:fld>
            <a:endParaRPr lang="en-US"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861A5-EE8E-44F5-8F79-04937D825EDE}" type="slidenum">
              <a:rPr lang="en-US" altLang="en-US"/>
              <a:pPr/>
              <a:t>8</a:t>
            </a:fld>
            <a:endParaRPr lang="en-US"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18FB1-F5DF-4CB5-ABE4-D5389529D638}" type="slidenum">
              <a:rPr lang="en-US" altLang="en-US"/>
              <a:pPr/>
              <a:t>9</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9394" name="Group 2"/>
          <p:cNvGrpSpPr>
            <a:grpSpLocks/>
          </p:cNvGrpSpPr>
          <p:nvPr/>
        </p:nvGrpSpPr>
        <p:grpSpPr bwMode="auto">
          <a:xfrm>
            <a:off x="0" y="2438400"/>
            <a:ext cx="9009063" cy="1052513"/>
            <a:chOff x="0" y="1536"/>
            <a:chExt cx="5675" cy="663"/>
          </a:xfrm>
        </p:grpSpPr>
        <p:grpSp>
          <p:nvGrpSpPr>
            <p:cNvPr id="59395" name="Group 3"/>
            <p:cNvGrpSpPr>
              <a:grpSpLocks/>
            </p:cNvGrpSpPr>
            <p:nvPr/>
          </p:nvGrpSpPr>
          <p:grpSpPr bwMode="auto">
            <a:xfrm>
              <a:off x="183" y="1604"/>
              <a:ext cx="448" cy="299"/>
              <a:chOff x="720" y="336"/>
              <a:chExt cx="624" cy="432"/>
            </a:xfrm>
          </p:grpSpPr>
          <p:sp>
            <p:nvSpPr>
              <p:cNvPr id="59396"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9398" name="Group 6"/>
            <p:cNvGrpSpPr>
              <a:grpSpLocks/>
            </p:cNvGrpSpPr>
            <p:nvPr/>
          </p:nvGrpSpPr>
          <p:grpSpPr bwMode="auto">
            <a:xfrm>
              <a:off x="261" y="1870"/>
              <a:ext cx="465" cy="299"/>
              <a:chOff x="912" y="2640"/>
              <a:chExt cx="672" cy="432"/>
            </a:xfrm>
          </p:grpSpPr>
          <p:sp>
            <p:nvSpPr>
              <p:cNvPr id="5939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0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2"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0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9404"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a:t>Click to edit Master title style</a:t>
            </a:r>
          </a:p>
        </p:txBody>
      </p:sp>
      <p:sp>
        <p:nvSpPr>
          <p:cNvPr id="5940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9406"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en-US"/>
          </a:p>
        </p:txBody>
      </p:sp>
      <p:sp>
        <p:nvSpPr>
          <p:cNvPr id="59407"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en-US"/>
          </a:p>
        </p:txBody>
      </p:sp>
      <p:sp>
        <p:nvSpPr>
          <p:cNvPr id="59408"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9ECC0AEE-1F39-42EF-8CC7-D983C8E1E9AF}"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449FD75-B99D-4DCF-B088-7D0EAA21A24A}" type="slidenum">
              <a:rPr lang="en-US" altLang="en-US"/>
              <a:pPr/>
              <a:t>‹#›</a:t>
            </a:fld>
            <a:endParaRPr lang="en-US" altLang="en-US"/>
          </a:p>
        </p:txBody>
      </p:sp>
    </p:spTree>
    <p:extLst>
      <p:ext uri="{BB962C8B-B14F-4D97-AF65-F5344CB8AC3E}">
        <p14:creationId xmlns:p14="http://schemas.microsoft.com/office/powerpoint/2010/main" val="1356921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2A42750-CED0-428B-B20C-8C48E77A6E8B}" type="slidenum">
              <a:rPr lang="en-US" altLang="en-US"/>
              <a:pPr/>
              <a:t>‹#›</a:t>
            </a:fld>
            <a:endParaRPr lang="en-US" altLang="en-US"/>
          </a:p>
        </p:txBody>
      </p:sp>
    </p:spTree>
    <p:extLst>
      <p:ext uri="{BB962C8B-B14F-4D97-AF65-F5344CB8AC3E}">
        <p14:creationId xmlns:p14="http://schemas.microsoft.com/office/powerpoint/2010/main" val="2600166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Online Image Placeholder 2"/>
          <p:cNvSpPr>
            <a:spLocks noGrp="1"/>
          </p:cNvSpPr>
          <p:nvPr>
            <p:ph type="clipArt" sz="half" idx="1"/>
          </p:nvPr>
        </p:nvSpPr>
        <p:spPr>
          <a:xfrm>
            <a:off x="1182688" y="2017713"/>
            <a:ext cx="3810000" cy="4114800"/>
          </a:xfrm>
        </p:spPr>
        <p:txBody>
          <a:bodyPr/>
          <a:lstStyle/>
          <a:p>
            <a:endParaRPr lang="en-US"/>
          </a:p>
        </p:txBody>
      </p:sp>
      <p:sp>
        <p:nvSpPr>
          <p:cNvPr id="4" name="Text Placeholder 3"/>
          <p:cNvSpPr>
            <a:spLocks noGrp="1"/>
          </p:cNvSpPr>
          <p:nvPr>
            <p:ph type="body" sz="half" idx="2"/>
          </p:nvPr>
        </p:nvSpPr>
        <p:spPr>
          <a:xfrm>
            <a:off x="51450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A7DD402C-634C-4E1F-B89B-02DDF705ED4F}" type="slidenum">
              <a:rPr lang="en-US" altLang="en-US"/>
              <a:pPr/>
              <a:t>‹#›</a:t>
            </a:fld>
            <a:endParaRPr lang="en-US" altLang="en-US"/>
          </a:p>
        </p:txBody>
      </p:sp>
    </p:spTree>
    <p:extLst>
      <p:ext uri="{BB962C8B-B14F-4D97-AF65-F5344CB8AC3E}">
        <p14:creationId xmlns:p14="http://schemas.microsoft.com/office/powerpoint/2010/main" val="476643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5BDBDE6E-5A7E-4C8E-8B20-1E74FEB7A80A}" type="slidenum">
              <a:rPr lang="en-US" altLang="en-US"/>
              <a:pPr/>
              <a:t>‹#›</a:t>
            </a:fld>
            <a:endParaRPr lang="en-US" altLang="en-US"/>
          </a:p>
        </p:txBody>
      </p:sp>
    </p:spTree>
    <p:extLst>
      <p:ext uri="{BB962C8B-B14F-4D97-AF65-F5344CB8AC3E}">
        <p14:creationId xmlns:p14="http://schemas.microsoft.com/office/powerpoint/2010/main" val="708285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77724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82688" y="4151313"/>
            <a:ext cx="77724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A9EE7C73-2D94-4AA7-8FD0-C84F63878531}" type="slidenum">
              <a:rPr lang="en-US" altLang="en-US"/>
              <a:pPr/>
              <a:t>‹#›</a:t>
            </a:fld>
            <a:endParaRPr lang="en-US" altLang="en-US"/>
          </a:p>
        </p:txBody>
      </p:sp>
    </p:spTree>
    <p:extLst>
      <p:ext uri="{BB962C8B-B14F-4D97-AF65-F5344CB8AC3E}">
        <p14:creationId xmlns:p14="http://schemas.microsoft.com/office/powerpoint/2010/main" val="165449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37D62A7-7FFA-42D4-9FBE-304CC2C124D3}" type="slidenum">
              <a:rPr lang="en-US" altLang="en-US"/>
              <a:pPr/>
              <a:t>‹#›</a:t>
            </a:fld>
            <a:endParaRPr lang="en-US" altLang="en-US"/>
          </a:p>
        </p:txBody>
      </p:sp>
    </p:spTree>
    <p:extLst>
      <p:ext uri="{BB962C8B-B14F-4D97-AF65-F5344CB8AC3E}">
        <p14:creationId xmlns:p14="http://schemas.microsoft.com/office/powerpoint/2010/main" val="143420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CE79786-AB83-42A8-848D-B9A345537336}" type="slidenum">
              <a:rPr lang="en-US" altLang="en-US"/>
              <a:pPr/>
              <a:t>‹#›</a:t>
            </a:fld>
            <a:endParaRPr lang="en-US" altLang="en-US"/>
          </a:p>
        </p:txBody>
      </p:sp>
    </p:spTree>
    <p:extLst>
      <p:ext uri="{BB962C8B-B14F-4D97-AF65-F5344CB8AC3E}">
        <p14:creationId xmlns:p14="http://schemas.microsoft.com/office/powerpoint/2010/main" val="157764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70DE39F-8100-4D1F-9961-E9F263913507}" type="slidenum">
              <a:rPr lang="en-US" altLang="en-US"/>
              <a:pPr/>
              <a:t>‹#›</a:t>
            </a:fld>
            <a:endParaRPr lang="en-US" altLang="en-US"/>
          </a:p>
        </p:txBody>
      </p:sp>
    </p:spTree>
    <p:extLst>
      <p:ext uri="{BB962C8B-B14F-4D97-AF65-F5344CB8AC3E}">
        <p14:creationId xmlns:p14="http://schemas.microsoft.com/office/powerpoint/2010/main" val="113510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557B3D74-823E-4039-BAAB-154FBBD95E73}" type="slidenum">
              <a:rPr lang="en-US" altLang="en-US"/>
              <a:pPr/>
              <a:t>‹#›</a:t>
            </a:fld>
            <a:endParaRPr lang="en-US" altLang="en-US"/>
          </a:p>
        </p:txBody>
      </p:sp>
    </p:spTree>
    <p:extLst>
      <p:ext uri="{BB962C8B-B14F-4D97-AF65-F5344CB8AC3E}">
        <p14:creationId xmlns:p14="http://schemas.microsoft.com/office/powerpoint/2010/main" val="31937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4832379-C426-40EA-84CB-2A577C351EA6}" type="slidenum">
              <a:rPr lang="en-US" altLang="en-US"/>
              <a:pPr/>
              <a:t>‹#›</a:t>
            </a:fld>
            <a:endParaRPr lang="en-US" altLang="en-US"/>
          </a:p>
        </p:txBody>
      </p:sp>
    </p:spTree>
    <p:extLst>
      <p:ext uri="{BB962C8B-B14F-4D97-AF65-F5344CB8AC3E}">
        <p14:creationId xmlns:p14="http://schemas.microsoft.com/office/powerpoint/2010/main" val="252806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3E2B6BC-601E-4384-A7E1-0EBD2D3C1A7A}" type="slidenum">
              <a:rPr lang="en-US" altLang="en-US"/>
              <a:pPr/>
              <a:t>‹#›</a:t>
            </a:fld>
            <a:endParaRPr lang="en-US" altLang="en-US"/>
          </a:p>
        </p:txBody>
      </p:sp>
    </p:spTree>
    <p:extLst>
      <p:ext uri="{BB962C8B-B14F-4D97-AF65-F5344CB8AC3E}">
        <p14:creationId xmlns:p14="http://schemas.microsoft.com/office/powerpoint/2010/main" val="308832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EE52E05-F262-49CC-A463-6DB05F2C425C}" type="slidenum">
              <a:rPr lang="en-US" altLang="en-US"/>
              <a:pPr/>
              <a:t>‹#›</a:t>
            </a:fld>
            <a:endParaRPr lang="en-US" altLang="en-US"/>
          </a:p>
        </p:txBody>
      </p:sp>
    </p:spTree>
    <p:extLst>
      <p:ext uri="{BB962C8B-B14F-4D97-AF65-F5344CB8AC3E}">
        <p14:creationId xmlns:p14="http://schemas.microsoft.com/office/powerpoint/2010/main" val="338445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6A318DA-0238-48B6-AC68-026626B3431C}" type="slidenum">
              <a:rPr lang="en-US" altLang="en-US"/>
              <a:pPr/>
              <a:t>‹#›</a:t>
            </a:fld>
            <a:endParaRPr lang="en-US" altLang="en-US"/>
          </a:p>
        </p:txBody>
      </p:sp>
    </p:spTree>
    <p:extLst>
      <p:ext uri="{BB962C8B-B14F-4D97-AF65-F5344CB8AC3E}">
        <p14:creationId xmlns:p14="http://schemas.microsoft.com/office/powerpoint/2010/main" val="267779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5837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58372"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5837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5837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58375"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5837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p>
        </p:txBody>
      </p:sp>
      <p:sp>
        <p:nvSpPr>
          <p:cNvPr id="58377"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58378"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8379"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58380"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58381"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629F56C2-C7DF-4A52-ADB7-E495F64A351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2pPr>
      <a:lvl3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3pPr>
      <a:lvl4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4pPr>
      <a:lvl5pPr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Arial" panose="020B060402020202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7.xml"/><Relationship Id="rId7" Type="http://schemas.openxmlformats.org/officeDocument/2006/relationships/image" Target="../media/image5.png"/><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oleObject" Target="../embeddings/oleObject3.bin"/><Relationship Id="rId4" Type="http://schemas.openxmlformats.org/officeDocument/2006/relationships/hyperlink" Target="http://www.google.com/webhp?complete=1&amp;hl=en" TargetMode="Externa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AJAX" TargetMode="External"/><Relationship Id="rId7" Type="http://schemas.openxmlformats.org/officeDocument/2006/relationships/hyperlink" Target="http://developer.mozilla.org/en/docs/AJA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www.w3.org/TR/XMLHttpRequest/" TargetMode="External"/><Relationship Id="rId5" Type="http://schemas.openxmlformats.org/officeDocument/2006/relationships/hyperlink" Target="http://www.adaptivepath.com/ideas/essays/archives/000385.php" TargetMode="External"/><Relationship Id="rId4" Type="http://schemas.openxmlformats.org/officeDocument/2006/relationships/hyperlink" Target="http://www.w3schools.com/ajax/default.asp"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AJAX – </a:t>
            </a:r>
            <a:r>
              <a:rPr lang="en-US" altLang="en-US" sz="2800"/>
              <a:t>Asynchronous JavaScript And XML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a:t>How AJAX Works ? (cont)</a:t>
            </a:r>
          </a:p>
        </p:txBody>
      </p:sp>
      <p:graphicFrame>
        <p:nvGraphicFramePr>
          <p:cNvPr id="95236" name="Object 4"/>
          <p:cNvGraphicFramePr>
            <a:graphicFrameLocks noGrp="1" noChangeAspect="1"/>
          </p:cNvGraphicFramePr>
          <p:nvPr>
            <p:ph idx="1"/>
          </p:nvPr>
        </p:nvGraphicFramePr>
        <p:xfrm>
          <a:off x="1219200" y="1828800"/>
          <a:ext cx="7575550" cy="4343400"/>
        </p:xfrm>
        <a:graphic>
          <a:graphicData uri="http://schemas.openxmlformats.org/presentationml/2006/ole">
            <mc:AlternateContent xmlns:mc="http://schemas.openxmlformats.org/markup-compatibility/2006">
              <mc:Choice xmlns:v="urn:schemas-microsoft-com:vml" Requires="v">
                <p:oleObj spid="_x0000_s2051" name="Visio" r:id="rId4" imgW="7575423" imgH="3094863" progId="Visio.Drawing.11">
                  <p:embed/>
                </p:oleObj>
              </mc:Choice>
              <mc:Fallback>
                <p:oleObj name="Visio" r:id="rId4" imgW="7575423" imgH="3094863" progId="Visio.Drawing.11">
                  <p:embed/>
                  <p:pic>
                    <p:nvPicPr>
                      <p:cNvPr id="952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828800"/>
                        <a:ext cx="757555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
            </a:r>
            <a:br>
              <a:rPr lang="en-US" altLang="en-US"/>
            </a:br>
            <a:r>
              <a:rPr lang="en-US" altLang="en-US"/>
              <a:t> XMLHttpRequest ?</a:t>
            </a:r>
          </a:p>
        </p:txBody>
      </p:sp>
      <p:sp>
        <p:nvSpPr>
          <p:cNvPr id="98307" name="Rectangle 3"/>
          <p:cNvSpPr>
            <a:spLocks noGrp="1" noChangeArrowheads="1"/>
          </p:cNvSpPr>
          <p:nvPr>
            <p:ph type="body" idx="1"/>
          </p:nvPr>
        </p:nvSpPr>
        <p:spPr/>
        <p:txBody>
          <a:bodyPr/>
          <a:lstStyle/>
          <a:p>
            <a:r>
              <a:rPr lang="en-US" altLang="en-US" sz="2400"/>
              <a:t>XMLHttpRequest object is the key to Ajax programming.</a:t>
            </a:r>
          </a:p>
          <a:p>
            <a:r>
              <a:rPr lang="en-US" altLang="en-US" sz="2400"/>
              <a:t>It’s main purpose is to put an asynchronous http request to the web server.</a:t>
            </a:r>
          </a:p>
          <a:p>
            <a:r>
              <a:rPr lang="en-US" altLang="en-US" sz="2400"/>
              <a:t>Because of this asynchronous  call to the web server, you are allowed to continue using the page without the interruption of a browser refresh and the loading of a new or revised page.</a:t>
            </a:r>
          </a:p>
          <a:p>
            <a:r>
              <a:rPr lang="en-US" altLang="en-US" sz="2400"/>
              <a:t>This object has few properties.</a:t>
            </a:r>
          </a:p>
          <a:p>
            <a:endParaRPr lang="en-US"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sz="2800"/>
              <a:t>Properties of XMLHttpRequest</a:t>
            </a:r>
          </a:p>
        </p:txBody>
      </p:sp>
      <p:sp>
        <p:nvSpPr>
          <p:cNvPr id="104451" name="Rectangle 3"/>
          <p:cNvSpPr>
            <a:spLocks noGrp="1" noChangeArrowheads="1"/>
          </p:cNvSpPr>
          <p:nvPr>
            <p:ph type="body" idx="1"/>
          </p:nvPr>
        </p:nvSpPr>
        <p:spPr/>
        <p:txBody>
          <a:bodyPr/>
          <a:lstStyle/>
          <a:p>
            <a:pPr>
              <a:lnSpc>
                <a:spcPct val="90000"/>
              </a:lnSpc>
            </a:pPr>
            <a:r>
              <a:rPr lang="en-US" altLang="en-US" sz="2400"/>
              <a:t>Property 1: objXML</a:t>
            </a:r>
            <a:r>
              <a:rPr lang="en-US" altLang="en-US" sz="2400" i="1"/>
              <a:t>Http.</a:t>
            </a:r>
            <a:r>
              <a:rPr lang="en-US" altLang="en-US" sz="2800" i="1">
                <a:solidFill>
                  <a:schemeClr val="tx2"/>
                </a:solidFill>
              </a:rPr>
              <a:t>onreadystatechange</a:t>
            </a:r>
            <a:r>
              <a:rPr lang="en-US" altLang="en-US" sz="2400" i="1"/>
              <a:t>	</a:t>
            </a:r>
          </a:p>
          <a:p>
            <a:pPr>
              <a:lnSpc>
                <a:spcPct val="90000"/>
              </a:lnSpc>
              <a:buFont typeface="Wingdings" panose="05000000000000000000" pitchFamily="2" charset="2"/>
              <a:buNone/>
            </a:pPr>
            <a:r>
              <a:rPr lang="en-US" altLang="en-US" sz="2400" i="1"/>
              <a:t> 		</a:t>
            </a:r>
            <a:r>
              <a:rPr lang="en-US" altLang="en-US" sz="2400"/>
              <a:t>This property holds the reference of function which is going to process the response from the server</a:t>
            </a:r>
            <a:r>
              <a:rPr lang="en-US" altLang="en-US" sz="2400" i="1"/>
              <a:t>.</a:t>
            </a:r>
          </a:p>
          <a:p>
            <a:pPr>
              <a:lnSpc>
                <a:spcPct val="90000"/>
              </a:lnSpc>
              <a:buFont typeface="Wingdings" panose="05000000000000000000" pitchFamily="2" charset="2"/>
              <a:buNone/>
            </a:pPr>
            <a:endParaRPr lang="en-US" altLang="en-US" sz="2400" i="1"/>
          </a:p>
          <a:p>
            <a:pPr>
              <a:lnSpc>
                <a:spcPct val="90000"/>
              </a:lnSpc>
              <a:buFont typeface="Wingdings" panose="05000000000000000000" pitchFamily="2" charset="2"/>
              <a:buNone/>
            </a:pPr>
            <a:r>
              <a:rPr lang="en-US" altLang="en-US" sz="2400" i="1"/>
              <a:t>  objXMLHttp.onreadystatechange</a:t>
            </a:r>
            <a:r>
              <a:rPr lang="en-US" altLang="en-US" sz="2400" i="1">
                <a:solidFill>
                  <a:schemeClr val="tx2"/>
                </a:solidFill>
              </a:rPr>
              <a:t> </a:t>
            </a:r>
            <a:r>
              <a:rPr lang="en-US" altLang="en-US" sz="2400" i="1"/>
              <a:t>=</a:t>
            </a:r>
            <a:r>
              <a:rPr lang="en-US" altLang="en-US" sz="2400" i="1">
                <a:solidFill>
                  <a:schemeClr val="tx2"/>
                </a:solidFill>
              </a:rPr>
              <a:t> </a:t>
            </a:r>
            <a:r>
              <a:rPr lang="en-US" altLang="en-US" sz="2400" i="1"/>
              <a:t>procRequest;</a:t>
            </a:r>
          </a:p>
          <a:p>
            <a:pPr>
              <a:lnSpc>
                <a:spcPct val="90000"/>
              </a:lnSpc>
              <a:buFont typeface="Wingdings" panose="05000000000000000000" pitchFamily="2" charset="2"/>
              <a:buNone/>
            </a:pPr>
            <a:r>
              <a:rPr lang="en-US" altLang="en-US" sz="2400" i="1"/>
              <a:t>	</a:t>
            </a:r>
          </a:p>
          <a:p>
            <a:pPr>
              <a:lnSpc>
                <a:spcPct val="90000"/>
              </a:lnSpc>
              <a:buFont typeface="Wingdings" panose="05000000000000000000" pitchFamily="2" charset="2"/>
              <a:buNone/>
            </a:pPr>
            <a:r>
              <a:rPr lang="en-US" altLang="en-US" sz="2400" i="1"/>
              <a:t>	</a:t>
            </a:r>
            <a:r>
              <a:rPr lang="en-US" altLang="en-US" sz="1800" i="1"/>
              <a:t>* "procRequest "  is the function which will process the response</a:t>
            </a:r>
            <a:endParaRPr lang="en-US" altLang="en-US" sz="2400"/>
          </a:p>
          <a:p>
            <a:pPr>
              <a:lnSpc>
                <a:spcPct val="90000"/>
              </a:lnSpc>
              <a:buFont typeface="Wingdings" panose="05000000000000000000" pitchFamily="2" charset="2"/>
              <a:buNone/>
            </a:pPr>
            <a:r>
              <a:rPr lang="en-US" altLang="en-US" sz="2400"/>
              <a:t>		</a:t>
            </a:r>
          </a:p>
          <a:p>
            <a:pPr>
              <a:lnSpc>
                <a:spcPct val="90000"/>
              </a:lnSpc>
            </a:pPr>
            <a:endParaRPr lang="en-US"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sz="2800"/>
              <a:t>Properties of XMLHttpRequest</a:t>
            </a:r>
          </a:p>
        </p:txBody>
      </p:sp>
      <p:sp>
        <p:nvSpPr>
          <p:cNvPr id="106499" name="Rectangle 3"/>
          <p:cNvSpPr>
            <a:spLocks noGrp="1" noChangeArrowheads="1"/>
          </p:cNvSpPr>
          <p:nvPr>
            <p:ph type="body" sz="half" idx="1"/>
          </p:nvPr>
        </p:nvSpPr>
        <p:spPr>
          <a:xfrm>
            <a:off x="1182688" y="2017713"/>
            <a:ext cx="6970712" cy="4687887"/>
          </a:xfrm>
        </p:spPr>
        <p:txBody>
          <a:bodyPr/>
          <a:lstStyle/>
          <a:p>
            <a:r>
              <a:rPr lang="en-US" altLang="en-US" sz="1800"/>
              <a:t>Property 2 : objXML</a:t>
            </a:r>
            <a:r>
              <a:rPr lang="en-US" altLang="en-US" sz="1800" i="1"/>
              <a:t>Http.</a:t>
            </a:r>
            <a:r>
              <a:rPr lang="en-US" altLang="en-US" sz="1800" i="1">
                <a:solidFill>
                  <a:schemeClr val="tx2"/>
                </a:solidFill>
              </a:rPr>
              <a:t> readyState</a:t>
            </a:r>
          </a:p>
          <a:p>
            <a:pPr>
              <a:buFont typeface="Wingdings" panose="05000000000000000000" pitchFamily="2" charset="2"/>
              <a:buNone/>
            </a:pPr>
            <a:r>
              <a:rPr lang="en-US" altLang="en-US" sz="1800" i="1"/>
              <a:t> 		</a:t>
            </a:r>
            <a:r>
              <a:rPr lang="en-US" altLang="en-US" sz="1800"/>
              <a:t>This property holds the status of server response.</a:t>
            </a:r>
            <a:endParaRPr lang="en-US" altLang="en-US" sz="1800" i="1"/>
          </a:p>
          <a:p>
            <a:pPr>
              <a:buFont typeface="Wingdings" panose="05000000000000000000" pitchFamily="2" charset="2"/>
              <a:buNone/>
            </a:pPr>
            <a:r>
              <a:rPr lang="en-US" altLang="en-US" sz="1800" i="1"/>
              <a:t>    objXMLHttp.readyState = [state];</a:t>
            </a:r>
          </a:p>
          <a:p>
            <a:pPr>
              <a:buFont typeface="Wingdings" panose="05000000000000000000" pitchFamily="2" charset="2"/>
              <a:buNone/>
            </a:pPr>
            <a:endParaRPr lang="en-US" altLang="en-US" sz="1800" i="1"/>
          </a:p>
          <a:p>
            <a:pPr>
              <a:buFont typeface="Wingdings" panose="05000000000000000000" pitchFamily="2" charset="2"/>
              <a:buNone/>
            </a:pPr>
            <a:r>
              <a:rPr lang="en-US" altLang="en-US" sz="1800" i="1"/>
              <a:t>		</a:t>
            </a:r>
            <a:r>
              <a:rPr lang="en-US" altLang="en-US" sz="1800"/>
              <a:t>State      Description</a:t>
            </a:r>
          </a:p>
          <a:p>
            <a:pPr>
              <a:buFont typeface="Wingdings" panose="05000000000000000000" pitchFamily="2" charset="2"/>
              <a:buNone/>
            </a:pPr>
            <a:r>
              <a:rPr lang="en-US" altLang="en-US" sz="1800" i="1"/>
              <a:t> </a:t>
            </a:r>
          </a:p>
          <a:p>
            <a:endParaRPr lang="en-US" altLang="en-US" sz="1800"/>
          </a:p>
        </p:txBody>
      </p:sp>
      <p:graphicFrame>
        <p:nvGraphicFramePr>
          <p:cNvPr id="106522" name="Group 26"/>
          <p:cNvGraphicFramePr>
            <a:graphicFrameLocks noGrp="1"/>
          </p:cNvGraphicFramePr>
          <p:nvPr>
            <p:ph sz="half" idx="2"/>
          </p:nvPr>
        </p:nvGraphicFramePr>
        <p:xfrm>
          <a:off x="1981200" y="4343400"/>
          <a:ext cx="5373688" cy="1981200"/>
        </p:xfrm>
        <a:graphic>
          <a:graphicData uri="http://schemas.openxmlformats.org/drawingml/2006/table">
            <a:tbl>
              <a:tblPr/>
              <a:tblGrid>
                <a:gridCol w="895350">
                  <a:extLst>
                    <a:ext uri="{9D8B030D-6E8A-4147-A177-3AD203B41FA5}">
                      <a16:colId xmlns:a16="http://schemas.microsoft.com/office/drawing/2014/main" xmlns="" val="1843526776"/>
                    </a:ext>
                  </a:extLst>
                </a:gridCol>
                <a:gridCol w="4478338">
                  <a:extLst>
                    <a:ext uri="{9D8B030D-6E8A-4147-A177-3AD203B41FA5}">
                      <a16:colId xmlns:a16="http://schemas.microsoft.com/office/drawing/2014/main" xmlns="" val="3896490788"/>
                    </a:ext>
                  </a:extLst>
                </a:gridCol>
              </a:tblGrid>
              <a:tr h="288925">
                <a:tc>
                  <a: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Arial" panose="020B0604020202020204" pitchFamily="34" charset="0"/>
                        </a:rPr>
                        <a:t>The request is not initialized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015172604"/>
                  </a:ext>
                </a:extLst>
              </a:tr>
              <a:tr h="288925">
                <a:tc>
                  <a: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Arial" panose="020B0604020202020204" pitchFamily="34" charset="0"/>
                        </a:rPr>
                        <a:t>The request has been set up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79829065"/>
                  </a:ext>
                </a:extLst>
              </a:tr>
              <a:tr h="287338">
                <a:tc>
                  <a: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Arial" panose="020B0604020202020204" pitchFamily="34" charset="0"/>
                        </a:rPr>
                        <a:t>The request has been sent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79063727"/>
                  </a:ext>
                </a:extLst>
              </a:tr>
              <a:tr h="288925">
                <a:tc>
                  <a: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Arial" panose="020B0604020202020204" pitchFamily="34" charset="0"/>
                        </a:rPr>
                        <a:t>The request is in process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791231588"/>
                  </a:ext>
                </a:extLst>
              </a:tr>
              <a:tr h="288925">
                <a:tc>
                  <a: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1pPr>
                      <a:lvl2pPr>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2pPr>
                      <a:lvl3pPr>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3pPr>
                      <a:lvl4pPr>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4pPr>
                      <a:lvl5pPr>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2000" b="0" i="0" u="none" strike="noStrike" cap="none" normalizeH="0" baseline="0">
                          <a:ln>
                            <a:noFill/>
                          </a:ln>
                          <a:solidFill>
                            <a:schemeClr val="tx1"/>
                          </a:solidFill>
                          <a:effectLst/>
                          <a:latin typeface="Tahoma" panose="020B0604030504040204" pitchFamily="34" charset="0"/>
                          <a:cs typeface="Arial" panose="020B0604020202020204" pitchFamily="34" charset="0"/>
                        </a:rPr>
                        <a:t>The request is complete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83387851"/>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sz="2800"/>
              <a:t>Properties of XMLHttpRequest</a:t>
            </a:r>
          </a:p>
        </p:txBody>
      </p:sp>
      <p:sp>
        <p:nvSpPr>
          <p:cNvPr id="109571" name="Rectangle 3"/>
          <p:cNvSpPr>
            <a:spLocks noGrp="1" noChangeArrowheads="1"/>
          </p:cNvSpPr>
          <p:nvPr>
            <p:ph type="body" idx="1"/>
          </p:nvPr>
        </p:nvSpPr>
        <p:spPr/>
        <p:txBody>
          <a:bodyPr/>
          <a:lstStyle/>
          <a:p>
            <a:r>
              <a:rPr lang="en-US" altLang="en-US" sz="2000"/>
              <a:t>Property 3: objXML</a:t>
            </a:r>
            <a:r>
              <a:rPr lang="en-US" altLang="en-US" sz="2000" i="1"/>
              <a:t>Http.</a:t>
            </a:r>
            <a:r>
              <a:rPr lang="en-US" altLang="en-US" sz="2000" i="1">
                <a:solidFill>
                  <a:schemeClr val="tx2"/>
                </a:solidFill>
              </a:rPr>
              <a:t>responseText</a:t>
            </a:r>
            <a:r>
              <a:rPr lang="en-US" altLang="en-US" sz="2000">
                <a:solidFill>
                  <a:schemeClr val="tx2"/>
                </a:solidFill>
              </a:rPr>
              <a:t> 	</a:t>
            </a:r>
            <a:r>
              <a:rPr lang="en-US" altLang="en-US" sz="2000" i="1"/>
              <a:t>	</a:t>
            </a:r>
          </a:p>
          <a:p>
            <a:pPr>
              <a:buFont typeface="Wingdings" panose="05000000000000000000" pitchFamily="2" charset="2"/>
              <a:buNone/>
            </a:pPr>
            <a:r>
              <a:rPr lang="en-US" altLang="en-US" sz="2000" i="1"/>
              <a:t> 		</a:t>
            </a:r>
            <a:r>
              <a:rPr lang="en-US" altLang="en-US" sz="2000"/>
              <a:t>This property retrieves the data sent back from server.</a:t>
            </a:r>
            <a:endParaRPr lang="en-US" altLang="en-US" sz="2000" i="1"/>
          </a:p>
          <a:p>
            <a:pPr>
              <a:buFont typeface="Wingdings" panose="05000000000000000000" pitchFamily="2" charset="2"/>
              <a:buNone/>
            </a:pPr>
            <a:r>
              <a:rPr lang="en-US" altLang="en-US" sz="2000" i="1"/>
              <a:t>    var objVal</a:t>
            </a:r>
            <a:r>
              <a:rPr lang="en-US" altLang="en-US" sz="2000" i="1">
                <a:solidFill>
                  <a:schemeClr val="tx2"/>
                </a:solidFill>
              </a:rPr>
              <a:t> </a:t>
            </a:r>
            <a:r>
              <a:rPr lang="en-US" altLang="en-US" sz="2000" i="1"/>
              <a:t>=</a:t>
            </a:r>
            <a:r>
              <a:rPr lang="en-US" altLang="en-US" sz="2000" i="1">
                <a:solidFill>
                  <a:schemeClr val="tx2"/>
                </a:solidFill>
              </a:rPr>
              <a:t> </a:t>
            </a:r>
            <a:r>
              <a:rPr lang="en-US" altLang="en-US" sz="2000" i="1"/>
              <a:t>objXMLHttp. responseText;	</a:t>
            </a:r>
          </a:p>
          <a:p>
            <a:pPr>
              <a:buFont typeface="Wingdings" panose="05000000000000000000" pitchFamily="2" charset="2"/>
              <a:buNone/>
            </a:pPr>
            <a:r>
              <a:rPr lang="en-US" altLang="en-US" sz="2000" i="1"/>
              <a:t>	</a:t>
            </a:r>
          </a:p>
          <a:p>
            <a:pPr>
              <a:buFont typeface="Wingdings" panose="05000000000000000000" pitchFamily="2" charset="2"/>
              <a:buNone/>
            </a:pPr>
            <a:r>
              <a:rPr lang="en-US" altLang="en-US" sz="2000" i="1"/>
              <a:t>	</a:t>
            </a:r>
            <a:r>
              <a:rPr lang="en-US" altLang="en-US" sz="2000"/>
              <a:t>While the </a:t>
            </a:r>
            <a:r>
              <a:rPr lang="en-US" altLang="en-US" sz="2000">
                <a:solidFill>
                  <a:schemeClr val="tx2"/>
                </a:solidFill>
              </a:rPr>
              <a:t>responseText</a:t>
            </a:r>
            <a:r>
              <a:rPr lang="en-US" altLang="en-US" sz="2000"/>
              <a:t> is used to return text ,</a:t>
            </a:r>
          </a:p>
          <a:p>
            <a:pPr>
              <a:buFont typeface="Wingdings" panose="05000000000000000000" pitchFamily="2" charset="2"/>
              <a:buNone/>
            </a:pPr>
            <a:r>
              <a:rPr lang="en-US" altLang="en-US" sz="2000"/>
              <a:t>	</a:t>
            </a:r>
            <a:r>
              <a:rPr lang="en-US" altLang="en-US" sz="2000">
                <a:solidFill>
                  <a:schemeClr val="tx2"/>
                </a:solidFill>
              </a:rPr>
              <a:t>responseXML</a:t>
            </a:r>
            <a:r>
              <a:rPr lang="en-US" altLang="en-US" sz="2000"/>
              <a:t> can be used to return an XML document object.</a:t>
            </a:r>
          </a:p>
          <a:p>
            <a:pPr>
              <a:buFont typeface="Wingdings" panose="05000000000000000000" pitchFamily="2" charset="2"/>
              <a:buNone/>
            </a:pPr>
            <a:r>
              <a:rPr lang="en-US" altLang="en-US" sz="2000" i="1"/>
              <a:t>	var   xmlDoc;</a:t>
            </a:r>
          </a:p>
          <a:p>
            <a:pPr>
              <a:buFont typeface="Wingdings" panose="05000000000000000000" pitchFamily="2" charset="2"/>
              <a:buNone/>
            </a:pPr>
            <a:r>
              <a:rPr lang="en-US" altLang="en-US" sz="2000" i="1"/>
              <a:t>    xmlDoc = objXMLHttp.responseXML.documentElement</a:t>
            </a:r>
          </a:p>
          <a:p>
            <a:pPr>
              <a:buFont typeface="Wingdings" panose="05000000000000000000" pitchFamily="2" charset="2"/>
              <a:buNone/>
            </a:pPr>
            <a:endParaRPr lang="en-US" altLang="en-US" sz="2400" i="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sz="3600"/>
              <a:t>How to make an Ajax application ?</a:t>
            </a:r>
          </a:p>
        </p:txBody>
      </p:sp>
      <p:sp>
        <p:nvSpPr>
          <p:cNvPr id="100355"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1400" dirty="0"/>
              <a:t>&lt;html&gt; </a:t>
            </a:r>
          </a:p>
          <a:p>
            <a:pPr>
              <a:lnSpc>
                <a:spcPct val="80000"/>
              </a:lnSpc>
              <a:buFont typeface="Wingdings" panose="05000000000000000000" pitchFamily="2" charset="2"/>
              <a:buNone/>
            </a:pPr>
            <a:r>
              <a:rPr lang="en-US" altLang="en-US" sz="1400" dirty="0"/>
              <a:t>  &lt;head&gt; </a:t>
            </a:r>
          </a:p>
          <a:p>
            <a:pPr>
              <a:lnSpc>
                <a:spcPct val="80000"/>
              </a:lnSpc>
              <a:buFont typeface="Wingdings" panose="05000000000000000000" pitchFamily="2" charset="2"/>
              <a:buNone/>
            </a:pPr>
            <a:r>
              <a:rPr lang="en-US" altLang="en-US" sz="1400" dirty="0"/>
              <a:t>    &lt;title&gt;Ajax at work&lt;/title&gt; </a:t>
            </a:r>
          </a:p>
          <a:p>
            <a:pPr>
              <a:lnSpc>
                <a:spcPct val="80000"/>
              </a:lnSpc>
              <a:buFont typeface="Wingdings" panose="05000000000000000000" pitchFamily="2" charset="2"/>
              <a:buNone/>
            </a:pPr>
            <a:r>
              <a:rPr lang="en-US" altLang="en-US" sz="1400" dirty="0"/>
              <a:t>    &lt;script language = "</a:t>
            </a:r>
            <a:r>
              <a:rPr lang="en-US" altLang="en-US" sz="1400" dirty="0" err="1"/>
              <a:t>javascript</a:t>
            </a:r>
            <a:r>
              <a:rPr lang="en-US" altLang="en-US" sz="1400" dirty="0"/>
              <a:t>"&gt;</a:t>
            </a:r>
          </a:p>
          <a:p>
            <a:pPr>
              <a:lnSpc>
                <a:spcPct val="80000"/>
              </a:lnSpc>
              <a:buFont typeface="Wingdings" panose="05000000000000000000" pitchFamily="2" charset="2"/>
              <a:buNone/>
            </a:pPr>
            <a:r>
              <a:rPr lang="en-US" altLang="en-US" sz="1400" dirty="0"/>
              <a:t>      </a:t>
            </a:r>
            <a:r>
              <a:rPr lang="en-US" altLang="en-US" sz="1400" dirty="0" err="1"/>
              <a:t>var</a:t>
            </a:r>
            <a:r>
              <a:rPr lang="en-US" altLang="en-US" sz="1400" dirty="0"/>
              <a:t> </a:t>
            </a:r>
            <a:r>
              <a:rPr lang="en-US" altLang="en-US" sz="1400" dirty="0" err="1"/>
              <a:t>XMLHttpRequestObject</a:t>
            </a:r>
            <a:r>
              <a:rPr lang="en-US" altLang="en-US" sz="1400" dirty="0"/>
              <a:t> = false; </a:t>
            </a:r>
          </a:p>
          <a:p>
            <a:pPr>
              <a:lnSpc>
                <a:spcPct val="80000"/>
              </a:lnSpc>
              <a:buFont typeface="Wingdings" panose="05000000000000000000" pitchFamily="2" charset="2"/>
              <a:buNone/>
            </a:pPr>
            <a:r>
              <a:rPr lang="en-US" altLang="en-US" sz="1400" dirty="0"/>
              <a:t>      if (</a:t>
            </a:r>
            <a:r>
              <a:rPr lang="en-US" altLang="en-US" sz="1400" dirty="0" err="1"/>
              <a:t>window.XMLHttpRequest</a:t>
            </a:r>
            <a:r>
              <a:rPr lang="en-US" altLang="en-US" sz="1400" dirty="0"/>
              <a:t>) {</a:t>
            </a:r>
          </a:p>
          <a:p>
            <a:pPr>
              <a:lnSpc>
                <a:spcPct val="80000"/>
              </a:lnSpc>
              <a:buFont typeface="Wingdings" panose="05000000000000000000" pitchFamily="2" charset="2"/>
              <a:buNone/>
            </a:pPr>
            <a:r>
              <a:rPr lang="en-US" altLang="en-US" sz="1400" dirty="0"/>
              <a:t>        </a:t>
            </a:r>
            <a:r>
              <a:rPr lang="en-US" altLang="en-US" sz="1400" dirty="0" err="1"/>
              <a:t>XMLHttpRequestObject</a:t>
            </a:r>
            <a:r>
              <a:rPr lang="en-US" altLang="en-US" sz="1400" dirty="0"/>
              <a:t> = new </a:t>
            </a:r>
            <a:r>
              <a:rPr lang="en-US" altLang="en-US" sz="1400" dirty="0" err="1"/>
              <a:t>XMLHttpRequest</a:t>
            </a:r>
            <a:r>
              <a:rPr lang="en-US" altLang="en-US" sz="1400" dirty="0"/>
              <a:t>(); //for </a:t>
            </a:r>
            <a:r>
              <a:rPr lang="en-US" altLang="en-US" sz="1400" dirty="0" err="1"/>
              <a:t>mozilla</a:t>
            </a:r>
            <a:endParaRPr lang="en-US" altLang="en-US" sz="1400" dirty="0"/>
          </a:p>
          <a:p>
            <a:pPr>
              <a:lnSpc>
                <a:spcPct val="80000"/>
              </a:lnSpc>
              <a:buFont typeface="Wingdings" panose="05000000000000000000" pitchFamily="2" charset="2"/>
              <a:buNone/>
            </a:pPr>
            <a:r>
              <a:rPr lang="en-US" altLang="en-US" sz="1400" dirty="0"/>
              <a:t>      } else if (</a:t>
            </a:r>
            <a:r>
              <a:rPr lang="en-US" altLang="en-US" sz="1400" dirty="0" err="1"/>
              <a:t>window.ActiveXObject</a:t>
            </a:r>
            <a:r>
              <a:rPr lang="en-US" altLang="en-US" sz="1400" dirty="0"/>
              <a:t>) {</a:t>
            </a:r>
          </a:p>
          <a:p>
            <a:pPr>
              <a:lnSpc>
                <a:spcPct val="80000"/>
              </a:lnSpc>
              <a:buFont typeface="Wingdings" panose="05000000000000000000" pitchFamily="2" charset="2"/>
              <a:buNone/>
            </a:pPr>
            <a:r>
              <a:rPr lang="en-US" altLang="en-US" sz="1400" dirty="0"/>
              <a:t>  </a:t>
            </a:r>
            <a:r>
              <a:rPr lang="en-US" altLang="en-US" sz="1400" dirty="0" err="1"/>
              <a:t>XMLHttpRequestObject</a:t>
            </a:r>
            <a:r>
              <a:rPr lang="en-US" altLang="en-US" sz="1400" dirty="0"/>
              <a:t> = new </a:t>
            </a:r>
            <a:r>
              <a:rPr lang="en-US" altLang="en-US" sz="1400" dirty="0" err="1"/>
              <a:t>ActiveXObject</a:t>
            </a:r>
            <a:r>
              <a:rPr lang="en-US" altLang="en-US" sz="1400" dirty="0"/>
              <a:t>("</a:t>
            </a:r>
            <a:r>
              <a:rPr lang="en-US" altLang="en-US" sz="1400" dirty="0" err="1"/>
              <a:t>Microsoft.XMLHTTP</a:t>
            </a:r>
            <a:r>
              <a:rPr lang="en-US" altLang="en-US" sz="1400" dirty="0"/>
              <a:t>"); // IE</a:t>
            </a:r>
          </a:p>
          <a:p>
            <a:pPr>
              <a:lnSpc>
                <a:spcPct val="80000"/>
              </a:lnSpc>
              <a:buFont typeface="Wingdings" panose="05000000000000000000" pitchFamily="2" charset="2"/>
              <a:buNone/>
            </a:pPr>
            <a:r>
              <a:rPr lang="en-US" altLang="en-US" sz="1400" dirty="0"/>
              <a:t>      }</a:t>
            </a:r>
          </a:p>
          <a:p>
            <a:pPr>
              <a:lnSpc>
                <a:spcPct val="80000"/>
              </a:lnSpc>
              <a:buFont typeface="Wingdings" panose="05000000000000000000" pitchFamily="2" charset="2"/>
              <a:buNone/>
            </a:pPr>
            <a:r>
              <a:rPr lang="en-US" altLang="en-US" sz="1400" dirty="0"/>
              <a:t>      function </a:t>
            </a:r>
            <a:r>
              <a:rPr lang="en-US" altLang="en-US" sz="1400" dirty="0" err="1"/>
              <a:t>getData</a:t>
            </a:r>
            <a:r>
              <a:rPr lang="en-US" altLang="en-US" sz="1400" dirty="0"/>
              <a:t>(</a:t>
            </a:r>
            <a:r>
              <a:rPr lang="en-US" altLang="en-US" sz="1400" dirty="0" err="1"/>
              <a:t>dataSource</a:t>
            </a:r>
            <a:r>
              <a:rPr lang="en-US" altLang="en-US" sz="1400" dirty="0"/>
              <a:t>, </a:t>
            </a:r>
            <a:r>
              <a:rPr lang="en-US" altLang="en-US" sz="1400" dirty="0" err="1"/>
              <a:t>divID</a:t>
            </a:r>
            <a:r>
              <a:rPr lang="en-US" altLang="en-US" sz="1400" dirty="0"/>
              <a:t>) </a:t>
            </a:r>
          </a:p>
          <a:p>
            <a:pPr>
              <a:lnSpc>
                <a:spcPct val="80000"/>
              </a:lnSpc>
              <a:buFont typeface="Wingdings" panose="05000000000000000000" pitchFamily="2" charset="2"/>
              <a:buNone/>
            </a:pPr>
            <a:r>
              <a:rPr lang="en-US" altLang="en-US" sz="1400" dirty="0"/>
              <a:t>      { </a:t>
            </a:r>
          </a:p>
          <a:p>
            <a:pPr>
              <a:lnSpc>
                <a:spcPct val="80000"/>
              </a:lnSpc>
              <a:buFont typeface="Wingdings" panose="05000000000000000000" pitchFamily="2" charset="2"/>
              <a:buNone/>
            </a:pPr>
            <a:r>
              <a:rPr lang="en-US" altLang="en-US" sz="1400" dirty="0"/>
              <a:t>        if(</a:t>
            </a:r>
            <a:r>
              <a:rPr lang="en-US" altLang="en-US" sz="1400" dirty="0" err="1"/>
              <a:t>XMLHttpRequestObject</a:t>
            </a:r>
            <a:r>
              <a:rPr lang="en-US" altLang="en-US" sz="1400" dirty="0"/>
              <a:t>) {</a:t>
            </a:r>
          </a:p>
          <a:p>
            <a:pPr>
              <a:lnSpc>
                <a:spcPct val="80000"/>
              </a:lnSpc>
              <a:buFont typeface="Wingdings" panose="05000000000000000000" pitchFamily="2" charset="2"/>
              <a:buNone/>
            </a:pPr>
            <a:r>
              <a:rPr lang="en-US" altLang="en-US" sz="1400" dirty="0"/>
              <a:t>          </a:t>
            </a:r>
            <a:r>
              <a:rPr lang="en-US" altLang="en-US" sz="1400" dirty="0" err="1"/>
              <a:t>var</a:t>
            </a:r>
            <a:r>
              <a:rPr lang="en-US" altLang="en-US" sz="1400" dirty="0"/>
              <a:t> </a:t>
            </a:r>
            <a:r>
              <a:rPr lang="en-US" altLang="en-US" sz="1400" dirty="0" err="1"/>
              <a:t>obj</a:t>
            </a:r>
            <a:r>
              <a:rPr lang="en-US" altLang="en-US" sz="1400" dirty="0"/>
              <a:t> = </a:t>
            </a:r>
            <a:r>
              <a:rPr lang="en-US" altLang="en-US" sz="1400" dirty="0" err="1"/>
              <a:t>document.getElementById</a:t>
            </a:r>
            <a:r>
              <a:rPr lang="en-US" altLang="en-US" sz="1400" dirty="0"/>
              <a:t>(</a:t>
            </a:r>
            <a:r>
              <a:rPr lang="en-US" altLang="en-US" sz="1400" dirty="0" err="1"/>
              <a:t>divID</a:t>
            </a:r>
            <a:r>
              <a:rPr lang="en-US" altLang="en-US" sz="1400" dirty="0"/>
              <a:t>); </a:t>
            </a:r>
          </a:p>
          <a:p>
            <a:pPr>
              <a:lnSpc>
                <a:spcPct val="80000"/>
              </a:lnSpc>
              <a:buFont typeface="Wingdings" panose="05000000000000000000" pitchFamily="2" charset="2"/>
              <a:buNone/>
            </a:pPr>
            <a:r>
              <a:rPr lang="en-US" altLang="en-US" sz="1400" dirty="0"/>
              <a:t>          </a:t>
            </a:r>
            <a:r>
              <a:rPr lang="en-US" altLang="en-US" sz="1400" dirty="0" err="1"/>
              <a:t>XMLHttpRequestObject.open</a:t>
            </a:r>
            <a:r>
              <a:rPr lang="en-US" altLang="en-US" sz="1400" dirty="0"/>
              <a:t>("GET", </a:t>
            </a:r>
            <a:r>
              <a:rPr lang="en-US" altLang="en-US" sz="1400" dirty="0" err="1"/>
              <a:t>dataSource</a:t>
            </a:r>
            <a:r>
              <a:rPr lang="en-US" altLang="en-US" sz="1400" dirty="0"/>
              <a:t>); </a:t>
            </a:r>
          </a:p>
          <a:p>
            <a:pPr>
              <a:lnSpc>
                <a:spcPct val="80000"/>
              </a:lnSpc>
              <a:buFont typeface="Wingdings" panose="05000000000000000000" pitchFamily="2" charset="2"/>
              <a:buNone/>
            </a:pPr>
            <a:r>
              <a:rPr lang="en-US" altLang="en-US" sz="1400" dirty="0"/>
              <a:t>          </a:t>
            </a:r>
            <a:r>
              <a:rPr lang="en-US" altLang="en-US" sz="1400" dirty="0" err="1"/>
              <a:t>XMLHttpRequestObject.onreadystatechange</a:t>
            </a:r>
            <a:r>
              <a:rPr lang="en-US" altLang="en-US" sz="1400" dirty="0"/>
              <a:t> = function() </a:t>
            </a:r>
          </a:p>
          <a:p>
            <a:pPr>
              <a:lnSpc>
                <a:spcPct val="80000"/>
              </a:lnSpc>
              <a:buFont typeface="Wingdings" panose="05000000000000000000" pitchFamily="2" charset="2"/>
              <a:buNone/>
            </a:pPr>
            <a:r>
              <a:rPr lang="en-US" altLang="en-US" sz="1400" dirty="0"/>
              <a:t>          { </a:t>
            </a:r>
          </a:p>
          <a:p>
            <a:pPr>
              <a:lnSpc>
                <a:spcPct val="80000"/>
              </a:lnSpc>
              <a:buFont typeface="Wingdings" panose="05000000000000000000" pitchFamily="2" charset="2"/>
              <a:buNone/>
            </a:pPr>
            <a:r>
              <a:rPr lang="en-US" altLang="en-US" sz="1400" dirty="0"/>
              <a:t>            if (</a:t>
            </a:r>
            <a:r>
              <a:rPr lang="en-US" altLang="en-US" sz="1400" dirty="0" err="1"/>
              <a:t>XMLHttpRequestObject.readyState</a:t>
            </a:r>
            <a:r>
              <a:rPr lang="en-US" altLang="en-US" sz="1400" dirty="0"/>
              <a:t> == 4 &amp;&amp; </a:t>
            </a:r>
          </a:p>
          <a:p>
            <a:pPr>
              <a:lnSpc>
                <a:spcPct val="80000"/>
              </a:lnSpc>
              <a:buFont typeface="Wingdings" panose="05000000000000000000" pitchFamily="2" charset="2"/>
              <a:buNone/>
            </a:pPr>
            <a:r>
              <a:rPr lang="en-US" altLang="en-US" sz="1400" dirty="0"/>
              <a:t>              </a:t>
            </a:r>
            <a:r>
              <a:rPr lang="en-US" altLang="en-US" sz="1400" dirty="0" err="1"/>
              <a:t>XMLHttpRequestObject.status</a:t>
            </a:r>
            <a:r>
              <a:rPr lang="en-US" altLang="en-US" sz="1400" dirty="0"/>
              <a:t> == 200) { </a:t>
            </a:r>
          </a:p>
          <a:p>
            <a:pPr>
              <a:lnSpc>
                <a:spcPct val="80000"/>
              </a:lnSpc>
              <a:buFont typeface="Wingdings" panose="05000000000000000000" pitchFamily="2" charset="2"/>
              <a:buNone/>
            </a:pPr>
            <a:r>
              <a:rPr lang="en-US" altLang="en-US" sz="1400" dirty="0"/>
              <a:t>                </a:t>
            </a:r>
            <a:r>
              <a:rPr lang="en-US" altLang="en-US" sz="1400" dirty="0" err="1"/>
              <a:t>obj.innerHTML</a:t>
            </a:r>
            <a:r>
              <a:rPr lang="en-US" altLang="en-US" sz="1400" dirty="0"/>
              <a:t> = </a:t>
            </a:r>
            <a:r>
              <a:rPr lang="en-US" altLang="en-US" sz="1400" dirty="0" err="1"/>
              <a:t>XMLHttpRequestObject.responseText</a:t>
            </a:r>
            <a:endParaRPr lang="en-US" alt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Sample Code (cont)</a:t>
            </a:r>
          </a:p>
        </p:txBody>
      </p:sp>
      <p:sp>
        <p:nvSpPr>
          <p:cNvPr id="102403"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1200"/>
              <a:t>}           }  XMLHttpRequestObject.send(null); </a:t>
            </a:r>
          </a:p>
          <a:p>
            <a:pPr>
              <a:lnSpc>
                <a:spcPct val="80000"/>
              </a:lnSpc>
              <a:buFont typeface="Wingdings" panose="05000000000000000000" pitchFamily="2" charset="2"/>
              <a:buNone/>
            </a:pPr>
            <a:r>
              <a:rPr lang="en-US" altLang="en-US" sz="1200"/>
              <a:t>        }</a:t>
            </a:r>
          </a:p>
          <a:p>
            <a:pPr>
              <a:lnSpc>
                <a:spcPct val="80000"/>
              </a:lnSpc>
              <a:buFont typeface="Wingdings" panose="05000000000000000000" pitchFamily="2" charset="2"/>
              <a:buNone/>
            </a:pPr>
            <a:r>
              <a:rPr lang="en-US" altLang="en-US" sz="1200"/>
              <a:t>      }</a:t>
            </a:r>
          </a:p>
          <a:p>
            <a:pPr>
              <a:lnSpc>
                <a:spcPct val="80000"/>
              </a:lnSpc>
              <a:buFont typeface="Wingdings" panose="05000000000000000000" pitchFamily="2" charset="2"/>
              <a:buNone/>
            </a:pPr>
            <a:endParaRPr lang="en-US" altLang="en-US" sz="1200"/>
          </a:p>
          <a:p>
            <a:pPr>
              <a:lnSpc>
                <a:spcPct val="80000"/>
              </a:lnSpc>
              <a:buFont typeface="Wingdings" panose="05000000000000000000" pitchFamily="2" charset="2"/>
              <a:buNone/>
            </a:pPr>
            <a:r>
              <a:rPr lang="en-US" altLang="en-US" sz="1200"/>
              <a:t>&lt;/script&gt;</a:t>
            </a:r>
          </a:p>
          <a:p>
            <a:pPr>
              <a:lnSpc>
                <a:spcPct val="80000"/>
              </a:lnSpc>
              <a:buFont typeface="Wingdings" panose="05000000000000000000" pitchFamily="2" charset="2"/>
              <a:buNone/>
            </a:pPr>
            <a:r>
              <a:rPr lang="en-US" altLang="en-US" sz="1200"/>
              <a:t>  &lt;/head&gt; </a:t>
            </a:r>
          </a:p>
          <a:p>
            <a:pPr>
              <a:lnSpc>
                <a:spcPct val="80000"/>
              </a:lnSpc>
              <a:buFont typeface="Wingdings" panose="05000000000000000000" pitchFamily="2" charset="2"/>
              <a:buNone/>
            </a:pPr>
            <a:endParaRPr lang="en-US" altLang="en-US" sz="1200"/>
          </a:p>
          <a:p>
            <a:pPr>
              <a:lnSpc>
                <a:spcPct val="80000"/>
              </a:lnSpc>
              <a:buFont typeface="Wingdings" panose="05000000000000000000" pitchFamily="2" charset="2"/>
              <a:buNone/>
            </a:pPr>
            <a:r>
              <a:rPr lang="en-US" altLang="en-US" sz="1200"/>
              <a:t>  &lt;body&gt;</a:t>
            </a:r>
          </a:p>
          <a:p>
            <a:pPr>
              <a:lnSpc>
                <a:spcPct val="80000"/>
              </a:lnSpc>
              <a:buFont typeface="Wingdings" panose="05000000000000000000" pitchFamily="2" charset="2"/>
              <a:buNone/>
            </a:pPr>
            <a:endParaRPr lang="en-US" altLang="en-US" sz="1200"/>
          </a:p>
          <a:p>
            <a:pPr>
              <a:lnSpc>
                <a:spcPct val="80000"/>
              </a:lnSpc>
              <a:buFont typeface="Wingdings" panose="05000000000000000000" pitchFamily="2" charset="2"/>
              <a:buNone/>
            </a:pPr>
            <a:r>
              <a:rPr lang="en-US" altLang="en-US" sz="1200"/>
              <a:t>    &lt;H1&gt;Fetching data with Ajax&lt;/H1&gt;</a:t>
            </a:r>
          </a:p>
          <a:p>
            <a:pPr>
              <a:lnSpc>
                <a:spcPct val="80000"/>
              </a:lnSpc>
              <a:buFont typeface="Wingdings" panose="05000000000000000000" pitchFamily="2" charset="2"/>
              <a:buNone/>
            </a:pPr>
            <a:endParaRPr lang="en-US" altLang="en-US" sz="1200"/>
          </a:p>
          <a:p>
            <a:pPr>
              <a:lnSpc>
                <a:spcPct val="80000"/>
              </a:lnSpc>
              <a:buFont typeface="Wingdings" panose="05000000000000000000" pitchFamily="2" charset="2"/>
              <a:buNone/>
            </a:pPr>
            <a:r>
              <a:rPr lang="en-US" altLang="en-US" sz="1200"/>
              <a:t>    &lt;form&gt;</a:t>
            </a:r>
          </a:p>
          <a:p>
            <a:pPr>
              <a:lnSpc>
                <a:spcPct val="80000"/>
              </a:lnSpc>
              <a:buFont typeface="Wingdings" panose="05000000000000000000" pitchFamily="2" charset="2"/>
              <a:buNone/>
            </a:pPr>
            <a:r>
              <a:rPr lang="en-US" altLang="en-US" sz="1200"/>
              <a:t>      &lt;input type = "button" value = "Display Message" </a:t>
            </a:r>
          </a:p>
          <a:p>
            <a:pPr>
              <a:lnSpc>
                <a:spcPct val="80000"/>
              </a:lnSpc>
              <a:buFont typeface="Wingdings" panose="05000000000000000000" pitchFamily="2" charset="2"/>
              <a:buNone/>
            </a:pPr>
            <a:r>
              <a:rPr lang="en-US" altLang="en-US" sz="1200"/>
              <a:t>        on click = "getData('data.txt', 'targetDiv')“ &gt; </a:t>
            </a:r>
          </a:p>
          <a:p>
            <a:pPr>
              <a:lnSpc>
                <a:spcPct val="80000"/>
              </a:lnSpc>
              <a:buFont typeface="Wingdings" panose="05000000000000000000" pitchFamily="2" charset="2"/>
              <a:buNone/>
            </a:pPr>
            <a:r>
              <a:rPr lang="en-US" altLang="en-US" sz="1200"/>
              <a:t>    &lt;/form&gt;</a:t>
            </a:r>
          </a:p>
          <a:p>
            <a:pPr>
              <a:lnSpc>
                <a:spcPct val="80000"/>
              </a:lnSpc>
              <a:buFont typeface="Wingdings" panose="05000000000000000000" pitchFamily="2" charset="2"/>
              <a:buNone/>
            </a:pPr>
            <a:endParaRPr lang="en-US" altLang="en-US" sz="1200"/>
          </a:p>
          <a:p>
            <a:pPr>
              <a:lnSpc>
                <a:spcPct val="80000"/>
              </a:lnSpc>
              <a:buFont typeface="Wingdings" panose="05000000000000000000" pitchFamily="2" charset="2"/>
              <a:buNone/>
            </a:pPr>
            <a:r>
              <a:rPr lang="en-US" altLang="en-US" sz="1200"/>
              <a:t>    &lt;div id="targetDiv"&gt;</a:t>
            </a:r>
          </a:p>
          <a:p>
            <a:pPr>
              <a:lnSpc>
                <a:spcPct val="80000"/>
              </a:lnSpc>
              <a:buFont typeface="Wingdings" panose="05000000000000000000" pitchFamily="2" charset="2"/>
              <a:buNone/>
            </a:pPr>
            <a:r>
              <a:rPr lang="en-US" altLang="en-US" sz="1200"/>
              <a:t>      &lt;p&gt;The fetched data will go here.&lt;/p&gt; </a:t>
            </a:r>
          </a:p>
          <a:p>
            <a:pPr>
              <a:lnSpc>
                <a:spcPct val="80000"/>
              </a:lnSpc>
              <a:buFont typeface="Wingdings" panose="05000000000000000000" pitchFamily="2" charset="2"/>
              <a:buNone/>
            </a:pPr>
            <a:r>
              <a:rPr lang="en-US" altLang="en-US" sz="1200"/>
              <a:t>    &lt;/div&gt; </a:t>
            </a:r>
          </a:p>
          <a:p>
            <a:pPr>
              <a:lnSpc>
                <a:spcPct val="80000"/>
              </a:lnSpc>
              <a:buFont typeface="Wingdings" panose="05000000000000000000" pitchFamily="2" charset="2"/>
              <a:buNone/>
            </a:pPr>
            <a:endParaRPr lang="en-US" altLang="en-US" sz="1200"/>
          </a:p>
          <a:p>
            <a:pPr>
              <a:lnSpc>
                <a:spcPct val="80000"/>
              </a:lnSpc>
              <a:buFont typeface="Wingdings" panose="05000000000000000000" pitchFamily="2" charset="2"/>
              <a:buNone/>
            </a:pPr>
            <a:r>
              <a:rPr lang="en-US" altLang="en-US" sz="1200"/>
              <a:t>  &lt;/body&gt; </a:t>
            </a:r>
          </a:p>
          <a:p>
            <a:pPr>
              <a:lnSpc>
                <a:spcPct val="80000"/>
              </a:lnSpc>
              <a:buFont typeface="Wingdings" panose="05000000000000000000" pitchFamily="2" charset="2"/>
              <a:buNone/>
            </a:pPr>
            <a:r>
              <a:rPr lang="en-US" altLang="en-US" sz="1200"/>
              <a:t>&lt;/html&gt;</a:t>
            </a:r>
            <a:endParaRPr lang="en-US" altLang="en-US" sz="2000"/>
          </a:p>
          <a:p>
            <a:pPr>
              <a:lnSpc>
                <a:spcPct val="80000"/>
              </a:lnSpc>
            </a:pPr>
            <a:endParaRPr lang="en-US" altLang="en-US"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Live Examples of AJAX</a:t>
            </a:r>
          </a:p>
        </p:txBody>
      </p:sp>
      <p:sp>
        <p:nvSpPr>
          <p:cNvPr id="74768" name="Rectangle 16"/>
          <p:cNvSpPr>
            <a:spLocks noGrp="1" noChangeArrowheads="1"/>
          </p:cNvSpPr>
          <p:nvPr>
            <p:ph type="body" sz="half" idx="1"/>
          </p:nvPr>
        </p:nvSpPr>
        <p:spPr>
          <a:xfrm>
            <a:off x="4419600" y="4419600"/>
            <a:ext cx="3886200" cy="1981200"/>
          </a:xfrm>
        </p:spPr>
        <p:txBody>
          <a:bodyPr/>
          <a:lstStyle/>
          <a:p>
            <a:r>
              <a:rPr lang="en-US" altLang="en-US" sz="2000">
                <a:hlinkClick r:id="rId4"/>
              </a:rPr>
              <a:t>Google</a:t>
            </a:r>
            <a:r>
              <a:rPr lang="en-US" altLang="en-US" sz="2000"/>
              <a:t> suggest is a simple google application which uses Ajax.</a:t>
            </a:r>
          </a:p>
        </p:txBody>
      </p:sp>
      <p:graphicFrame>
        <p:nvGraphicFramePr>
          <p:cNvPr id="74758" name="Object 6"/>
          <p:cNvGraphicFramePr>
            <a:graphicFrameLocks noGrp="1" noChangeAspect="1"/>
          </p:cNvGraphicFramePr>
          <p:nvPr>
            <p:ph sz="half" idx="2"/>
          </p:nvPr>
        </p:nvGraphicFramePr>
        <p:xfrm>
          <a:off x="1066800" y="2362200"/>
          <a:ext cx="1704975" cy="809625"/>
        </p:xfrm>
        <a:graphic>
          <a:graphicData uri="http://schemas.openxmlformats.org/presentationml/2006/ole">
            <mc:AlternateContent xmlns:mc="http://schemas.openxmlformats.org/markup-compatibility/2006">
              <mc:Choice xmlns:v="urn:schemas-microsoft-com:vml" Requires="v">
                <p:oleObj spid="_x0000_s3075" name="Bitmap Image" r:id="rId5" imgW="0" imgH="0" progId="Paint.Picture">
                  <p:embed/>
                </p:oleObj>
              </mc:Choice>
              <mc:Fallback>
                <p:oleObj name="Bitmap Image" r:id="rId5" imgW="0" imgH="0" progId="Paint.Picture">
                  <p:embed/>
                  <p:pic>
                    <p:nvPicPr>
                      <p:cNvPr id="7475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362200"/>
                        <a:ext cx="1704975" cy="809625"/>
                      </a:xfrm>
                      <a:prstGeom prst="rect">
                        <a:avLst/>
                      </a:prstGeom>
                      <a:noFill/>
                      <a:ln w="9525">
                        <a:solidFill>
                          <a:srgbClr val="3333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4757" name="Picture 5" descr="logo_google_sugge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505200"/>
            <a:ext cx="2628900" cy="1219200"/>
          </a:xfrm>
          <a:prstGeom prst="rect">
            <a:avLst/>
          </a:prstGeom>
          <a:noFill/>
          <a:ln w="9525">
            <a:solidFill>
              <a:srgbClr val="333333"/>
            </a:solidFill>
            <a:miter lim="800000"/>
            <a:headEnd/>
            <a:tailEnd/>
          </a:ln>
          <a:extLst>
            <a:ext uri="{909E8E84-426E-40DD-AFC4-6F175D3DCCD1}">
              <a14:hiddenFill xmlns:a14="http://schemas.microsoft.com/office/drawing/2010/main">
                <a:solidFill>
                  <a:srgbClr val="FFFFFF"/>
                </a:solidFill>
              </a14:hiddenFill>
            </a:ext>
          </a:extLst>
        </p:spPr>
      </p:pic>
      <p:pic>
        <p:nvPicPr>
          <p:cNvPr id="74759" name="Picture 7" descr="250px-Gmai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876800"/>
            <a:ext cx="2946400" cy="1219200"/>
          </a:xfrm>
          <a:prstGeom prst="rect">
            <a:avLst/>
          </a:prstGeom>
          <a:noFill/>
          <a:ln w="9525">
            <a:solidFill>
              <a:srgbClr val="333333"/>
            </a:solidFill>
            <a:miter lim="800000"/>
            <a:headEnd/>
            <a:tailEnd/>
          </a:ln>
          <a:extLst>
            <a:ext uri="{909E8E84-426E-40DD-AFC4-6F175D3DCCD1}">
              <a14:hiddenFill xmlns:a14="http://schemas.microsoft.com/office/drawing/2010/main">
                <a:solidFill>
                  <a:srgbClr val="FFFFFF"/>
                </a:solidFill>
              </a14:hiddenFill>
            </a:ext>
          </a:extLst>
        </p:spPr>
      </p:pic>
      <p:pic>
        <p:nvPicPr>
          <p:cNvPr id="74760" name="Picture 8" descr="800px-Google_Map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2057400"/>
            <a:ext cx="3429000" cy="2043113"/>
          </a:xfrm>
          <a:prstGeom prst="rect">
            <a:avLst/>
          </a:prstGeom>
          <a:noFill/>
          <a:ln w="9525">
            <a:solidFill>
              <a:srgbClr val="333333"/>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References</a:t>
            </a:r>
          </a:p>
        </p:txBody>
      </p:sp>
      <p:sp>
        <p:nvSpPr>
          <p:cNvPr id="72707" name="Rectangle 3"/>
          <p:cNvSpPr>
            <a:spLocks noGrp="1" noChangeArrowheads="1"/>
          </p:cNvSpPr>
          <p:nvPr>
            <p:ph type="body" idx="1"/>
          </p:nvPr>
        </p:nvSpPr>
        <p:spPr>
          <a:noFill/>
        </p:spPr>
        <p:txBody>
          <a:bodyPr/>
          <a:lstStyle/>
          <a:p>
            <a:r>
              <a:rPr lang="en-US" altLang="en-US" sz="2800">
                <a:hlinkClick r:id="rId3"/>
              </a:rPr>
              <a:t>http://en.wikipedia.org/wiki/AJAX</a:t>
            </a:r>
            <a:endParaRPr lang="en-US" altLang="en-US" sz="2800"/>
          </a:p>
          <a:p>
            <a:r>
              <a:rPr lang="en-US" altLang="en-US" sz="2800">
                <a:hlinkClick r:id="rId4"/>
              </a:rPr>
              <a:t>http://www.w3schools.com/ajax/default.asp</a:t>
            </a:r>
            <a:endParaRPr lang="en-US" altLang="en-US" sz="2800"/>
          </a:p>
          <a:p>
            <a:r>
              <a:rPr lang="en-US" altLang="en-US" sz="2800">
                <a:hlinkClick r:id="rId5"/>
              </a:rPr>
              <a:t>http://www.adaptivepath.com/ideas/essays/archives/000385.php</a:t>
            </a:r>
            <a:endParaRPr lang="en-US" altLang="en-US" sz="2800"/>
          </a:p>
          <a:p>
            <a:r>
              <a:rPr lang="en-US" altLang="en-US">
                <a:hlinkClick r:id="rId6"/>
              </a:rPr>
              <a:t>http://www.w3.org/TR/XMLHttpRequest/</a:t>
            </a:r>
            <a:endParaRPr lang="en-US" altLang="en-US"/>
          </a:p>
          <a:p>
            <a:r>
              <a:rPr lang="en-US" altLang="en-US">
                <a:hlinkClick r:id="rId7"/>
              </a:rPr>
              <a:t>http://developer.mozilla.org/en/docs/AJAX</a:t>
            </a:r>
            <a:endParaRPr lang="en-US" altLang="en-US"/>
          </a:p>
          <a:p>
            <a:endParaRPr lang="en-US" altLang="en-US"/>
          </a:p>
          <a:p>
            <a:pPr>
              <a:buFont typeface="Wingdings" panose="05000000000000000000" pitchFamily="2" charset="2"/>
              <a:buNone/>
            </a:pPr>
            <a:endParaRPr lang="en-US" altLang="en-US"/>
          </a:p>
          <a:p>
            <a:pPr>
              <a:buFont typeface="Wingdings" panose="05000000000000000000" pitchFamily="2" charset="2"/>
              <a:buNone/>
            </a:pPr>
            <a:endParaRPr lang="en-US" altLang="en-US" sz="2800"/>
          </a:p>
          <a:p>
            <a:pPr>
              <a:buFont typeface="Wingdings" panose="05000000000000000000" pitchFamily="2" charset="2"/>
              <a:buNone/>
            </a:pPr>
            <a:endParaRPr lang="en-US" altLang="en-US"/>
          </a:p>
          <a:p>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title"/>
          </p:nvPr>
        </p:nvSpPr>
        <p:spPr>
          <a:xfrm>
            <a:off x="990600" y="2971800"/>
            <a:ext cx="7793038" cy="2209800"/>
          </a:xfrm>
        </p:spPr>
        <p:txBody>
          <a:bodyPr/>
          <a:lstStyle/>
          <a:p>
            <a:r>
              <a:rPr lang="en-US" altLang="en-US" sz="4000"/>
              <a:t>           </a:t>
            </a:r>
            <a:br>
              <a:rPr lang="en-US" altLang="en-US" sz="4000"/>
            </a:br>
            <a:r>
              <a:rPr lang="en-US" altLang="en-US" sz="4000"/>
              <a: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Overview</a:t>
            </a:r>
          </a:p>
        </p:txBody>
      </p:sp>
      <p:sp>
        <p:nvSpPr>
          <p:cNvPr id="65539" name="Rectangle 3"/>
          <p:cNvSpPr>
            <a:spLocks noGrp="1" noChangeArrowheads="1"/>
          </p:cNvSpPr>
          <p:nvPr>
            <p:ph type="body" idx="1"/>
          </p:nvPr>
        </p:nvSpPr>
        <p:spPr/>
        <p:txBody>
          <a:bodyPr/>
          <a:lstStyle/>
          <a:p>
            <a:r>
              <a:rPr lang="en-US" altLang="en-US" sz="2800"/>
              <a:t>What is AJAX ?</a:t>
            </a:r>
          </a:p>
          <a:p>
            <a:r>
              <a:rPr lang="en-US" altLang="en-US" sz="2800"/>
              <a:t>Why AJAX ?</a:t>
            </a:r>
          </a:p>
          <a:p>
            <a:r>
              <a:rPr lang="en-US" altLang="en-US" sz="2800"/>
              <a:t>AJAX Vs Classical Web Approach.</a:t>
            </a:r>
          </a:p>
          <a:p>
            <a:r>
              <a:rPr lang="en-US" altLang="en-US" sz="2800"/>
              <a:t>How AJAX Works ?</a:t>
            </a:r>
          </a:p>
          <a:p>
            <a:r>
              <a:rPr lang="en-US" altLang="en-US" sz="2800"/>
              <a:t>XMLHttpRequest ?</a:t>
            </a:r>
          </a:p>
          <a:p>
            <a:r>
              <a:rPr lang="en-US" altLang="en-US" sz="2800"/>
              <a:t>How to make an AJAX application ?</a:t>
            </a:r>
          </a:p>
          <a:p>
            <a:r>
              <a:rPr lang="en-US" altLang="en-US" sz="2800"/>
              <a:t>Live AJAX Examples.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What is AJAX ?</a:t>
            </a:r>
          </a:p>
        </p:txBody>
      </p:sp>
      <p:sp>
        <p:nvSpPr>
          <p:cNvPr id="79875" name="Rectangle 3"/>
          <p:cNvSpPr>
            <a:spLocks noGrp="1" noChangeArrowheads="1"/>
          </p:cNvSpPr>
          <p:nvPr>
            <p:ph type="body" idx="1"/>
          </p:nvPr>
        </p:nvSpPr>
        <p:spPr/>
        <p:txBody>
          <a:bodyPr/>
          <a:lstStyle/>
          <a:p>
            <a:r>
              <a:rPr lang="en-US" altLang="en-US" sz="2800"/>
              <a:t>Ajax isn’t a new technology or programming language.</a:t>
            </a:r>
          </a:p>
          <a:p>
            <a:r>
              <a:rPr lang="en-US" altLang="en-US" sz="2800"/>
              <a:t>It is a technique used to develop interactive web applications that are able to process a user request immediately.</a:t>
            </a:r>
          </a:p>
          <a:p>
            <a:r>
              <a:rPr lang="en-US" altLang="en-US" sz="2800"/>
              <a:t>Ajax can selectively modify a part of a page displayed by the browser, and update it without the need to reload the whole document with all images, menus, etc.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a:t>What is AJAX ?(cont)</a:t>
            </a:r>
          </a:p>
        </p:txBody>
      </p:sp>
      <p:sp>
        <p:nvSpPr>
          <p:cNvPr id="87043" name="Rectangle 3"/>
          <p:cNvSpPr>
            <a:spLocks noGrp="1" noChangeArrowheads="1"/>
          </p:cNvSpPr>
          <p:nvPr>
            <p:ph type="body" idx="1"/>
          </p:nvPr>
        </p:nvSpPr>
        <p:spPr/>
        <p:txBody>
          <a:bodyPr/>
          <a:lstStyle/>
          <a:p>
            <a:r>
              <a:rPr lang="en-US" altLang="en-US" sz="2800"/>
              <a:t>The word "</a:t>
            </a:r>
            <a:r>
              <a:rPr lang="en-US" altLang="en-US" sz="2800" b="1">
                <a:effectLst>
                  <a:outerShdw blurRad="38100" dist="38100" dir="2700000" algn="tl">
                    <a:srgbClr val="C0C0C0"/>
                  </a:outerShdw>
                </a:effectLst>
              </a:rPr>
              <a:t>Asynchronous</a:t>
            </a:r>
            <a:r>
              <a:rPr lang="en-US" altLang="en-US" sz="2800"/>
              <a:t>" in AJAX means that the request to the server will be made. The response will be made available by the server after it has finished processing the request, without having to wait for it explicitly, to come back. i.e. you </a:t>
            </a:r>
            <a:r>
              <a:rPr lang="en-US" altLang="en-US" sz="2800" i="1"/>
              <a:t>don’t have to wait for an answer.</a:t>
            </a:r>
          </a:p>
          <a:p>
            <a:pPr>
              <a:buFont typeface="Wingdings" panose="05000000000000000000" pitchFamily="2" charset="2"/>
              <a:buNone/>
            </a:pPr>
            <a:endParaRPr lang="en-US" altLang="en-US" sz="2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en-US"/>
              <a:t>Why AJAX?</a:t>
            </a:r>
          </a:p>
        </p:txBody>
      </p:sp>
      <p:sp>
        <p:nvSpPr>
          <p:cNvPr id="91139" name="Rectangle 3"/>
          <p:cNvSpPr>
            <a:spLocks noGrp="1" noChangeArrowheads="1"/>
          </p:cNvSpPr>
          <p:nvPr>
            <p:ph type="body" idx="1"/>
          </p:nvPr>
        </p:nvSpPr>
        <p:spPr/>
        <p:txBody>
          <a:bodyPr/>
          <a:lstStyle/>
          <a:p>
            <a:r>
              <a:rPr lang="en-US" altLang="en-US" sz="2900"/>
              <a:t>The common problem is WebPages always “RELOAD” and never get “UPDATED”, creating a break in user interaction.	</a:t>
            </a:r>
          </a:p>
          <a:p>
            <a:r>
              <a:rPr lang="en-US" altLang="en-US" sz="2900"/>
              <a:t>Users wait for the entire page to load even if a single piece of data is needed</a:t>
            </a:r>
          </a:p>
          <a:p>
            <a:r>
              <a:rPr lang="en-US" altLang="en-US" sz="2900"/>
              <a:t>Restriction on single Request/Response.</a:t>
            </a:r>
          </a:p>
          <a:p>
            <a:r>
              <a:rPr lang="en-US" altLang="en-US" sz="2900"/>
              <a:t>Need for complicated UI components.</a:t>
            </a:r>
          </a:p>
          <a:p>
            <a:pPr>
              <a:buFont typeface="Wingdings" panose="05000000000000000000" pitchFamily="2" charset="2"/>
              <a:buNone/>
            </a:pPr>
            <a:endParaRPr lang="en-US" altLang="en-US" sz="2900"/>
          </a:p>
          <a:p>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Technologies Involved</a:t>
            </a:r>
          </a:p>
        </p:txBody>
      </p:sp>
      <p:sp>
        <p:nvSpPr>
          <p:cNvPr id="89091" name="Rectangle 3"/>
          <p:cNvSpPr>
            <a:spLocks noGrp="1" noChangeArrowheads="1"/>
          </p:cNvSpPr>
          <p:nvPr>
            <p:ph type="body" idx="1"/>
          </p:nvPr>
        </p:nvSpPr>
        <p:spPr/>
        <p:txBody>
          <a:bodyPr/>
          <a:lstStyle/>
          <a:p>
            <a:pPr>
              <a:lnSpc>
                <a:spcPct val="80000"/>
              </a:lnSpc>
            </a:pPr>
            <a:r>
              <a:rPr lang="en-US" altLang="en-US" sz="2000" b="1"/>
              <a:t>JavaScript</a:t>
            </a:r>
            <a:r>
              <a:rPr lang="en-US" altLang="en-US" sz="2000"/>
              <a:t> –  for binding everything together.</a:t>
            </a:r>
          </a:p>
          <a:p>
            <a:pPr>
              <a:lnSpc>
                <a:spcPct val="80000"/>
              </a:lnSpc>
              <a:buFont typeface="Wingdings" panose="05000000000000000000" pitchFamily="2" charset="2"/>
              <a:buNone/>
            </a:pPr>
            <a:r>
              <a:rPr lang="en-US" altLang="en-US" sz="2400"/>
              <a:t> </a:t>
            </a:r>
            <a:endParaRPr lang="en-US" altLang="en-US" sz="2000"/>
          </a:p>
          <a:p>
            <a:pPr>
              <a:lnSpc>
                <a:spcPct val="80000"/>
              </a:lnSpc>
            </a:pPr>
            <a:r>
              <a:rPr lang="en-US" altLang="en-US" sz="2000" b="1"/>
              <a:t>HTML &amp; Cascading Style Sheets</a:t>
            </a:r>
            <a:r>
              <a:rPr lang="en-US" altLang="en-US" sz="2000"/>
              <a:t> (CSS), for presentation and to provide style classes for the component styling.</a:t>
            </a:r>
          </a:p>
          <a:p>
            <a:pPr>
              <a:lnSpc>
                <a:spcPct val="80000"/>
              </a:lnSpc>
              <a:buFont typeface="Wingdings" panose="05000000000000000000" pitchFamily="2" charset="2"/>
              <a:buNone/>
            </a:pPr>
            <a:endParaRPr lang="en-US" altLang="en-US" sz="2000"/>
          </a:p>
          <a:p>
            <a:pPr>
              <a:lnSpc>
                <a:spcPct val="80000"/>
              </a:lnSpc>
            </a:pPr>
            <a:r>
              <a:rPr lang="en-US" altLang="en-US" sz="2000" b="1"/>
              <a:t>XMLHttpRequest</a:t>
            </a:r>
            <a:r>
              <a:rPr lang="en-US" altLang="en-US" sz="2000"/>
              <a:t> – provides asynchronous data retrieval.</a:t>
            </a:r>
          </a:p>
          <a:p>
            <a:pPr>
              <a:lnSpc>
                <a:spcPct val="80000"/>
              </a:lnSpc>
              <a:buFont typeface="Wingdings" panose="05000000000000000000" pitchFamily="2" charset="2"/>
              <a:buNone/>
            </a:pPr>
            <a:endParaRPr lang="en-US" altLang="en-US" sz="2000"/>
          </a:p>
          <a:p>
            <a:pPr>
              <a:lnSpc>
                <a:spcPct val="80000"/>
              </a:lnSpc>
            </a:pPr>
            <a:r>
              <a:rPr lang="en-US" altLang="en-US" sz="2000" b="1"/>
              <a:t>Document Object Model</a:t>
            </a:r>
            <a:r>
              <a:rPr lang="en-US" altLang="en-US" sz="2000"/>
              <a:t> (DOM), for dynamic display and interaction</a:t>
            </a:r>
            <a:r>
              <a:rPr lang="en-US" altLang="en-US" sz="2400"/>
              <a:t> and </a:t>
            </a:r>
            <a:r>
              <a:rPr lang="en-US" altLang="en-US" sz="2000"/>
              <a:t>provides a tree structure for the components placed in the web page.</a:t>
            </a:r>
          </a:p>
          <a:p>
            <a:pPr>
              <a:lnSpc>
                <a:spcPct val="80000"/>
              </a:lnSpc>
              <a:buFont typeface="Wingdings" panose="05000000000000000000" pitchFamily="2" charset="2"/>
              <a:buNone/>
            </a:pPr>
            <a:endParaRPr lang="en-US" altLang="en-US" sz="2000"/>
          </a:p>
          <a:p>
            <a:pPr>
              <a:lnSpc>
                <a:spcPct val="80000"/>
              </a:lnSpc>
            </a:pPr>
            <a:r>
              <a:rPr lang="en-US" altLang="en-US" sz="2000" b="1"/>
              <a:t>Extensible Markup Language</a:t>
            </a:r>
            <a:r>
              <a:rPr lang="en-US" altLang="en-US" sz="2000"/>
              <a:t> (XML), Format to send data from client to server, though other formats like JSON may also be used.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sz="3600"/>
              <a:t>AJAX approach Vs Classical approach</a:t>
            </a:r>
          </a:p>
        </p:txBody>
      </p:sp>
      <p:pic>
        <p:nvPicPr>
          <p:cNvPr id="81924" name="Picture 4" descr="ajax-fig1_small"/>
          <p:cNvPicPr>
            <a:picLocks noGrp="1" noChangeAspect="1" noChangeArrowheads="1"/>
          </p:cNvPicPr>
          <p:nvPr>
            <p:ph type="body" sz="half" idx="2"/>
          </p:nvPr>
        </p:nvPicPr>
        <p:blipFill>
          <a:blip r:embed="rId3">
            <a:extLst>
              <a:ext uri="{28A0092B-C50C-407E-A947-70E740481C1C}">
                <a14:useLocalDpi xmlns:a14="http://schemas.microsoft.com/office/drawing/2010/main" val="0"/>
              </a:ext>
            </a:extLst>
          </a:blip>
          <a:srcRect/>
          <a:stretch>
            <a:fillRect/>
          </a:stretch>
        </p:blipFill>
        <p:spPr>
          <a:xfrm>
            <a:off x="990600" y="1828800"/>
            <a:ext cx="7848600" cy="3649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143000" y="228600"/>
            <a:ext cx="7793038" cy="1462088"/>
          </a:xfrm>
        </p:spPr>
        <p:txBody>
          <a:bodyPr/>
          <a:lstStyle/>
          <a:p>
            <a:r>
              <a:rPr lang="en-US" altLang="en-US" sz="2800"/>
              <a:t>AJAX approach Vs Classical approach (Cont)</a:t>
            </a:r>
          </a:p>
        </p:txBody>
      </p:sp>
      <p:graphicFrame>
        <p:nvGraphicFramePr>
          <p:cNvPr id="83972" name="Object 4"/>
          <p:cNvGraphicFramePr>
            <a:graphicFrameLocks noGrp="1" noChangeAspect="1"/>
          </p:cNvGraphicFramePr>
          <p:nvPr>
            <p:ph idx="1"/>
          </p:nvPr>
        </p:nvGraphicFramePr>
        <p:xfrm>
          <a:off x="1295400" y="1905000"/>
          <a:ext cx="7848600" cy="4635500"/>
        </p:xfrm>
        <a:graphic>
          <a:graphicData uri="http://schemas.openxmlformats.org/presentationml/2006/ole">
            <mc:AlternateContent xmlns:mc="http://schemas.openxmlformats.org/markup-compatibility/2006">
              <mc:Choice xmlns:v="urn:schemas-microsoft-com:vml" Requires="v">
                <p:oleObj spid="_x0000_s1027" name="Bitmap Image" r:id="rId4" imgW="0" imgH="0" progId="Paint.Picture">
                  <p:embed/>
                </p:oleObj>
              </mc:Choice>
              <mc:Fallback>
                <p:oleObj name="Bitmap Image" r:id="rId4" imgW="0" imgH="0" progId="Paint.Picture">
                  <p:embed/>
                  <p:pic>
                    <p:nvPicPr>
                      <p:cNvPr id="839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905000"/>
                        <a:ext cx="7848600" cy="463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a:t>How AJAX Works ?</a:t>
            </a:r>
          </a:p>
        </p:txBody>
      </p:sp>
      <p:sp>
        <p:nvSpPr>
          <p:cNvPr id="93187" name="Rectangle 3"/>
          <p:cNvSpPr>
            <a:spLocks noGrp="1" noChangeArrowheads="1"/>
          </p:cNvSpPr>
          <p:nvPr>
            <p:ph type="body" idx="1"/>
          </p:nvPr>
        </p:nvSpPr>
        <p:spPr/>
        <p:txBody>
          <a:bodyPr/>
          <a:lstStyle/>
          <a:p>
            <a:pPr>
              <a:lnSpc>
                <a:spcPct val="80000"/>
              </a:lnSpc>
            </a:pPr>
            <a:r>
              <a:rPr lang="en-US" altLang="en-US" sz="1800"/>
              <a:t>A JavaScript function creates and configures an XMLHttpRequest object on the client, and specifies a JavaScript callback function. </a:t>
            </a:r>
          </a:p>
          <a:p>
            <a:pPr>
              <a:lnSpc>
                <a:spcPct val="80000"/>
              </a:lnSpc>
              <a:buFont typeface="Wingdings" panose="05000000000000000000" pitchFamily="2" charset="2"/>
              <a:buNone/>
            </a:pPr>
            <a:endParaRPr lang="en-US" altLang="en-US" sz="1800"/>
          </a:p>
          <a:p>
            <a:pPr>
              <a:lnSpc>
                <a:spcPct val="80000"/>
              </a:lnSpc>
            </a:pPr>
            <a:r>
              <a:rPr lang="en-US" altLang="en-US" sz="1800"/>
              <a:t>The XMLHttpRequest object makes an asynchronous call to the web server.</a:t>
            </a:r>
          </a:p>
          <a:p>
            <a:pPr>
              <a:lnSpc>
                <a:spcPct val="80000"/>
              </a:lnSpc>
              <a:buFont typeface="Wingdings" panose="05000000000000000000" pitchFamily="2" charset="2"/>
              <a:buNone/>
            </a:pPr>
            <a:endParaRPr lang="en-US" altLang="en-US" sz="1800"/>
          </a:p>
          <a:p>
            <a:pPr>
              <a:lnSpc>
                <a:spcPct val="80000"/>
              </a:lnSpc>
            </a:pPr>
            <a:r>
              <a:rPr lang="en-US" altLang="en-US" sz="1800"/>
              <a:t>The web server processes the request and returns an XML document that contains the result. </a:t>
            </a:r>
          </a:p>
          <a:p>
            <a:pPr>
              <a:lnSpc>
                <a:spcPct val="80000"/>
              </a:lnSpc>
              <a:buFont typeface="Wingdings" panose="05000000000000000000" pitchFamily="2" charset="2"/>
              <a:buNone/>
            </a:pPr>
            <a:endParaRPr lang="en-US" altLang="en-US" sz="1800"/>
          </a:p>
          <a:p>
            <a:pPr>
              <a:lnSpc>
                <a:spcPct val="80000"/>
              </a:lnSpc>
            </a:pPr>
            <a:r>
              <a:rPr lang="en-US" altLang="en-US" sz="1800"/>
              <a:t>The XMLHttpRequest object calls the callback function and exposes the response from the web server so that the request can be processed.</a:t>
            </a:r>
          </a:p>
          <a:p>
            <a:pPr>
              <a:lnSpc>
                <a:spcPct val="80000"/>
              </a:lnSpc>
              <a:buFont typeface="Wingdings" panose="05000000000000000000" pitchFamily="2" charset="2"/>
              <a:buNone/>
            </a:pPr>
            <a:r>
              <a:rPr lang="en-US" altLang="en-US" sz="1800"/>
              <a:t> </a:t>
            </a:r>
          </a:p>
          <a:p>
            <a:pPr>
              <a:lnSpc>
                <a:spcPct val="80000"/>
              </a:lnSpc>
            </a:pPr>
            <a:r>
              <a:rPr lang="en-US" altLang="en-US" sz="1800"/>
              <a:t>The client updates the HTML DOM representing the page with the new data. </a:t>
            </a:r>
          </a:p>
          <a:p>
            <a:pPr>
              <a:lnSpc>
                <a:spcPct val="80000"/>
              </a:lnSpc>
            </a:pPr>
            <a:endParaRPr lang="en-US" altLang="en-US"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2425</TotalTime>
  <Words>776</Words>
  <Application>Microsoft Office PowerPoint</Application>
  <PresentationFormat>On-screen Show (4:3)</PresentationFormat>
  <Paragraphs>157</Paragraphs>
  <Slides>19</Slides>
  <Notes>19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2" baseType="lpstr">
      <vt:lpstr>Blends</vt:lpstr>
      <vt:lpstr>Bitmap Image</vt:lpstr>
      <vt:lpstr>Visio</vt:lpstr>
      <vt:lpstr>AJAX – Asynchronous JavaScript And XML</vt:lpstr>
      <vt:lpstr>Overview</vt:lpstr>
      <vt:lpstr>What is AJAX ?</vt:lpstr>
      <vt:lpstr>What is AJAX ?(cont)</vt:lpstr>
      <vt:lpstr>Why AJAX?</vt:lpstr>
      <vt:lpstr>Technologies Involved</vt:lpstr>
      <vt:lpstr>AJAX approach Vs Classical approach</vt:lpstr>
      <vt:lpstr>AJAX approach Vs Classical approach (Cont)</vt:lpstr>
      <vt:lpstr>How AJAX Works ?</vt:lpstr>
      <vt:lpstr>How AJAX Works ? (cont)</vt:lpstr>
      <vt:lpstr>  XMLHttpRequest ?</vt:lpstr>
      <vt:lpstr>Properties of XMLHttpRequest</vt:lpstr>
      <vt:lpstr>Properties of XMLHttpRequest</vt:lpstr>
      <vt:lpstr>Properties of XMLHttpRequest</vt:lpstr>
      <vt:lpstr>How to make an Ajax application ?</vt:lpstr>
      <vt:lpstr>Sample Code (cont)</vt:lpstr>
      <vt:lpstr>Live Examples of AJAX</vt:lpstr>
      <vt:lpstr>References</vt:lpstr>
      <vt:lpstr>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 Asynchronous JavaScript and XML</dc:title>
  <dc:creator>Kranthi Kiran</dc:creator>
  <cp:lastModifiedBy>acer</cp:lastModifiedBy>
  <cp:revision>43</cp:revision>
  <dcterms:created xsi:type="dcterms:W3CDTF">2007-11-06T23:35:30Z</dcterms:created>
  <dcterms:modified xsi:type="dcterms:W3CDTF">2017-02-08T03:58:16Z</dcterms:modified>
</cp:coreProperties>
</file>