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Proxima Nova Extrabold"/>
      <p:bold r:id="rId31"/>
    </p:embeddedFont>
    <p:embeddedFont>
      <p:font typeface="Proxima Nova Semibold"/>
      <p:regular r:id="rId32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Extrabold-bold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854264b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854264b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0854264b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0854264b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05ac830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05ac830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854264b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0854264b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0854264b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0854264b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09458e2e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09458e2e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09458e2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09458e2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09458e2e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09458e2e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71a6dbc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71a6dbc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9458e2e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9458e2e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71a6db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71a6db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5ac830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5ac830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854264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0854264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854264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854264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854264b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854264b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854264b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0854264b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ancerimagingarchive.net/analysis-result/brats-tcga-gb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3D Brain Imaging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46150" y="3238175"/>
            <a:ext cx="23874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Kausthubh Reddy Eleti - 2297857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Nithin Kumar Balisetty - 2299352 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Venkata Naga Sai Ram - 2299509</a:t>
            </a:r>
            <a:endParaRPr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9363" y="839758"/>
            <a:ext cx="2905275" cy="3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Projection Technique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0925" y="2021175"/>
            <a:ext cx="1887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Create Lookup Table (vtkLookupTable)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50925" y="2759950"/>
            <a:ext cx="18876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Mapping Image on Screen (vtkImageResliceMapper)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450900" y="3432875"/>
            <a:ext cx="18876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Screening the image  (vtkImageSlice)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229275" y="4166125"/>
            <a:ext cx="2343600" cy="5727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Add ImageSlice object to render            (AddViewProp)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 rot="5400000">
            <a:off x="1279250" y="1831425"/>
            <a:ext cx="252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2"/>
          <p:cNvSpPr/>
          <p:nvPr/>
        </p:nvSpPr>
        <p:spPr>
          <a:xfrm rot="5400000">
            <a:off x="1284950" y="2586150"/>
            <a:ext cx="24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2"/>
          <p:cNvSpPr/>
          <p:nvPr/>
        </p:nvSpPr>
        <p:spPr>
          <a:xfrm rot="5400000">
            <a:off x="1284950" y="3273950"/>
            <a:ext cx="24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2"/>
          <p:cNvSpPr/>
          <p:nvPr/>
        </p:nvSpPr>
        <p:spPr>
          <a:xfrm rot="5400000">
            <a:off x="1284950" y="3961763"/>
            <a:ext cx="24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00" y="1017713"/>
            <a:ext cx="44969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slicing Technique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571550" y="2021175"/>
            <a:ext cx="1667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Create Lookup Table (vtkLookupTable)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315350" y="2759950"/>
            <a:ext cx="21801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Image mapper via Lookup Table (vtkImageMapToColors)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743150" y="34328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962450" y="4147588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 rot="5400000">
            <a:off x="1279250" y="1831425"/>
            <a:ext cx="252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3"/>
          <p:cNvSpPr/>
          <p:nvPr/>
        </p:nvSpPr>
        <p:spPr>
          <a:xfrm rot="5400000">
            <a:off x="1284950" y="2586150"/>
            <a:ext cx="24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3"/>
          <p:cNvSpPr/>
          <p:nvPr/>
        </p:nvSpPr>
        <p:spPr>
          <a:xfrm rot="5400000">
            <a:off x="1284950" y="3273950"/>
            <a:ext cx="24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23"/>
          <p:cNvSpPr/>
          <p:nvPr/>
        </p:nvSpPr>
        <p:spPr>
          <a:xfrm rot="5400000">
            <a:off x="1284950" y="3961763"/>
            <a:ext cx="24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00" y="974613"/>
            <a:ext cx="44969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/>
          <p:nvPr/>
        </p:nvSpPr>
        <p:spPr>
          <a:xfrm>
            <a:off x="2307625" y="4147600"/>
            <a:ext cx="1568400" cy="514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Control the index (SetDisplayExtent)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3" name="Google Shape;233;p23"/>
          <p:cNvCxnSpPr>
            <a:stCxn id="226" idx="3"/>
            <a:endCxn id="232" idx="1"/>
          </p:cNvCxnSpPr>
          <p:nvPr/>
        </p:nvCxnSpPr>
        <p:spPr>
          <a:xfrm>
            <a:off x="1848350" y="4404838"/>
            <a:ext cx="45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Visualising Different regions of Mask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11700" y="1152475"/>
            <a:ext cx="33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volume enclosed in mask files consists of discrete integer values, typically obtained through segmentation processes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is to generate an isosurface for each label, corresponding to each distinct region of interest within the mask file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code snippet is utilized to visualize all the regions of interest present in the mask file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200" y="1228913"/>
            <a:ext cx="51625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Visualising Different regions of Mask File 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394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2378150" y="1282400"/>
            <a:ext cx="19875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Extractor (</a:t>
            </a: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vtkDiscreteMarchingCubes</a:t>
            </a: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4797550" y="1311488"/>
            <a:ext cx="13245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Polygon Reducer  (vtkDecimatePro)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6693050" y="1282388"/>
            <a:ext cx="18444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Smoother (vtkSmoothPolyDataFilter)</a:t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6830150" y="2473063"/>
            <a:ext cx="15702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Generating Normals (vtkPolyDataNormals)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4797550" y="24730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3203550" y="2473063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575" y="3634625"/>
            <a:ext cx="28575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 rot="-5400000">
            <a:off x="7323050" y="3228600"/>
            <a:ext cx="584400" cy="16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807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365650" y="1462700"/>
            <a:ext cx="4317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122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25"/>
          <p:cNvSpPr/>
          <p:nvPr/>
        </p:nvSpPr>
        <p:spPr>
          <a:xfrm rot="5400000">
            <a:off x="7313450" y="2052925"/>
            <a:ext cx="60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25"/>
          <p:cNvSpPr/>
          <p:nvPr/>
        </p:nvSpPr>
        <p:spPr>
          <a:xfrm flipH="1">
            <a:off x="6121850" y="263882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25"/>
          <p:cNvSpPr/>
          <p:nvPr/>
        </p:nvSpPr>
        <p:spPr>
          <a:xfrm flipH="1">
            <a:off x="4089450" y="262427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311700" y="3744875"/>
            <a:ext cx="3991200" cy="8253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This algorithm is specialized for reading segmented volume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p25"/>
          <p:cNvCxnSpPr>
            <a:stCxn id="261" idx="0"/>
            <a:endCxn id="247" idx="2"/>
          </p:cNvCxnSpPr>
          <p:nvPr/>
        </p:nvCxnSpPr>
        <p:spPr>
          <a:xfrm rot="-5400000">
            <a:off x="1894800" y="2267675"/>
            <a:ext cx="1889700" cy="1064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Visualising Different regions of Mask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371100" y="4568875"/>
            <a:ext cx="3479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Grade</a:t>
            </a:r>
            <a:r>
              <a:rPr lang="en-GB"/>
              <a:t>-Glioma Tumour region - Patient A</a:t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97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00" y="1152475"/>
            <a:ext cx="388074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4852225" y="4568875"/>
            <a:ext cx="3479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Grade-</a:t>
            </a:r>
            <a:r>
              <a:rPr lang="en-GB"/>
              <a:t>Glioma Tumour region - Patient 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 support for visualizing multiple modalities of medical imaging data (e.g., incorporating PET, CT) to provide a more comprehensive view.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implement volume rendering by incorporating more advanced transfer functions, shading techniques, or lighting effects to improve the visual representation and better diagnosis of brain structures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hen dealing with large datasets, there can be further improvements in rendering speed, memory usage, and overall responsiveness if optimized filters and mappers can be used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Workload division</a:t>
            </a:r>
            <a:endParaRPr b="1"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Nithin Kumar Balisetty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Implemented the visualisation of distinct boundaries of all possible regions of interest of tumour areas in the brain.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Kaustubh Reddy Eleti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Read the corresponding inputs using VTK file readers and implemented 3D slicing,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500">
                <a:solidFill>
                  <a:srgbClr val="000000"/>
                </a:solidFill>
              </a:rPr>
              <a:t>projection features along with the design layout of the renderer window of VTK library.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Venkata Naga Sai Ram Nomula</a:t>
            </a:r>
            <a:endParaRPr sz="15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Literature review to process the open-source NifTI data using Python and created the design layout of the render window of VTK library and documented the entire proceedings of the project.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4294967295" type="ctrTitle"/>
          </p:nvPr>
        </p:nvSpPr>
        <p:spPr>
          <a:xfrm>
            <a:off x="0" y="1686450"/>
            <a:ext cx="58833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Demo</a:t>
            </a:r>
            <a:endParaRPr sz="6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5954400" y="4177200"/>
            <a:ext cx="31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92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Thank You!</a:t>
            </a:r>
            <a:endParaRPr sz="392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world of medical imaging, the visualization of Neuroimaging Informatics Technology Initiative (NIfTI) data plays an important role in gaining a detailed </a:t>
            </a:r>
            <a:r>
              <a:rPr lang="en-GB"/>
              <a:t>understanding </a:t>
            </a:r>
            <a:r>
              <a:rPr lang="en-GB"/>
              <a:t>of internal structures of brain, aiding in accurate diagnosis.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aim to provide a GUI solution for visualizing both the brain and corresponding mask file which contains the information of different regions of interest i.e tumour regions etc that are obtained from the </a:t>
            </a:r>
            <a:r>
              <a:rPr lang="en-GB"/>
              <a:t>segmentation</a:t>
            </a:r>
            <a:r>
              <a:rPr lang="en-GB"/>
              <a:t>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goal is to employ </a:t>
            </a:r>
            <a:r>
              <a:rPr lang="en-GB"/>
              <a:t>iso surfacing</a:t>
            </a:r>
            <a:r>
              <a:rPr lang="en-GB"/>
              <a:t>, slicing and projection techniques for visualizing the human brain and to label the different regions</a:t>
            </a:r>
            <a:r>
              <a:rPr lang="en-GB"/>
              <a:t> from the mask file with a discrete colormap.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database we used, titled "BraTS-TCGA-GBM," contains pre-operative multi-institutional scans of Glioblastoma Multiforme (GBM) from The Cancer Genome Atlas (TCGA) collection.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provides both computer-aided and manually-corrected segmentation labels which gives the understanding of how the tumors are outlined along with multimodal MRI volumes, such as T1, T1-Gd, T2, and T2-FLAIR, in NIfTI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Segment label files are considered as MASK files and the multimodal MRI volumes are treated as the patient’s Brain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Link to the dataset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BraTS-TCGA-GBM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Window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855" y="445025"/>
            <a:ext cx="4480171" cy="4564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465750" y="1560300"/>
            <a:ext cx="1950600" cy="38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Isosurface Threshold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465750" y="1975775"/>
            <a:ext cx="1950600" cy="38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Projection Technique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493850" y="2916638"/>
            <a:ext cx="1699800" cy="3513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3D slicing Technique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460200" y="3405250"/>
            <a:ext cx="2375400" cy="38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55"/>
              <a:buNone/>
            </a:pPr>
            <a:r>
              <a:rPr lang="en-GB" sz="1135">
                <a:solidFill>
                  <a:schemeClr val="dk1"/>
                </a:solidFill>
              </a:rPr>
              <a:t>Show regions of interest via labels</a:t>
            </a:r>
            <a:endParaRPr sz="1135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465750" y="3962700"/>
            <a:ext cx="1950600" cy="38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100">
                <a:solidFill>
                  <a:schemeClr val="dk1"/>
                </a:solidFill>
              </a:rPr>
              <a:t>Display control of</a:t>
            </a:r>
            <a:r>
              <a:rPr lang="en-GB" sz="1100">
                <a:solidFill>
                  <a:schemeClr val="dk1"/>
                </a:solidFill>
              </a:rPr>
              <a:t> a label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493850" y="4520150"/>
            <a:ext cx="1950600" cy="38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100">
                <a:solidFill>
                  <a:schemeClr val="dk1"/>
                </a:solidFill>
              </a:rPr>
              <a:t>Point of Views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6" name="Google Shape;86;p16"/>
          <p:cNvCxnSpPr>
            <a:stCxn id="87" idx="3"/>
          </p:cNvCxnSpPr>
          <p:nvPr/>
        </p:nvCxnSpPr>
        <p:spPr>
          <a:xfrm>
            <a:off x="3444450" y="1289000"/>
            <a:ext cx="12405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0" idx="3"/>
          </p:cNvCxnSpPr>
          <p:nvPr/>
        </p:nvCxnSpPr>
        <p:spPr>
          <a:xfrm>
            <a:off x="3416350" y="1752150"/>
            <a:ext cx="14598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1" idx="3"/>
          </p:cNvCxnSpPr>
          <p:nvPr/>
        </p:nvCxnSpPr>
        <p:spPr>
          <a:xfrm>
            <a:off x="3416350" y="2167625"/>
            <a:ext cx="9171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2" idx="3"/>
          </p:cNvCxnSpPr>
          <p:nvPr/>
        </p:nvCxnSpPr>
        <p:spPr>
          <a:xfrm flipH="1" rot="10800000">
            <a:off x="3193650" y="2499188"/>
            <a:ext cx="17205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3" idx="3"/>
          </p:cNvCxnSpPr>
          <p:nvPr/>
        </p:nvCxnSpPr>
        <p:spPr>
          <a:xfrm flipH="1" rot="10800000">
            <a:off x="3835600" y="3508000"/>
            <a:ext cx="4518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3423900" y="4165250"/>
            <a:ext cx="879000" cy="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3446825" y="4448050"/>
            <a:ext cx="8484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493850" y="1097150"/>
            <a:ext cx="1950600" cy="383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Browse and Load the files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 Surfacing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810250" y="1282400"/>
            <a:ext cx="14163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Extractor (vtkFlyingEdges3D)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97550" y="1311488"/>
            <a:ext cx="13245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Polygon Reducer  (vtkDecimatePro)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693050" y="1282388"/>
            <a:ext cx="18444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Smoother (vtkSmoothPolyDataFilter)</a:t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830150" y="2473063"/>
            <a:ext cx="15702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Generating Normals (vtkPolyDataNormals)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797550" y="24730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203550" y="2473063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 rot="-5400000">
            <a:off x="7323050" y="3228600"/>
            <a:ext cx="584400" cy="16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2392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2265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122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>
            <a:off x="7313450" y="2052925"/>
            <a:ext cx="60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7"/>
          <p:cNvSpPr/>
          <p:nvPr/>
        </p:nvSpPr>
        <p:spPr>
          <a:xfrm flipH="1">
            <a:off x="6121850" y="263882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>
            <a:off x="4089450" y="262427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13149"/>
          <a:stretch/>
        </p:blipFill>
        <p:spPr>
          <a:xfrm>
            <a:off x="6186500" y="3744875"/>
            <a:ext cx="2857500" cy="1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 Surfacing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810250" y="1282400"/>
            <a:ext cx="14163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Extractor (vtkFlyingEdges3D)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97550" y="1311488"/>
            <a:ext cx="13245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Polygon Reducer  (vtkDecimatePro)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693050" y="1282388"/>
            <a:ext cx="18444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Smoother (vtkSmoothPolyDataFilter)</a:t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830150" y="2473063"/>
            <a:ext cx="15702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Generating Normals (vtkPolyDataNormals)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797550" y="24730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203550" y="2473063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rot="-5400000">
            <a:off x="7323050" y="3228600"/>
            <a:ext cx="584400" cy="16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2392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2265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122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7313450" y="2052925"/>
            <a:ext cx="60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8"/>
          <p:cNvSpPr/>
          <p:nvPr/>
        </p:nvSpPr>
        <p:spPr>
          <a:xfrm flipH="1">
            <a:off x="6121850" y="263882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/>
          <p:nvPr/>
        </p:nvSpPr>
        <p:spPr>
          <a:xfrm flipH="1">
            <a:off x="4089450" y="262427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11700" y="3744875"/>
            <a:ext cx="3507600" cy="5727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 highly scalable implementation used to generate isosurface from 3D image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18"/>
          <p:cNvCxnSpPr>
            <a:stCxn id="133" idx="0"/>
            <a:endCxn id="120" idx="2"/>
          </p:cNvCxnSpPr>
          <p:nvPr/>
        </p:nvCxnSpPr>
        <p:spPr>
          <a:xfrm rot="-5400000">
            <a:off x="1847100" y="2073575"/>
            <a:ext cx="1889700" cy="1452900"/>
          </a:xfrm>
          <a:prstGeom prst="curvedConnector3">
            <a:avLst>
              <a:gd fmla="val 744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13149"/>
          <a:stretch/>
        </p:blipFill>
        <p:spPr>
          <a:xfrm>
            <a:off x="6186500" y="3744875"/>
            <a:ext cx="2857500" cy="1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 Surfacing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2810250" y="1282400"/>
            <a:ext cx="14163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Extractor (vtkFlyingEdges3D)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797550" y="1311488"/>
            <a:ext cx="13245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Polygon Reducer  (vtkDecimatePro)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693050" y="1282388"/>
            <a:ext cx="18444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Smoother (vtkSmoothPolyDataFilter)</a:t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830150" y="2473063"/>
            <a:ext cx="15702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Generating Normals (vtkPolyDataNormals)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797550" y="24730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203550" y="2473063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 rot="-5400000">
            <a:off x="7323050" y="3228600"/>
            <a:ext cx="584400" cy="16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2392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2265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122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/>
          <p:nvPr/>
        </p:nvSpPr>
        <p:spPr>
          <a:xfrm rot="5400000">
            <a:off x="7313450" y="2052925"/>
            <a:ext cx="60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9"/>
          <p:cNvSpPr/>
          <p:nvPr/>
        </p:nvSpPr>
        <p:spPr>
          <a:xfrm flipH="1">
            <a:off x="6121850" y="263882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9"/>
          <p:cNvSpPr/>
          <p:nvPr/>
        </p:nvSpPr>
        <p:spPr>
          <a:xfrm flipH="1">
            <a:off x="4089450" y="262427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1700" y="3744875"/>
            <a:ext cx="3738900" cy="5727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Reduces the number of polygons (triangles) in the volume to speed up rendering.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19"/>
          <p:cNvCxnSpPr>
            <a:stCxn id="155" idx="0"/>
            <a:endCxn id="143" idx="2"/>
          </p:cNvCxnSpPr>
          <p:nvPr/>
        </p:nvCxnSpPr>
        <p:spPr>
          <a:xfrm rot="-5400000">
            <a:off x="2861100" y="1146125"/>
            <a:ext cx="1918800" cy="3278700"/>
          </a:xfrm>
          <a:prstGeom prst="curvedConnector3">
            <a:avLst>
              <a:gd fmla="val 8523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13149"/>
          <a:stretch/>
        </p:blipFill>
        <p:spPr>
          <a:xfrm>
            <a:off x="6186500" y="3744875"/>
            <a:ext cx="2857500" cy="1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 Surfacing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810250" y="1282400"/>
            <a:ext cx="14163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Extractor (vtkFlyingEdges3D)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4797550" y="1311488"/>
            <a:ext cx="13245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Polygon Reducer  (vtkDecimatePro)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693050" y="1282388"/>
            <a:ext cx="18444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Smoother (vtkSmoothPolyDataFilter)</a:t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6830150" y="2473063"/>
            <a:ext cx="15702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Generating Normals (vtkPolyDataNormals)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797550" y="24730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203550" y="2473063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7323050" y="3228600"/>
            <a:ext cx="584400" cy="16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22392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2265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122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0"/>
          <p:cNvSpPr/>
          <p:nvPr/>
        </p:nvSpPr>
        <p:spPr>
          <a:xfrm rot="5400000">
            <a:off x="7313450" y="2052925"/>
            <a:ext cx="60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0"/>
          <p:cNvSpPr/>
          <p:nvPr/>
        </p:nvSpPr>
        <p:spPr>
          <a:xfrm flipH="1">
            <a:off x="6121850" y="263882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0"/>
          <p:cNvSpPr/>
          <p:nvPr/>
        </p:nvSpPr>
        <p:spPr>
          <a:xfrm flipH="1">
            <a:off x="4089450" y="262427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4653800" y="221600"/>
            <a:ext cx="3507600" cy="5727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Reorients some points in the volume to smooth the render edges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p20"/>
          <p:cNvCxnSpPr>
            <a:stCxn id="177" idx="2"/>
            <a:endCxn id="166" idx="0"/>
          </p:cNvCxnSpPr>
          <p:nvPr/>
        </p:nvCxnSpPr>
        <p:spPr>
          <a:xfrm flipH="1" rot="-5400000">
            <a:off x="6767450" y="434450"/>
            <a:ext cx="488100" cy="1207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13149"/>
          <a:stretch/>
        </p:blipFill>
        <p:spPr>
          <a:xfrm>
            <a:off x="6186500" y="3744875"/>
            <a:ext cx="2857500" cy="1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 Surfacing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571550" y="1282400"/>
            <a:ext cx="16677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Reading Volume       (vtkNIFTIImageReader)</a:t>
            </a:r>
            <a:endParaRPr sz="1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810250" y="1282400"/>
            <a:ext cx="14163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Extractor (vtkFlyingEdges3D)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797550" y="1311488"/>
            <a:ext cx="13245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Polygon Reducer  (vtkDecimatePro)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693050" y="1282388"/>
            <a:ext cx="18444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Smoother (vtkSmoothPolyDataFilter)</a:t>
            </a:r>
            <a:endParaRPr sz="1100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830150" y="2473063"/>
            <a:ext cx="1570200" cy="514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Generating Normals (vtkPolyDataNormals)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797550" y="2473063"/>
            <a:ext cx="1324500" cy="51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Mapper (PolyDataMapper)</a:t>
            </a:r>
            <a:endParaRPr sz="1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203550" y="2473063"/>
            <a:ext cx="885900" cy="5145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Actor             (vtkActor)     </a:t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13149"/>
          <a:stretch/>
        </p:blipFill>
        <p:spPr>
          <a:xfrm>
            <a:off x="6186500" y="3744875"/>
            <a:ext cx="2857500" cy="11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 rot="-5400000">
            <a:off x="7323050" y="3228600"/>
            <a:ext cx="584400" cy="16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2392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2265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6122150" y="1462700"/>
            <a:ext cx="570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1"/>
          <p:cNvSpPr/>
          <p:nvPr/>
        </p:nvSpPr>
        <p:spPr>
          <a:xfrm rot="5400000">
            <a:off x="7313450" y="2052925"/>
            <a:ext cx="60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1"/>
          <p:cNvSpPr/>
          <p:nvPr/>
        </p:nvSpPr>
        <p:spPr>
          <a:xfrm flipH="1">
            <a:off x="6121850" y="263882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1"/>
          <p:cNvSpPr/>
          <p:nvPr/>
        </p:nvSpPr>
        <p:spPr>
          <a:xfrm flipH="1">
            <a:off x="4089450" y="2624275"/>
            <a:ext cx="7083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311700" y="3744875"/>
            <a:ext cx="3991200" cy="8253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This filter will reorder polygons to insure consistent orientation across polygon neighbors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1" name="Google Shape;201;p21"/>
          <p:cNvCxnSpPr>
            <a:stCxn id="200" idx="0"/>
            <a:endCxn id="189" idx="2"/>
          </p:cNvCxnSpPr>
          <p:nvPr/>
        </p:nvCxnSpPr>
        <p:spPr>
          <a:xfrm rot="-5400000">
            <a:off x="4582650" y="712325"/>
            <a:ext cx="757200" cy="53079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