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5" r:id="rId9"/>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1F5F"/>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1F5F"/>
                </a:solidFill>
                <a:latin typeface="Calibri"/>
                <a:cs typeface="Calibri"/>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1" i="0">
                <a:solidFill>
                  <a:srgbClr val="001F5F"/>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668" y="5196840"/>
            <a:ext cx="2915920" cy="568960"/>
          </a:xfrm>
          <a:custGeom>
            <a:avLst/>
            <a:gdLst/>
            <a:ahLst/>
            <a:cxnLst/>
            <a:rect l="l" t="t" r="r" b="b"/>
            <a:pathLst>
              <a:path w="2915920" h="568960">
                <a:moveTo>
                  <a:pt x="2915412" y="0"/>
                </a:moveTo>
                <a:lnTo>
                  <a:pt x="0" y="0"/>
                </a:lnTo>
                <a:lnTo>
                  <a:pt x="0" y="568452"/>
                </a:lnTo>
                <a:lnTo>
                  <a:pt x="2915412" y="568452"/>
                </a:lnTo>
                <a:lnTo>
                  <a:pt x="2915412" y="0"/>
                </a:lnTo>
                <a:close/>
              </a:path>
            </a:pathLst>
          </a:custGeom>
          <a:solidFill>
            <a:srgbClr val="A4A4A4"/>
          </a:solidFill>
        </p:spPr>
        <p:txBody>
          <a:bodyPr wrap="square" lIns="0" tIns="0" rIns="0" bIns="0" rtlCol="0"/>
          <a:lstStyle/>
          <a:p>
            <a:endParaRPr/>
          </a:p>
        </p:txBody>
      </p:sp>
      <p:sp>
        <p:nvSpPr>
          <p:cNvPr id="17" name="bg object 17"/>
          <p:cNvSpPr/>
          <p:nvPr/>
        </p:nvSpPr>
        <p:spPr>
          <a:xfrm>
            <a:off x="10668" y="5196840"/>
            <a:ext cx="2915920" cy="568960"/>
          </a:xfrm>
          <a:custGeom>
            <a:avLst/>
            <a:gdLst/>
            <a:ahLst/>
            <a:cxnLst/>
            <a:rect l="l" t="t" r="r" b="b"/>
            <a:pathLst>
              <a:path w="2915920" h="568960">
                <a:moveTo>
                  <a:pt x="0" y="568452"/>
                </a:moveTo>
                <a:lnTo>
                  <a:pt x="2915412" y="568452"/>
                </a:lnTo>
                <a:lnTo>
                  <a:pt x="2915412" y="0"/>
                </a:lnTo>
                <a:lnTo>
                  <a:pt x="0" y="0"/>
                </a:lnTo>
                <a:lnTo>
                  <a:pt x="0" y="568452"/>
                </a:lnTo>
                <a:close/>
              </a:path>
            </a:pathLst>
          </a:custGeom>
          <a:ln w="12700">
            <a:solidFill>
              <a:srgbClr val="787878"/>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5/7/2024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027803" y="645363"/>
            <a:ext cx="2136393" cy="1577339"/>
          </a:xfrm>
          <a:prstGeom prst="rect">
            <a:avLst/>
          </a:prstGeom>
        </p:spPr>
        <p:txBody>
          <a:bodyPr wrap="square" lIns="0" tIns="0" rIns="0" bIns="0">
            <a:spAutoFit/>
          </a:bodyPr>
          <a:lstStyle>
            <a:lvl1pPr>
              <a:defRPr sz="3600" b="1" i="0">
                <a:solidFill>
                  <a:srgbClr val="001F5F"/>
                </a:solidFill>
                <a:latin typeface="Calibri"/>
                <a:cs typeface="Calibri"/>
              </a:defRPr>
            </a:lvl1pPr>
          </a:lstStyle>
          <a:p>
            <a:endParaRPr/>
          </a:p>
        </p:txBody>
      </p:sp>
      <p:sp>
        <p:nvSpPr>
          <p:cNvPr id="3" name="Holder 3"/>
          <p:cNvSpPr>
            <a:spLocks noGrp="1"/>
          </p:cNvSpPr>
          <p:nvPr>
            <p:ph type="body" idx="1"/>
          </p:nvPr>
        </p:nvSpPr>
        <p:spPr>
          <a:xfrm>
            <a:off x="344525" y="1259205"/>
            <a:ext cx="11502948" cy="465328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5/7/2024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researchgate.net/publication/349475310_Microplastic_Pollution_Sources_Fate_Impacts_and_Research_Gaps" TargetMode="External"/><Relationship Id="rId1" Type="http://schemas.openxmlformats.org/officeDocument/2006/relationships/slideLayout" Target="../slideLayouts/slideLayout2.xml"/><Relationship Id="rId4" Type="http://schemas.openxmlformats.org/officeDocument/2006/relationships/hyperlink" Target="https://oceanliteracy.unesco.org/plastic-pollution-ocean/#:~:text=Plastic%20waste%20makes%20up%2080%25%20of%20all%20marine,more%20plastic%20products%20than%20in%20the%20previous%20century."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09800" y="246446"/>
            <a:ext cx="7124700" cy="973343"/>
          </a:xfrm>
          <a:prstGeom prst="rect">
            <a:avLst/>
          </a:prstGeom>
        </p:spPr>
        <p:txBody>
          <a:bodyPr vert="horz" wrap="square" lIns="0" tIns="87630" rIns="0" bIns="0" rtlCol="0">
            <a:spAutoFit/>
          </a:bodyPr>
          <a:lstStyle/>
          <a:p>
            <a:pPr marL="12700">
              <a:lnSpc>
                <a:spcPct val="100000"/>
              </a:lnSpc>
              <a:spcBef>
                <a:spcPts val="690"/>
              </a:spcBef>
            </a:pPr>
            <a:r>
              <a:rPr lang="en-US" sz="3700" spc="25" dirty="0">
                <a:solidFill>
                  <a:srgbClr val="FF0000"/>
                </a:solidFill>
                <a:latin typeface="Times New Roman"/>
                <a:cs typeface="Times New Roman"/>
              </a:rPr>
              <a:t>MICROPLASTICS DETECTION</a:t>
            </a:r>
            <a:endParaRPr sz="3700" dirty="0">
              <a:latin typeface="Times New Roman"/>
              <a:cs typeface="Times New Roman"/>
            </a:endParaRPr>
          </a:p>
          <a:p>
            <a:pPr marL="114300">
              <a:lnSpc>
                <a:spcPct val="100000"/>
              </a:lnSpc>
              <a:spcBef>
                <a:spcPts val="290"/>
              </a:spcBef>
            </a:pPr>
            <a:r>
              <a:rPr lang="en-US" sz="1800" dirty="0">
                <a:solidFill>
                  <a:srgbClr val="006FC0"/>
                </a:solidFill>
              </a:rPr>
              <a:t>Detection of micro-plastics in water using Deep Learning </a:t>
            </a:r>
            <a:endParaRPr sz="1800" dirty="0"/>
          </a:p>
        </p:txBody>
      </p:sp>
      <p:pic>
        <p:nvPicPr>
          <p:cNvPr id="4" name="object 4"/>
          <p:cNvPicPr/>
          <p:nvPr/>
        </p:nvPicPr>
        <p:blipFill>
          <a:blip r:embed="rId2" cstate="print"/>
          <a:stretch>
            <a:fillRect/>
          </a:stretch>
        </p:blipFill>
        <p:spPr>
          <a:xfrm>
            <a:off x="9812340" y="6270649"/>
            <a:ext cx="2229890" cy="474877"/>
          </a:xfrm>
          <a:prstGeom prst="rect">
            <a:avLst/>
          </a:prstGeom>
        </p:spPr>
      </p:pic>
      <p:pic>
        <p:nvPicPr>
          <p:cNvPr id="7" name="Picture 6">
            <a:extLst>
              <a:ext uri="{FF2B5EF4-FFF2-40B4-BE49-F238E27FC236}">
                <a16:creationId xmlns:a16="http://schemas.microsoft.com/office/drawing/2014/main" id="{96046D6E-8315-EF96-DEB9-83D24EBA89C1}"/>
              </a:ext>
            </a:extLst>
          </p:cNvPr>
          <p:cNvPicPr>
            <a:picLocks noChangeAspect="1"/>
          </p:cNvPicPr>
          <p:nvPr/>
        </p:nvPicPr>
        <p:blipFill>
          <a:blip r:embed="rId3"/>
          <a:stretch>
            <a:fillRect/>
          </a:stretch>
        </p:blipFill>
        <p:spPr>
          <a:xfrm>
            <a:off x="2068208" y="1676400"/>
            <a:ext cx="7734300" cy="43561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 y="84531"/>
            <a:ext cx="4919980" cy="627736"/>
          </a:xfrm>
          <a:prstGeom prst="rect">
            <a:avLst/>
          </a:prstGeom>
        </p:spPr>
        <p:txBody>
          <a:bodyPr vert="horz" wrap="square" lIns="0" tIns="12065" rIns="0" bIns="0" rtlCol="0">
            <a:spAutoFit/>
          </a:bodyPr>
          <a:lstStyle/>
          <a:p>
            <a:pPr marL="12700">
              <a:lnSpc>
                <a:spcPct val="100000"/>
              </a:lnSpc>
              <a:spcBef>
                <a:spcPts val="95"/>
              </a:spcBef>
            </a:pPr>
            <a:r>
              <a:rPr sz="4000" spc="60" dirty="0">
                <a:solidFill>
                  <a:srgbClr val="FF0000"/>
                </a:solidFill>
                <a:latin typeface="Roboto"/>
                <a:cs typeface="Roboto"/>
              </a:rPr>
              <a:t>P</a:t>
            </a:r>
            <a:r>
              <a:rPr lang="en-US" sz="4000" spc="60" dirty="0">
                <a:solidFill>
                  <a:srgbClr val="FF0000"/>
                </a:solidFill>
                <a:latin typeface="Roboto"/>
                <a:cs typeface="Roboto"/>
              </a:rPr>
              <a:t>r</a:t>
            </a:r>
            <a:r>
              <a:rPr sz="4000" spc="60" dirty="0">
                <a:solidFill>
                  <a:srgbClr val="FF0000"/>
                </a:solidFill>
                <a:latin typeface="Roboto"/>
                <a:cs typeface="Roboto"/>
              </a:rPr>
              <a:t>oblem</a:t>
            </a:r>
            <a:r>
              <a:rPr sz="4000" spc="-45" dirty="0">
                <a:solidFill>
                  <a:srgbClr val="FF0000"/>
                </a:solidFill>
                <a:latin typeface="Roboto"/>
                <a:cs typeface="Roboto"/>
              </a:rPr>
              <a:t> </a:t>
            </a:r>
            <a:r>
              <a:rPr sz="4000" spc="-5" dirty="0">
                <a:solidFill>
                  <a:srgbClr val="FF0000"/>
                </a:solidFill>
                <a:latin typeface="Roboto"/>
                <a:cs typeface="Roboto"/>
              </a:rPr>
              <a:t>Statement</a:t>
            </a:r>
            <a:endParaRPr sz="4000" dirty="0">
              <a:latin typeface="Roboto"/>
              <a:cs typeface="Roboto"/>
            </a:endParaRPr>
          </a:p>
        </p:txBody>
      </p:sp>
      <p:sp>
        <p:nvSpPr>
          <p:cNvPr id="3" name="object 3"/>
          <p:cNvSpPr txBox="1"/>
          <p:nvPr/>
        </p:nvSpPr>
        <p:spPr>
          <a:xfrm>
            <a:off x="501015" y="1219200"/>
            <a:ext cx="11189970" cy="4110228"/>
          </a:xfrm>
          <a:prstGeom prst="rect">
            <a:avLst/>
          </a:prstGeom>
        </p:spPr>
        <p:txBody>
          <a:bodyPr vert="horz" wrap="square" lIns="0" tIns="12700" rIns="0" bIns="0" rtlCol="0">
            <a:spAutoFit/>
          </a:bodyPr>
          <a:lstStyle/>
          <a:p>
            <a:pPr marL="393700" indent="-381000">
              <a:lnSpc>
                <a:spcPct val="100000"/>
              </a:lnSpc>
              <a:spcBef>
                <a:spcPts val="100"/>
              </a:spcBef>
              <a:buClr>
                <a:srgbClr val="000000"/>
              </a:buClr>
              <a:buSzPct val="75000"/>
              <a:buFont typeface="Wingdings"/>
              <a:buChar char=""/>
              <a:tabLst>
                <a:tab pos="393065" algn="l"/>
                <a:tab pos="393700" algn="l"/>
              </a:tabLst>
            </a:pPr>
            <a:r>
              <a:rPr lang="en-US" sz="2400" spc="25" dirty="0">
                <a:solidFill>
                  <a:srgbClr val="001F5F"/>
                </a:solidFill>
                <a:latin typeface="Roboto"/>
                <a:cs typeface="Roboto"/>
              </a:rPr>
              <a:t>Microplastics are one of the major pollutant issues in the aquatic zone, are required to be identified in the water and needed to take preventive measures in order to eliminate them</a:t>
            </a:r>
            <a:r>
              <a:rPr lang="en-US" sz="2400" spc="-25" dirty="0">
                <a:solidFill>
                  <a:srgbClr val="001F5F"/>
                </a:solidFill>
                <a:latin typeface="Roboto"/>
                <a:cs typeface="Roboto"/>
              </a:rPr>
              <a:t>.</a:t>
            </a:r>
            <a:endParaRPr lang="en-US" sz="2400" dirty="0">
              <a:latin typeface="Roboto"/>
              <a:cs typeface="Roboto"/>
            </a:endParaRPr>
          </a:p>
          <a:p>
            <a:pPr>
              <a:lnSpc>
                <a:spcPct val="100000"/>
              </a:lnSpc>
            </a:pPr>
            <a:endParaRPr sz="2450" dirty="0">
              <a:latin typeface="Roboto"/>
              <a:cs typeface="Roboto"/>
            </a:endParaRPr>
          </a:p>
          <a:p>
            <a:pPr marL="393065" marR="5080" indent="-381000" algn="just">
              <a:lnSpc>
                <a:spcPct val="102099"/>
              </a:lnSpc>
              <a:buClr>
                <a:srgbClr val="000000"/>
              </a:buClr>
              <a:buSzPct val="75000"/>
              <a:buFont typeface="Wingdings"/>
              <a:buChar char=""/>
              <a:tabLst>
                <a:tab pos="393700" algn="l"/>
              </a:tabLst>
            </a:pPr>
            <a:r>
              <a:rPr lang="en-US" sz="2400" spc="5" dirty="0">
                <a:solidFill>
                  <a:srgbClr val="001F5F"/>
                </a:solidFill>
                <a:latin typeface="Roboto"/>
                <a:cs typeface="Roboto"/>
              </a:rPr>
              <a:t>The issue of microplastics has become a pressing matter in environmental circles as these tiny plastic particles, usually measuring between 1 and 5 millimeters, pose a threat to aquatic ecosystems.</a:t>
            </a:r>
            <a:endParaRPr sz="2400" dirty="0">
              <a:latin typeface="Roboto"/>
              <a:cs typeface="Roboto"/>
            </a:endParaRPr>
          </a:p>
          <a:p>
            <a:pPr>
              <a:lnSpc>
                <a:spcPct val="100000"/>
              </a:lnSpc>
              <a:spcBef>
                <a:spcPts val="45"/>
              </a:spcBef>
              <a:buFont typeface="Wingdings"/>
              <a:buChar char=""/>
            </a:pPr>
            <a:endParaRPr sz="2400" dirty="0">
              <a:latin typeface="Roboto"/>
              <a:cs typeface="Roboto"/>
            </a:endParaRPr>
          </a:p>
          <a:p>
            <a:pPr marL="393065" marR="8255" indent="-381000" algn="just">
              <a:lnSpc>
                <a:spcPct val="102099"/>
              </a:lnSpc>
              <a:spcBef>
                <a:spcPts val="5"/>
              </a:spcBef>
              <a:buClr>
                <a:srgbClr val="000000"/>
              </a:buClr>
              <a:buSzPct val="75000"/>
              <a:buFont typeface="Wingdings"/>
              <a:buChar char=""/>
              <a:tabLst>
                <a:tab pos="393700" algn="l"/>
              </a:tabLst>
            </a:pPr>
            <a:r>
              <a:rPr lang="en-US" sz="2400" spc="-20" dirty="0">
                <a:solidFill>
                  <a:srgbClr val="001F5F"/>
                </a:solidFill>
                <a:latin typeface="Roboto"/>
                <a:cs typeface="Roboto"/>
              </a:rPr>
              <a:t>Elimination of microplastics in water should be done in order to avoid major problems like ecosystem disruption, water pollution, respiratory and endocrine system diseases</a:t>
            </a:r>
            <a:endParaRPr sz="2400" dirty="0">
              <a:latin typeface="Roboto"/>
              <a:cs typeface="Roboto"/>
            </a:endParaRPr>
          </a:p>
        </p:txBody>
      </p:sp>
      <p:pic>
        <p:nvPicPr>
          <p:cNvPr id="4" name="object 4"/>
          <p:cNvPicPr/>
          <p:nvPr/>
        </p:nvPicPr>
        <p:blipFill>
          <a:blip r:embed="rId2" cstate="print"/>
          <a:stretch>
            <a:fillRect/>
          </a:stretch>
        </p:blipFill>
        <p:spPr>
          <a:xfrm>
            <a:off x="9812340" y="6270649"/>
            <a:ext cx="2229890" cy="47487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 y="84531"/>
            <a:ext cx="2181860" cy="635000"/>
          </a:xfrm>
          <a:prstGeom prst="rect">
            <a:avLst/>
          </a:prstGeom>
        </p:spPr>
        <p:txBody>
          <a:bodyPr vert="horz" wrap="square" lIns="0" tIns="12065" rIns="0" bIns="0" rtlCol="0">
            <a:spAutoFit/>
          </a:bodyPr>
          <a:lstStyle/>
          <a:p>
            <a:pPr marL="12700">
              <a:lnSpc>
                <a:spcPct val="100000"/>
              </a:lnSpc>
              <a:spcBef>
                <a:spcPts val="95"/>
              </a:spcBef>
            </a:pPr>
            <a:r>
              <a:rPr sz="4000" spc="-20" dirty="0">
                <a:solidFill>
                  <a:srgbClr val="FF0000"/>
                </a:solidFill>
                <a:latin typeface="Roboto"/>
                <a:cs typeface="Roboto"/>
              </a:rPr>
              <a:t>Statistics</a:t>
            </a:r>
            <a:endParaRPr sz="4000">
              <a:latin typeface="Roboto"/>
              <a:cs typeface="Roboto"/>
            </a:endParaRPr>
          </a:p>
        </p:txBody>
      </p:sp>
      <p:sp>
        <p:nvSpPr>
          <p:cNvPr id="3" name="object 3"/>
          <p:cNvSpPr txBox="1"/>
          <p:nvPr/>
        </p:nvSpPr>
        <p:spPr>
          <a:xfrm>
            <a:off x="1213204" y="1907010"/>
            <a:ext cx="4425595" cy="1681871"/>
          </a:xfrm>
          <a:prstGeom prst="rect">
            <a:avLst/>
          </a:prstGeom>
        </p:spPr>
        <p:txBody>
          <a:bodyPr vert="horz" wrap="square" lIns="0" tIns="12065" rIns="0" bIns="0" rtlCol="0">
            <a:spAutoFit/>
          </a:bodyPr>
          <a:lstStyle/>
          <a:p>
            <a:pPr marL="12700" marR="5080">
              <a:lnSpc>
                <a:spcPct val="114999"/>
              </a:lnSpc>
              <a:spcBef>
                <a:spcPts val="95"/>
              </a:spcBef>
            </a:pPr>
            <a:r>
              <a:rPr sz="2400" b="1" spc="-60" dirty="0">
                <a:solidFill>
                  <a:srgbClr val="001F5F"/>
                </a:solidFill>
                <a:latin typeface="Roboto"/>
                <a:cs typeface="Roboto"/>
              </a:rPr>
              <a:t>“</a:t>
            </a:r>
            <a:r>
              <a:rPr lang="en-US" sz="2400" b="1" spc="-20" dirty="0">
                <a:solidFill>
                  <a:srgbClr val="001F5F"/>
                </a:solidFill>
                <a:latin typeface="Roboto"/>
                <a:cs typeface="Roboto"/>
              </a:rPr>
              <a:t>Estimates suggest there could be 50-75 trillion microplastic pieces floating in our oceans [UNESCO ocean literacy portal]</a:t>
            </a:r>
            <a:r>
              <a:rPr sz="2400" b="1" spc="-10" dirty="0">
                <a:solidFill>
                  <a:srgbClr val="001F5F"/>
                </a:solidFill>
                <a:latin typeface="Roboto"/>
                <a:cs typeface="Roboto"/>
              </a:rPr>
              <a:t>.”</a:t>
            </a:r>
            <a:endParaRPr sz="2400" dirty="0">
              <a:latin typeface="Roboto"/>
              <a:cs typeface="Roboto"/>
            </a:endParaRPr>
          </a:p>
        </p:txBody>
      </p:sp>
      <p:sp>
        <p:nvSpPr>
          <p:cNvPr id="5" name="object 5"/>
          <p:cNvSpPr/>
          <p:nvPr/>
        </p:nvSpPr>
        <p:spPr>
          <a:xfrm>
            <a:off x="6031229" y="1126997"/>
            <a:ext cx="0" cy="665480"/>
          </a:xfrm>
          <a:custGeom>
            <a:avLst/>
            <a:gdLst/>
            <a:ahLst/>
            <a:cxnLst/>
            <a:rect l="l" t="t" r="r" b="b"/>
            <a:pathLst>
              <a:path h="665480">
                <a:moveTo>
                  <a:pt x="0" y="0"/>
                </a:moveTo>
                <a:lnTo>
                  <a:pt x="0" y="665226"/>
                </a:lnTo>
              </a:path>
            </a:pathLst>
          </a:custGeom>
          <a:ln w="19050">
            <a:solidFill>
              <a:srgbClr val="434343"/>
            </a:solidFill>
          </a:ln>
        </p:spPr>
        <p:txBody>
          <a:bodyPr wrap="square" lIns="0" tIns="0" rIns="0" bIns="0" rtlCol="0"/>
          <a:lstStyle/>
          <a:p>
            <a:endParaRPr/>
          </a:p>
        </p:txBody>
      </p:sp>
      <p:sp>
        <p:nvSpPr>
          <p:cNvPr id="6" name="object 6"/>
          <p:cNvSpPr/>
          <p:nvPr/>
        </p:nvSpPr>
        <p:spPr>
          <a:xfrm>
            <a:off x="6031229" y="2081022"/>
            <a:ext cx="0" cy="665480"/>
          </a:xfrm>
          <a:custGeom>
            <a:avLst/>
            <a:gdLst/>
            <a:ahLst/>
            <a:cxnLst/>
            <a:rect l="l" t="t" r="r" b="b"/>
            <a:pathLst>
              <a:path h="665480">
                <a:moveTo>
                  <a:pt x="0" y="0"/>
                </a:moveTo>
                <a:lnTo>
                  <a:pt x="0" y="665226"/>
                </a:lnTo>
              </a:path>
            </a:pathLst>
          </a:custGeom>
          <a:ln w="19050">
            <a:solidFill>
              <a:srgbClr val="434343"/>
            </a:solidFill>
          </a:ln>
        </p:spPr>
        <p:txBody>
          <a:bodyPr wrap="square" lIns="0" tIns="0" rIns="0" bIns="0" rtlCol="0"/>
          <a:lstStyle/>
          <a:p>
            <a:endParaRPr/>
          </a:p>
        </p:txBody>
      </p:sp>
      <p:sp>
        <p:nvSpPr>
          <p:cNvPr id="7" name="object 7"/>
          <p:cNvSpPr/>
          <p:nvPr/>
        </p:nvSpPr>
        <p:spPr>
          <a:xfrm>
            <a:off x="6031229" y="3035045"/>
            <a:ext cx="0" cy="665480"/>
          </a:xfrm>
          <a:custGeom>
            <a:avLst/>
            <a:gdLst/>
            <a:ahLst/>
            <a:cxnLst/>
            <a:rect l="l" t="t" r="r" b="b"/>
            <a:pathLst>
              <a:path h="665479">
                <a:moveTo>
                  <a:pt x="0" y="0"/>
                </a:moveTo>
                <a:lnTo>
                  <a:pt x="0" y="665226"/>
                </a:lnTo>
              </a:path>
            </a:pathLst>
          </a:custGeom>
          <a:ln w="19050">
            <a:solidFill>
              <a:srgbClr val="434343"/>
            </a:solidFill>
          </a:ln>
        </p:spPr>
        <p:txBody>
          <a:bodyPr wrap="square" lIns="0" tIns="0" rIns="0" bIns="0" rtlCol="0"/>
          <a:lstStyle/>
          <a:p>
            <a:endParaRPr/>
          </a:p>
        </p:txBody>
      </p:sp>
      <p:sp>
        <p:nvSpPr>
          <p:cNvPr id="8" name="object 8"/>
          <p:cNvSpPr/>
          <p:nvPr/>
        </p:nvSpPr>
        <p:spPr>
          <a:xfrm>
            <a:off x="6031229" y="3989070"/>
            <a:ext cx="0" cy="665480"/>
          </a:xfrm>
          <a:custGeom>
            <a:avLst/>
            <a:gdLst/>
            <a:ahLst/>
            <a:cxnLst/>
            <a:rect l="l" t="t" r="r" b="b"/>
            <a:pathLst>
              <a:path h="665479">
                <a:moveTo>
                  <a:pt x="0" y="0"/>
                </a:moveTo>
                <a:lnTo>
                  <a:pt x="0" y="665225"/>
                </a:lnTo>
              </a:path>
            </a:pathLst>
          </a:custGeom>
          <a:ln w="19050">
            <a:solidFill>
              <a:srgbClr val="434343"/>
            </a:solidFill>
          </a:ln>
        </p:spPr>
        <p:txBody>
          <a:bodyPr wrap="square" lIns="0" tIns="0" rIns="0" bIns="0" rtlCol="0"/>
          <a:lstStyle/>
          <a:p>
            <a:endParaRPr/>
          </a:p>
        </p:txBody>
      </p:sp>
      <p:sp>
        <p:nvSpPr>
          <p:cNvPr id="9" name="object 9"/>
          <p:cNvSpPr txBox="1"/>
          <p:nvPr/>
        </p:nvSpPr>
        <p:spPr>
          <a:xfrm>
            <a:off x="336295" y="5541365"/>
            <a:ext cx="11188700" cy="296235"/>
          </a:xfrm>
          <a:prstGeom prst="rect">
            <a:avLst/>
          </a:prstGeom>
        </p:spPr>
        <p:txBody>
          <a:bodyPr vert="horz" wrap="square" lIns="0" tIns="49530" rIns="0" bIns="0" rtlCol="0">
            <a:spAutoFit/>
          </a:bodyPr>
          <a:lstStyle/>
          <a:p>
            <a:pPr marL="12700">
              <a:lnSpc>
                <a:spcPct val="100000"/>
              </a:lnSpc>
              <a:spcBef>
                <a:spcPts val="390"/>
              </a:spcBef>
            </a:pPr>
            <a:r>
              <a:rPr sz="1600" b="1" spc="20" dirty="0">
                <a:latin typeface="Roboto"/>
                <a:cs typeface="Roboto"/>
              </a:rPr>
              <a:t>Souíce</a:t>
            </a:r>
            <a:r>
              <a:rPr sz="1600" b="1" spc="60" dirty="0">
                <a:latin typeface="Roboto"/>
                <a:cs typeface="Roboto"/>
              </a:rPr>
              <a:t> </a:t>
            </a:r>
            <a:r>
              <a:rPr sz="1600" b="1" spc="-10" dirty="0">
                <a:latin typeface="Roboto"/>
                <a:cs typeface="Roboto"/>
              </a:rPr>
              <a:t>link:</a:t>
            </a:r>
            <a:r>
              <a:rPr sz="1600" b="1" spc="65" dirty="0">
                <a:latin typeface="Roboto"/>
                <a:cs typeface="Roboto"/>
              </a:rPr>
              <a:t> </a:t>
            </a:r>
            <a:r>
              <a:rPr lang="en-US" sz="1600" dirty="0">
                <a:hlinkClick r:id="rId2"/>
              </a:rPr>
              <a:t>(PDF) Microplastic Pollution: Sources, Fate, Impacts and Research Gaps (researchgate.net)</a:t>
            </a:r>
            <a:r>
              <a:rPr lang="en-US" sz="1600" b="1" spc="20" dirty="0">
                <a:latin typeface="Roboto"/>
                <a:cs typeface="Roboto"/>
              </a:rPr>
              <a:t> </a:t>
            </a:r>
            <a:endParaRPr sz="1600" dirty="0">
              <a:latin typeface="Roboto"/>
              <a:cs typeface="Roboto"/>
            </a:endParaRPr>
          </a:p>
        </p:txBody>
      </p:sp>
      <p:pic>
        <p:nvPicPr>
          <p:cNvPr id="10" name="object 10"/>
          <p:cNvPicPr/>
          <p:nvPr/>
        </p:nvPicPr>
        <p:blipFill>
          <a:blip r:embed="rId3" cstate="print"/>
          <a:stretch>
            <a:fillRect/>
          </a:stretch>
        </p:blipFill>
        <p:spPr>
          <a:xfrm>
            <a:off x="9812340" y="6270649"/>
            <a:ext cx="2229890" cy="474877"/>
          </a:xfrm>
          <a:prstGeom prst="rect">
            <a:avLst/>
          </a:prstGeom>
        </p:spPr>
      </p:pic>
      <p:sp>
        <p:nvSpPr>
          <p:cNvPr id="14" name="object 3">
            <a:extLst>
              <a:ext uri="{FF2B5EF4-FFF2-40B4-BE49-F238E27FC236}">
                <a16:creationId xmlns:a16="http://schemas.microsoft.com/office/drawing/2014/main" id="{EC753310-F413-9684-93FE-AF23992C6F35}"/>
              </a:ext>
            </a:extLst>
          </p:cNvPr>
          <p:cNvSpPr txBox="1"/>
          <p:nvPr/>
        </p:nvSpPr>
        <p:spPr>
          <a:xfrm>
            <a:off x="6858000" y="1769378"/>
            <a:ext cx="4724400" cy="2531334"/>
          </a:xfrm>
          <a:prstGeom prst="rect">
            <a:avLst/>
          </a:prstGeom>
        </p:spPr>
        <p:txBody>
          <a:bodyPr vert="horz" wrap="square" lIns="0" tIns="12065" rIns="0" bIns="0" rtlCol="0">
            <a:spAutoFit/>
          </a:bodyPr>
          <a:lstStyle/>
          <a:p>
            <a:pPr marL="12700" marR="5080">
              <a:lnSpc>
                <a:spcPct val="114999"/>
              </a:lnSpc>
              <a:spcBef>
                <a:spcPts val="95"/>
              </a:spcBef>
            </a:pPr>
            <a:r>
              <a:rPr sz="2400" b="1" spc="-60" dirty="0">
                <a:solidFill>
                  <a:srgbClr val="001F5F"/>
                </a:solidFill>
                <a:latin typeface="Roboto"/>
                <a:cs typeface="Roboto"/>
              </a:rPr>
              <a:t>“</a:t>
            </a:r>
            <a:r>
              <a:rPr lang="en-US" sz="2400" b="1" spc="-60" dirty="0">
                <a:solidFill>
                  <a:srgbClr val="001F5F"/>
                </a:solidFill>
                <a:latin typeface="Roboto"/>
                <a:cs typeface="Roboto"/>
              </a:rPr>
              <a:t>Studies have found microplastic concentrations varying depending on location and water type. One study reported an average of 64-1770 microplastic particles per liter in surface waters [ResearchGate]</a:t>
            </a:r>
            <a:r>
              <a:rPr sz="2400" b="1" spc="-10" dirty="0">
                <a:solidFill>
                  <a:srgbClr val="001F5F"/>
                </a:solidFill>
                <a:latin typeface="Roboto"/>
                <a:cs typeface="Roboto"/>
              </a:rPr>
              <a:t>.”</a:t>
            </a:r>
            <a:endParaRPr sz="2400" dirty="0">
              <a:latin typeface="Roboto"/>
              <a:cs typeface="Roboto"/>
            </a:endParaRPr>
          </a:p>
        </p:txBody>
      </p:sp>
      <p:sp>
        <p:nvSpPr>
          <p:cNvPr id="16" name="object 9">
            <a:extLst>
              <a:ext uri="{FF2B5EF4-FFF2-40B4-BE49-F238E27FC236}">
                <a16:creationId xmlns:a16="http://schemas.microsoft.com/office/drawing/2014/main" id="{9AAC1F04-961F-1406-957F-005B22AE66F8}"/>
              </a:ext>
            </a:extLst>
          </p:cNvPr>
          <p:cNvSpPr txBox="1"/>
          <p:nvPr/>
        </p:nvSpPr>
        <p:spPr>
          <a:xfrm>
            <a:off x="336295" y="5262583"/>
            <a:ext cx="11188700" cy="296235"/>
          </a:xfrm>
          <a:prstGeom prst="rect">
            <a:avLst/>
          </a:prstGeom>
        </p:spPr>
        <p:txBody>
          <a:bodyPr vert="horz" wrap="square" lIns="0" tIns="49530" rIns="0" bIns="0" rtlCol="0">
            <a:spAutoFit/>
          </a:bodyPr>
          <a:lstStyle/>
          <a:p>
            <a:pPr marL="12700">
              <a:lnSpc>
                <a:spcPct val="100000"/>
              </a:lnSpc>
              <a:spcBef>
                <a:spcPts val="390"/>
              </a:spcBef>
            </a:pPr>
            <a:r>
              <a:rPr sz="1600" b="1" spc="20" dirty="0">
                <a:latin typeface="Roboto"/>
                <a:cs typeface="Roboto"/>
              </a:rPr>
              <a:t>Souíce</a:t>
            </a:r>
            <a:r>
              <a:rPr sz="1600" b="1" spc="60" dirty="0">
                <a:latin typeface="Roboto"/>
                <a:cs typeface="Roboto"/>
              </a:rPr>
              <a:t> </a:t>
            </a:r>
            <a:r>
              <a:rPr sz="1600" b="1" spc="-10" dirty="0">
                <a:latin typeface="Roboto"/>
                <a:cs typeface="Roboto"/>
              </a:rPr>
              <a:t>link:</a:t>
            </a:r>
            <a:r>
              <a:rPr lang="en-US" sz="1600" b="1" spc="-10" dirty="0">
                <a:latin typeface="Roboto"/>
                <a:cs typeface="Roboto"/>
              </a:rPr>
              <a:t> </a:t>
            </a:r>
            <a:r>
              <a:rPr lang="en-US" sz="1600" dirty="0">
                <a:hlinkClick r:id="rId4"/>
              </a:rPr>
              <a:t>Plastic pollution in the ocean: data, facts, consequences (unesco.org)</a:t>
            </a:r>
            <a:endParaRPr sz="1600" dirty="0">
              <a:latin typeface="Roboto"/>
              <a:cs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 y="84531"/>
            <a:ext cx="3929380" cy="627736"/>
          </a:xfrm>
          <a:prstGeom prst="rect">
            <a:avLst/>
          </a:prstGeom>
        </p:spPr>
        <p:txBody>
          <a:bodyPr vert="horz" wrap="square" lIns="0" tIns="12065" rIns="0" bIns="0" rtlCol="0">
            <a:spAutoFit/>
          </a:bodyPr>
          <a:lstStyle/>
          <a:p>
            <a:pPr marL="12700">
              <a:lnSpc>
                <a:spcPct val="100000"/>
              </a:lnSpc>
              <a:spcBef>
                <a:spcPts val="95"/>
              </a:spcBef>
            </a:pPr>
            <a:r>
              <a:rPr sz="4000" spc="30" dirty="0">
                <a:solidFill>
                  <a:srgbClr val="FF0000"/>
                </a:solidFill>
                <a:latin typeface="Roboto"/>
                <a:cs typeface="Roboto"/>
              </a:rPr>
              <a:t>Stakeholde</a:t>
            </a:r>
            <a:r>
              <a:rPr lang="en-US" sz="4000" spc="30" dirty="0">
                <a:solidFill>
                  <a:srgbClr val="FF0000"/>
                </a:solidFill>
                <a:latin typeface="Roboto"/>
                <a:cs typeface="Roboto"/>
              </a:rPr>
              <a:t>r</a:t>
            </a:r>
            <a:r>
              <a:rPr sz="4000" spc="30" dirty="0">
                <a:solidFill>
                  <a:srgbClr val="FF0000"/>
                </a:solidFill>
                <a:latin typeface="Roboto"/>
                <a:cs typeface="Roboto"/>
              </a:rPr>
              <a:t>s</a:t>
            </a:r>
            <a:endParaRPr sz="4000" dirty="0">
              <a:latin typeface="Roboto"/>
              <a:cs typeface="Roboto"/>
            </a:endParaRPr>
          </a:p>
        </p:txBody>
      </p:sp>
      <p:sp>
        <p:nvSpPr>
          <p:cNvPr id="3" name="object 3"/>
          <p:cNvSpPr txBox="1"/>
          <p:nvPr/>
        </p:nvSpPr>
        <p:spPr>
          <a:xfrm>
            <a:off x="291490" y="1773123"/>
            <a:ext cx="6871310" cy="2921313"/>
          </a:xfrm>
          <a:prstGeom prst="rect">
            <a:avLst/>
          </a:prstGeom>
        </p:spPr>
        <p:txBody>
          <a:bodyPr vert="horz" wrap="square" lIns="0" tIns="12700" rIns="0" bIns="0" rtlCol="0">
            <a:spAutoFit/>
          </a:bodyPr>
          <a:lstStyle/>
          <a:p>
            <a:pPr marL="469900" indent="-457200">
              <a:lnSpc>
                <a:spcPct val="100000"/>
              </a:lnSpc>
              <a:spcBef>
                <a:spcPts val="100"/>
              </a:spcBef>
              <a:buClr>
                <a:srgbClr val="000000"/>
              </a:buClr>
              <a:buSzPct val="91666"/>
              <a:buFont typeface="Wingdings"/>
              <a:buChar char=""/>
              <a:tabLst>
                <a:tab pos="469265" algn="l"/>
                <a:tab pos="469900" algn="l"/>
              </a:tabLst>
            </a:pPr>
            <a:r>
              <a:rPr lang="en-US" sz="2400" spc="-20" dirty="0">
                <a:solidFill>
                  <a:srgbClr val="001F5F"/>
                </a:solidFill>
                <a:latin typeface="Roboto"/>
                <a:cs typeface="Roboto"/>
              </a:rPr>
              <a:t>Environmental Researchers</a:t>
            </a:r>
            <a:endParaRPr sz="2400" dirty="0">
              <a:latin typeface="Roboto"/>
              <a:cs typeface="Roboto"/>
            </a:endParaRPr>
          </a:p>
          <a:p>
            <a:pPr>
              <a:lnSpc>
                <a:spcPct val="100000"/>
              </a:lnSpc>
              <a:spcBef>
                <a:spcPts val="25"/>
              </a:spcBef>
              <a:buFont typeface="Wingdings"/>
              <a:buChar char=""/>
            </a:pPr>
            <a:endParaRPr sz="3100" dirty="0">
              <a:latin typeface="Roboto"/>
              <a:cs typeface="Roboto"/>
            </a:endParaRPr>
          </a:p>
          <a:p>
            <a:pPr marL="469900" indent="-457200">
              <a:lnSpc>
                <a:spcPct val="100000"/>
              </a:lnSpc>
              <a:buClr>
                <a:srgbClr val="000000"/>
              </a:buClr>
              <a:buSzPct val="91666"/>
              <a:buFont typeface="Wingdings"/>
              <a:buChar char=""/>
              <a:tabLst>
                <a:tab pos="469265" algn="l"/>
                <a:tab pos="469900" algn="l"/>
              </a:tabLst>
            </a:pPr>
            <a:r>
              <a:rPr lang="en-US" sz="2400" spc="10" dirty="0">
                <a:solidFill>
                  <a:srgbClr val="001F5F"/>
                </a:solidFill>
                <a:latin typeface="Roboto"/>
                <a:cs typeface="Roboto"/>
              </a:rPr>
              <a:t>Government Agencies</a:t>
            </a:r>
            <a:endParaRPr sz="2400" dirty="0">
              <a:latin typeface="Roboto"/>
              <a:cs typeface="Roboto"/>
            </a:endParaRPr>
          </a:p>
          <a:p>
            <a:pPr>
              <a:lnSpc>
                <a:spcPct val="100000"/>
              </a:lnSpc>
              <a:spcBef>
                <a:spcPts val="25"/>
              </a:spcBef>
              <a:buFont typeface="Wingdings"/>
              <a:buChar char=""/>
            </a:pPr>
            <a:endParaRPr sz="3100" dirty="0">
              <a:latin typeface="Roboto"/>
              <a:cs typeface="Roboto"/>
            </a:endParaRPr>
          </a:p>
          <a:p>
            <a:pPr marL="469900" indent="-457200">
              <a:lnSpc>
                <a:spcPct val="100000"/>
              </a:lnSpc>
              <a:spcBef>
                <a:spcPts val="5"/>
              </a:spcBef>
              <a:buClr>
                <a:srgbClr val="000000"/>
              </a:buClr>
              <a:buSzPct val="91666"/>
              <a:buFont typeface="Wingdings"/>
              <a:buChar char=""/>
              <a:tabLst>
                <a:tab pos="469265" algn="l"/>
                <a:tab pos="469900" algn="l"/>
              </a:tabLst>
            </a:pPr>
            <a:r>
              <a:rPr lang="en-US" sz="2400" spc="-25" dirty="0">
                <a:solidFill>
                  <a:srgbClr val="001F5F"/>
                </a:solidFill>
                <a:latin typeface="Roboto"/>
                <a:cs typeface="Roboto"/>
              </a:rPr>
              <a:t>Water Utilities and NGOs</a:t>
            </a:r>
            <a:endParaRPr sz="2400" dirty="0">
              <a:latin typeface="Roboto"/>
              <a:cs typeface="Roboto"/>
            </a:endParaRPr>
          </a:p>
          <a:p>
            <a:pPr>
              <a:lnSpc>
                <a:spcPct val="100000"/>
              </a:lnSpc>
              <a:spcBef>
                <a:spcPts val="20"/>
              </a:spcBef>
              <a:buFont typeface="Wingdings"/>
              <a:buChar char=""/>
            </a:pPr>
            <a:endParaRPr sz="3100" dirty="0">
              <a:latin typeface="Roboto"/>
              <a:cs typeface="Roboto"/>
            </a:endParaRPr>
          </a:p>
          <a:p>
            <a:pPr marL="469900" indent="-457200">
              <a:lnSpc>
                <a:spcPct val="100000"/>
              </a:lnSpc>
              <a:buClr>
                <a:srgbClr val="000000"/>
              </a:buClr>
              <a:buSzPct val="91666"/>
              <a:buFont typeface="Wingdings"/>
              <a:buChar char=""/>
              <a:tabLst>
                <a:tab pos="469265" algn="l"/>
                <a:tab pos="469900" algn="l"/>
              </a:tabLst>
            </a:pPr>
            <a:r>
              <a:rPr lang="en-US" sz="2400" spc="25" dirty="0">
                <a:solidFill>
                  <a:srgbClr val="001F5F"/>
                </a:solidFill>
                <a:latin typeface="Roboto"/>
                <a:cs typeface="Roboto"/>
              </a:rPr>
              <a:t>Chemical and Material Sciences companies</a:t>
            </a:r>
            <a:endParaRPr sz="2400" dirty="0">
              <a:latin typeface="Roboto"/>
              <a:cs typeface="Roboto"/>
            </a:endParaRPr>
          </a:p>
        </p:txBody>
      </p:sp>
      <p:pic>
        <p:nvPicPr>
          <p:cNvPr id="4" name="object 4"/>
          <p:cNvPicPr/>
          <p:nvPr/>
        </p:nvPicPr>
        <p:blipFill>
          <a:blip r:embed="rId2" cstate="print"/>
          <a:stretch>
            <a:fillRect/>
          </a:stretch>
        </p:blipFill>
        <p:spPr>
          <a:xfrm>
            <a:off x="9812340" y="6270649"/>
            <a:ext cx="2229890" cy="47487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 y="84531"/>
            <a:ext cx="4615180" cy="627736"/>
          </a:xfrm>
          <a:prstGeom prst="rect">
            <a:avLst/>
          </a:prstGeom>
        </p:spPr>
        <p:txBody>
          <a:bodyPr vert="horz" wrap="square" lIns="0" tIns="12065" rIns="0" bIns="0" rtlCol="0">
            <a:spAutoFit/>
          </a:bodyPr>
          <a:lstStyle/>
          <a:p>
            <a:pPr marL="12700">
              <a:lnSpc>
                <a:spcPct val="100000"/>
              </a:lnSpc>
              <a:spcBef>
                <a:spcPts val="95"/>
              </a:spcBef>
            </a:pPr>
            <a:r>
              <a:rPr sz="4000" spc="65" dirty="0">
                <a:solidFill>
                  <a:srgbClr val="FF0000"/>
                </a:solidFill>
                <a:latin typeface="Roboto"/>
                <a:cs typeface="Roboto"/>
              </a:rPr>
              <a:t>P</a:t>
            </a:r>
            <a:r>
              <a:rPr lang="en-US" sz="4000" spc="65" dirty="0">
                <a:solidFill>
                  <a:srgbClr val="FF0000"/>
                </a:solidFill>
                <a:latin typeface="Roboto"/>
                <a:cs typeface="Roboto"/>
              </a:rPr>
              <a:t>r</a:t>
            </a:r>
            <a:r>
              <a:rPr sz="4000" spc="65" dirty="0">
                <a:solidFill>
                  <a:srgbClr val="FF0000"/>
                </a:solidFill>
                <a:latin typeface="Roboto"/>
                <a:cs typeface="Roboto"/>
              </a:rPr>
              <a:t>esent</a:t>
            </a:r>
            <a:r>
              <a:rPr sz="4000" spc="-90" dirty="0">
                <a:solidFill>
                  <a:srgbClr val="FF0000"/>
                </a:solidFill>
                <a:latin typeface="Roboto"/>
                <a:cs typeface="Roboto"/>
              </a:rPr>
              <a:t> </a:t>
            </a:r>
            <a:r>
              <a:rPr sz="4000" spc="45" dirty="0">
                <a:solidFill>
                  <a:srgbClr val="FF0000"/>
                </a:solidFill>
                <a:latin typeface="Roboto"/>
                <a:cs typeface="Roboto"/>
              </a:rPr>
              <a:t>Scena</a:t>
            </a:r>
            <a:r>
              <a:rPr lang="en-US" sz="4000" spc="45" dirty="0">
                <a:solidFill>
                  <a:srgbClr val="FF0000"/>
                </a:solidFill>
                <a:latin typeface="Roboto"/>
                <a:cs typeface="Roboto"/>
              </a:rPr>
              <a:t>r</a:t>
            </a:r>
            <a:r>
              <a:rPr sz="4000" spc="45" dirty="0">
                <a:solidFill>
                  <a:srgbClr val="FF0000"/>
                </a:solidFill>
                <a:latin typeface="Roboto"/>
                <a:cs typeface="Roboto"/>
              </a:rPr>
              <a:t>io</a:t>
            </a:r>
            <a:endParaRPr sz="4000" dirty="0">
              <a:latin typeface="Roboto"/>
              <a:cs typeface="Roboto"/>
            </a:endParaRPr>
          </a:p>
        </p:txBody>
      </p:sp>
      <p:sp>
        <p:nvSpPr>
          <p:cNvPr id="3" name="object 3"/>
          <p:cNvSpPr txBox="1"/>
          <p:nvPr/>
        </p:nvSpPr>
        <p:spPr>
          <a:xfrm>
            <a:off x="304800" y="1124473"/>
            <a:ext cx="11188498" cy="5114221"/>
          </a:xfrm>
          <a:prstGeom prst="rect">
            <a:avLst/>
          </a:prstGeom>
        </p:spPr>
        <p:txBody>
          <a:bodyPr vert="horz" wrap="square" lIns="0" tIns="12700" rIns="0" bIns="0" rtlCol="0">
            <a:spAutoFit/>
          </a:bodyPr>
          <a:lstStyle/>
          <a:p>
            <a:pPr marL="393700" indent="-381000">
              <a:lnSpc>
                <a:spcPct val="100000"/>
              </a:lnSpc>
              <a:spcBef>
                <a:spcPts val="100"/>
              </a:spcBef>
              <a:buClr>
                <a:srgbClr val="000000"/>
              </a:buClr>
              <a:buSzPct val="75000"/>
              <a:buFont typeface="Wingdings"/>
              <a:buChar char=""/>
              <a:tabLst>
                <a:tab pos="393065" algn="l"/>
                <a:tab pos="393700" algn="l"/>
              </a:tabLst>
            </a:pPr>
            <a:r>
              <a:rPr lang="en-US" sz="2400" spc="-25" dirty="0">
                <a:solidFill>
                  <a:srgbClr val="001F5F"/>
                </a:solidFill>
                <a:latin typeface="Roboto"/>
                <a:cs typeface="Roboto"/>
              </a:rPr>
              <a:t>Microplastics are practically everywhere in aquatic environments. Estimates suggest a staggering range of 50-75 trillion microplastic particles floating just in our oceans.</a:t>
            </a:r>
            <a:endParaRPr lang="en-US" sz="2800" dirty="0">
              <a:latin typeface="Roboto"/>
              <a:cs typeface="Roboto"/>
            </a:endParaRPr>
          </a:p>
          <a:p>
            <a:pPr>
              <a:lnSpc>
                <a:spcPct val="100000"/>
              </a:lnSpc>
              <a:spcBef>
                <a:spcPts val="35"/>
              </a:spcBef>
              <a:buFont typeface="Wingdings"/>
              <a:buChar char=""/>
            </a:pPr>
            <a:endParaRPr sz="3050" dirty="0">
              <a:latin typeface="Roboto"/>
              <a:cs typeface="Roboto"/>
            </a:endParaRPr>
          </a:p>
          <a:p>
            <a:pPr marL="393700" indent="-381000">
              <a:lnSpc>
                <a:spcPct val="100000"/>
              </a:lnSpc>
              <a:buClr>
                <a:srgbClr val="000000"/>
              </a:buClr>
              <a:buSzPct val="75000"/>
              <a:buFont typeface="Wingdings"/>
              <a:buChar char=""/>
              <a:tabLst>
                <a:tab pos="393065" algn="l"/>
                <a:tab pos="393700" algn="l"/>
              </a:tabLst>
            </a:pPr>
            <a:r>
              <a:rPr lang="en-US" sz="2400" spc="-15" dirty="0">
                <a:solidFill>
                  <a:srgbClr val="001F5F"/>
                </a:solidFill>
                <a:latin typeface="Roboto"/>
                <a:cs typeface="Roboto"/>
              </a:rPr>
              <a:t>The main culprits are plastic breakdown from various sources. Additionally, synthetic clothing fibers shed microplastics during washing, further polluting waterways.</a:t>
            </a:r>
            <a:endParaRPr lang="en-US" sz="2800" dirty="0">
              <a:latin typeface="Roboto"/>
              <a:cs typeface="Roboto"/>
            </a:endParaRPr>
          </a:p>
          <a:p>
            <a:pPr>
              <a:lnSpc>
                <a:spcPct val="100000"/>
              </a:lnSpc>
              <a:spcBef>
                <a:spcPts val="35"/>
              </a:spcBef>
              <a:buFont typeface="Wingdings"/>
              <a:buChar char=""/>
            </a:pPr>
            <a:endParaRPr sz="3050" dirty="0">
              <a:latin typeface="Roboto"/>
              <a:cs typeface="Roboto"/>
            </a:endParaRPr>
          </a:p>
          <a:p>
            <a:pPr marL="393700" indent="-381000">
              <a:lnSpc>
                <a:spcPct val="100000"/>
              </a:lnSpc>
              <a:buClr>
                <a:srgbClr val="000000"/>
              </a:buClr>
              <a:buSzPct val="75000"/>
              <a:buFont typeface="Wingdings"/>
              <a:buChar char=""/>
              <a:tabLst>
                <a:tab pos="393065" algn="l"/>
                <a:tab pos="393700" algn="l"/>
              </a:tabLst>
            </a:pPr>
            <a:r>
              <a:rPr lang="en-US" sz="2400" spc="-25" dirty="0">
                <a:solidFill>
                  <a:srgbClr val="001F5F"/>
                </a:solidFill>
                <a:latin typeface="Roboto"/>
                <a:cs typeface="Roboto"/>
              </a:rPr>
              <a:t>The full extent of the consequences is still being researched, but there are concerns about microplastics entering the food chain.</a:t>
            </a:r>
          </a:p>
          <a:p>
            <a:pPr marL="393700" indent="-381000">
              <a:lnSpc>
                <a:spcPct val="100000"/>
              </a:lnSpc>
              <a:buClr>
                <a:srgbClr val="000000"/>
              </a:buClr>
              <a:buSzPct val="75000"/>
              <a:buFont typeface="Wingdings"/>
              <a:buChar char=""/>
              <a:tabLst>
                <a:tab pos="393065" algn="l"/>
                <a:tab pos="393700" algn="l"/>
              </a:tabLst>
            </a:pPr>
            <a:endParaRPr lang="en-US" sz="3050" dirty="0">
              <a:latin typeface="Roboto"/>
              <a:cs typeface="Roboto"/>
            </a:endParaRPr>
          </a:p>
          <a:p>
            <a:pPr marL="393700" indent="-381000">
              <a:lnSpc>
                <a:spcPct val="100000"/>
              </a:lnSpc>
              <a:spcBef>
                <a:spcPts val="5"/>
              </a:spcBef>
              <a:buClr>
                <a:srgbClr val="000000"/>
              </a:buClr>
              <a:buSzPct val="75000"/>
              <a:buFont typeface="Wingdings"/>
              <a:buChar char=""/>
              <a:tabLst>
                <a:tab pos="393065" algn="l"/>
                <a:tab pos="393700" algn="l"/>
                <a:tab pos="7860665" algn="l"/>
              </a:tabLst>
            </a:pPr>
            <a:r>
              <a:rPr lang="en-US" sz="2400" spc="-20" dirty="0">
                <a:solidFill>
                  <a:srgbClr val="001F5F"/>
                </a:solidFill>
                <a:latin typeface="Roboto"/>
                <a:cs typeface="Roboto"/>
              </a:rPr>
              <a:t>Traditional methods for microplastic detection can be expensive, time-consuming, and require specialized expertise. </a:t>
            </a:r>
            <a:endParaRPr lang="en-US" sz="2400" dirty="0">
              <a:latin typeface="Roboto"/>
              <a:cs typeface="Roboto"/>
            </a:endParaRPr>
          </a:p>
        </p:txBody>
      </p:sp>
      <p:pic>
        <p:nvPicPr>
          <p:cNvPr id="4" name="object 4"/>
          <p:cNvPicPr/>
          <p:nvPr/>
        </p:nvPicPr>
        <p:blipFill>
          <a:blip r:embed="rId2" cstate="print"/>
          <a:stretch>
            <a:fillRect/>
          </a:stretch>
        </p:blipFill>
        <p:spPr>
          <a:xfrm>
            <a:off x="9812340" y="6270649"/>
            <a:ext cx="2229890" cy="47487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9220" y="84531"/>
            <a:ext cx="4959603" cy="635000"/>
          </a:xfrm>
          <a:prstGeom prst="rect">
            <a:avLst/>
          </a:prstGeom>
        </p:spPr>
        <p:txBody>
          <a:bodyPr vert="horz" wrap="square" lIns="0" tIns="12065" rIns="0" bIns="0" rtlCol="0">
            <a:spAutoFit/>
          </a:bodyPr>
          <a:lstStyle/>
          <a:p>
            <a:pPr marL="12700">
              <a:lnSpc>
                <a:spcPct val="100000"/>
              </a:lnSpc>
              <a:spcBef>
                <a:spcPts val="95"/>
              </a:spcBef>
            </a:pPr>
            <a:r>
              <a:rPr sz="4000" spc="50" dirty="0">
                <a:solidFill>
                  <a:srgbClr val="FF0000"/>
                </a:solidFill>
                <a:latin typeface="Roboto"/>
                <a:cs typeface="Roboto"/>
              </a:rPr>
              <a:t>P</a:t>
            </a:r>
            <a:r>
              <a:rPr lang="en-US" sz="4000" spc="50" dirty="0">
                <a:solidFill>
                  <a:srgbClr val="FF0000"/>
                </a:solidFill>
                <a:latin typeface="Roboto"/>
                <a:cs typeface="Roboto"/>
              </a:rPr>
              <a:t>r</a:t>
            </a:r>
            <a:r>
              <a:rPr sz="4000" spc="50" dirty="0">
                <a:solidFill>
                  <a:srgbClr val="FF0000"/>
                </a:solidFill>
                <a:latin typeface="Roboto"/>
                <a:cs typeface="Roboto"/>
              </a:rPr>
              <a:t>oposed</a:t>
            </a:r>
            <a:r>
              <a:rPr sz="4000" spc="10" dirty="0">
                <a:solidFill>
                  <a:srgbClr val="FF0000"/>
                </a:solidFill>
                <a:latin typeface="Roboto"/>
                <a:cs typeface="Roboto"/>
              </a:rPr>
              <a:t> </a:t>
            </a:r>
            <a:r>
              <a:rPr sz="4000" spc="-15" dirty="0">
                <a:solidFill>
                  <a:srgbClr val="FF0000"/>
                </a:solidFill>
                <a:latin typeface="Roboto"/>
                <a:cs typeface="Roboto"/>
              </a:rPr>
              <a:t>Solution</a:t>
            </a:r>
            <a:endParaRPr sz="3200" dirty="0">
              <a:latin typeface="Roboto"/>
              <a:cs typeface="Roboto"/>
            </a:endParaRPr>
          </a:p>
        </p:txBody>
      </p:sp>
      <p:pic>
        <p:nvPicPr>
          <p:cNvPr id="31" name="object 31"/>
          <p:cNvPicPr/>
          <p:nvPr/>
        </p:nvPicPr>
        <p:blipFill>
          <a:blip r:embed="rId2" cstate="print"/>
          <a:stretch>
            <a:fillRect/>
          </a:stretch>
        </p:blipFill>
        <p:spPr>
          <a:xfrm>
            <a:off x="9812340" y="6270649"/>
            <a:ext cx="2229890" cy="474877"/>
          </a:xfrm>
          <a:prstGeom prst="rect">
            <a:avLst/>
          </a:prstGeom>
        </p:spPr>
      </p:pic>
      <p:sp>
        <p:nvSpPr>
          <p:cNvPr id="33" name="TextBox 32">
            <a:extLst>
              <a:ext uri="{FF2B5EF4-FFF2-40B4-BE49-F238E27FC236}">
                <a16:creationId xmlns:a16="http://schemas.microsoft.com/office/drawing/2014/main" id="{4AE9F404-CCF0-AED2-B52C-300EF51B38F5}"/>
              </a:ext>
            </a:extLst>
          </p:cNvPr>
          <p:cNvSpPr txBox="1"/>
          <p:nvPr/>
        </p:nvSpPr>
        <p:spPr>
          <a:xfrm>
            <a:off x="838200" y="1067424"/>
            <a:ext cx="9677400" cy="4723152"/>
          </a:xfrm>
          <a:prstGeom prst="rect">
            <a:avLst/>
          </a:prstGeom>
          <a:noFill/>
        </p:spPr>
        <p:txBody>
          <a:bodyPr wrap="square">
            <a:spAutoFit/>
          </a:bodyPr>
          <a:lstStyle/>
          <a:p>
            <a:pPr algn="just">
              <a:lnSpc>
                <a:spcPct val="115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Objective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 Develop an efficient CNN model for automated microplastic detection in water.</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Key Steps</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Diverse dataset collection.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CNN architecture with transfer learning.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Training, fine-tuning, and evaluation.</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Optimization for real-time processing.</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Validation with real-world samples.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15000"/>
              </a:lnSpc>
              <a:spcAft>
                <a:spcPts val="800"/>
              </a:spcAft>
            </a:pPr>
            <a:r>
              <a:rPr lang="en-US" sz="2400" b="1" kern="100" dirty="0">
                <a:effectLst/>
                <a:latin typeface="Times New Roman" panose="02020603050405020304" pitchFamily="18" charset="0"/>
                <a:ea typeface="Calibri" panose="020F0502020204030204" pitchFamily="34" charset="0"/>
                <a:cs typeface="Times New Roman" panose="02020603050405020304" pitchFamily="18" charset="0"/>
              </a:rPr>
              <a:t>Major Outcome</a:t>
            </a: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2400" kern="100" dirty="0">
                <a:effectLst/>
                <a:latin typeface="Times New Roman" panose="02020603050405020304" pitchFamily="18" charset="0"/>
                <a:ea typeface="Calibri" panose="020F0502020204030204" pitchFamily="34" charset="0"/>
                <a:cs typeface="Times New Roman" panose="02020603050405020304" pitchFamily="18" charset="0"/>
              </a:rPr>
              <a:t>Accurate detection with key metrics.</a:t>
            </a:r>
            <a:endParaRPr lang="en-US"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9220" y="84531"/>
            <a:ext cx="2786380" cy="627736"/>
          </a:xfrm>
          <a:prstGeom prst="rect">
            <a:avLst/>
          </a:prstGeom>
        </p:spPr>
        <p:txBody>
          <a:bodyPr vert="horz" wrap="square" lIns="0" tIns="12065" rIns="0" bIns="0" rtlCol="0">
            <a:spAutoFit/>
          </a:bodyPr>
          <a:lstStyle/>
          <a:p>
            <a:pPr marL="12700">
              <a:lnSpc>
                <a:spcPct val="100000"/>
              </a:lnSpc>
              <a:spcBef>
                <a:spcPts val="95"/>
              </a:spcBef>
            </a:pPr>
            <a:r>
              <a:rPr lang="en-US" sz="4000" spc="180" dirty="0">
                <a:solidFill>
                  <a:srgbClr val="FF0000"/>
                </a:solidFill>
                <a:latin typeface="Roboto"/>
                <a:cs typeface="Roboto"/>
              </a:rPr>
              <a:t>F</a:t>
            </a:r>
            <a:r>
              <a:rPr sz="4000" spc="180" dirty="0">
                <a:solidFill>
                  <a:srgbClr val="FF0000"/>
                </a:solidFill>
                <a:latin typeface="Roboto"/>
                <a:cs typeface="Roboto"/>
              </a:rPr>
              <a:t>eat</a:t>
            </a:r>
            <a:r>
              <a:rPr lang="en-US" sz="4000" spc="180" dirty="0">
                <a:solidFill>
                  <a:srgbClr val="FF0000"/>
                </a:solidFill>
                <a:latin typeface="Roboto"/>
                <a:cs typeface="Roboto"/>
              </a:rPr>
              <a:t>ur</a:t>
            </a:r>
            <a:r>
              <a:rPr sz="4000" spc="180" dirty="0">
                <a:solidFill>
                  <a:srgbClr val="FF0000"/>
                </a:solidFill>
                <a:latin typeface="Roboto"/>
                <a:cs typeface="Roboto"/>
              </a:rPr>
              <a:t>es</a:t>
            </a:r>
            <a:endParaRPr sz="4000" dirty="0">
              <a:latin typeface="Roboto"/>
              <a:cs typeface="Roboto"/>
            </a:endParaRPr>
          </a:p>
        </p:txBody>
      </p:sp>
      <p:pic>
        <p:nvPicPr>
          <p:cNvPr id="4" name="object 4"/>
          <p:cNvPicPr/>
          <p:nvPr/>
        </p:nvPicPr>
        <p:blipFill>
          <a:blip r:embed="rId2" cstate="print"/>
          <a:stretch>
            <a:fillRect/>
          </a:stretch>
        </p:blipFill>
        <p:spPr>
          <a:xfrm>
            <a:off x="9812340" y="6270649"/>
            <a:ext cx="2229890" cy="474877"/>
          </a:xfrm>
          <a:prstGeom prst="rect">
            <a:avLst/>
          </a:prstGeom>
        </p:spPr>
      </p:pic>
      <p:sp>
        <p:nvSpPr>
          <p:cNvPr id="6" name="TextBox 5">
            <a:extLst>
              <a:ext uri="{FF2B5EF4-FFF2-40B4-BE49-F238E27FC236}">
                <a16:creationId xmlns:a16="http://schemas.microsoft.com/office/drawing/2014/main" id="{125BAC51-487B-02CD-7814-7852149C34F7}"/>
              </a:ext>
            </a:extLst>
          </p:cNvPr>
          <p:cNvSpPr txBox="1"/>
          <p:nvPr/>
        </p:nvSpPr>
        <p:spPr>
          <a:xfrm>
            <a:off x="533400" y="1143000"/>
            <a:ext cx="10668000" cy="3609321"/>
          </a:xfrm>
          <a:prstGeom prst="rect">
            <a:avLst/>
          </a:prstGeom>
          <a:noFill/>
        </p:spPr>
        <p:txBody>
          <a:bodyPr wrap="square">
            <a:spAutoFit/>
          </a:bodyPr>
          <a:lstStyle/>
          <a:p>
            <a:pPr marL="342900" lvl="0" indent="-342900" algn="just">
              <a:lnSpc>
                <a:spcPct val="115000"/>
              </a:lnSpc>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Image Recognition Capability</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CNNs automatically extract crucial features like shape, color, texture, and patterns, enabling robust microplastic identification.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Convolutional Layers: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CNNs recognize patterns at different scales, crucial for varied microplastic particle sizes, shapes, and arrangements.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Adaptability to Different Environments: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CNNs adapt well to diverse environments by leveraging pre-trained models, facilitating efficient training on smaller datasets.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Handling Nonlinear Relationships: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CNNs capture complex relationships, vital for detecting microplastics with diverse shapes and characteristics.</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800"/>
              </a:spcAft>
              <a:buFont typeface="Symbol" panose="05050102010706020507" pitchFamily="18" charset="2"/>
              <a:buChar char=""/>
            </a:pPr>
            <a:r>
              <a:rPr lang="en-US" sz="2000" b="1" kern="100" dirty="0">
                <a:effectLst/>
                <a:latin typeface="Times New Roman" panose="02020603050405020304" pitchFamily="18" charset="0"/>
                <a:ea typeface="Calibri" panose="020F0502020204030204" pitchFamily="34" charset="0"/>
                <a:cs typeface="Times New Roman" panose="02020603050405020304" pitchFamily="18" charset="0"/>
              </a:rPr>
              <a:t>Real-time or Near-real-time Analysis:</a:t>
            </a:r>
            <a:r>
              <a:rPr lang="en-US" sz="2000" kern="100" dirty="0">
                <a:effectLst/>
                <a:latin typeface="Times New Roman" panose="02020603050405020304" pitchFamily="18" charset="0"/>
                <a:ea typeface="Calibri" panose="020F0502020204030204" pitchFamily="34" charset="0"/>
                <a:cs typeface="Times New Roman" panose="02020603050405020304" pitchFamily="18" charset="0"/>
              </a:rPr>
              <a:t> Trained CNN models provide quick, real-time analysis, suitable for time-sensitive applications like continuous environmental monitoring.</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6350" y="4402581"/>
            <a:ext cx="12204700" cy="2461895"/>
            <a:chOff x="-6350" y="4402581"/>
            <a:chExt cx="12204700" cy="2461895"/>
          </a:xfrm>
        </p:grpSpPr>
        <p:sp>
          <p:nvSpPr>
            <p:cNvPr id="3" name="object 3"/>
            <p:cNvSpPr/>
            <p:nvPr/>
          </p:nvSpPr>
          <p:spPr>
            <a:xfrm>
              <a:off x="0" y="4408931"/>
              <a:ext cx="12192000" cy="2449195"/>
            </a:xfrm>
            <a:custGeom>
              <a:avLst/>
              <a:gdLst/>
              <a:ahLst/>
              <a:cxnLst/>
              <a:rect l="l" t="t" r="r" b="b"/>
              <a:pathLst>
                <a:path w="12192000" h="2449195">
                  <a:moveTo>
                    <a:pt x="12192000" y="0"/>
                  </a:moveTo>
                  <a:lnTo>
                    <a:pt x="0" y="0"/>
                  </a:lnTo>
                  <a:lnTo>
                    <a:pt x="0" y="2449067"/>
                  </a:lnTo>
                  <a:lnTo>
                    <a:pt x="12192000" y="2449067"/>
                  </a:lnTo>
                  <a:lnTo>
                    <a:pt x="12192000" y="0"/>
                  </a:lnTo>
                  <a:close/>
                </a:path>
              </a:pathLst>
            </a:custGeom>
            <a:solidFill>
              <a:srgbClr val="006FC0"/>
            </a:solidFill>
          </p:spPr>
          <p:txBody>
            <a:bodyPr wrap="square" lIns="0" tIns="0" rIns="0" bIns="0" rtlCol="0"/>
            <a:lstStyle/>
            <a:p>
              <a:endParaRPr/>
            </a:p>
          </p:txBody>
        </p:sp>
        <p:sp>
          <p:nvSpPr>
            <p:cNvPr id="4" name="object 4"/>
            <p:cNvSpPr/>
            <p:nvPr/>
          </p:nvSpPr>
          <p:spPr>
            <a:xfrm>
              <a:off x="0" y="4408931"/>
              <a:ext cx="12192000" cy="2449195"/>
            </a:xfrm>
            <a:custGeom>
              <a:avLst/>
              <a:gdLst/>
              <a:ahLst/>
              <a:cxnLst/>
              <a:rect l="l" t="t" r="r" b="b"/>
              <a:pathLst>
                <a:path w="12192000" h="2449195">
                  <a:moveTo>
                    <a:pt x="0" y="2449067"/>
                  </a:moveTo>
                  <a:lnTo>
                    <a:pt x="12192000" y="2449067"/>
                  </a:lnTo>
                  <a:lnTo>
                    <a:pt x="12192000" y="0"/>
                  </a:lnTo>
                  <a:lnTo>
                    <a:pt x="0" y="0"/>
                  </a:lnTo>
                  <a:lnTo>
                    <a:pt x="0" y="2449067"/>
                  </a:lnTo>
                  <a:close/>
                </a:path>
              </a:pathLst>
            </a:custGeom>
            <a:ln w="12699">
              <a:solidFill>
                <a:srgbClr val="2E528F"/>
              </a:solidFill>
            </a:ln>
          </p:spPr>
          <p:txBody>
            <a:bodyPr wrap="square" lIns="0" tIns="0" rIns="0" bIns="0" rtlCol="0"/>
            <a:lstStyle/>
            <a:p>
              <a:endParaRPr/>
            </a:p>
          </p:txBody>
        </p:sp>
      </p:grpSp>
      <p:sp>
        <p:nvSpPr>
          <p:cNvPr id="5" name="object 5"/>
          <p:cNvSpPr txBox="1">
            <a:spLocks noGrp="1"/>
          </p:cNvSpPr>
          <p:nvPr>
            <p:ph type="title"/>
          </p:nvPr>
        </p:nvSpPr>
        <p:spPr>
          <a:prstGeom prst="rect">
            <a:avLst/>
          </a:prstGeom>
        </p:spPr>
        <p:txBody>
          <a:bodyPr vert="horz" wrap="square" lIns="0" tIns="12700" rIns="0" bIns="0" rtlCol="0">
            <a:spAutoFit/>
          </a:bodyPr>
          <a:lstStyle/>
          <a:p>
            <a:pPr marL="1905" algn="ctr">
              <a:lnSpc>
                <a:spcPts val="4245"/>
              </a:lnSpc>
              <a:spcBef>
                <a:spcPts val="100"/>
              </a:spcBef>
            </a:pPr>
            <a:r>
              <a:rPr spc="-5" dirty="0"/>
              <a:t>Thank</a:t>
            </a:r>
            <a:r>
              <a:rPr spc="-85" dirty="0"/>
              <a:t> </a:t>
            </a:r>
            <a:r>
              <a:rPr spc="-75" dirty="0"/>
              <a:t>You!</a:t>
            </a:r>
          </a:p>
          <a:p>
            <a:pPr marL="1905" algn="ctr">
              <a:lnSpc>
                <a:spcPts val="7965"/>
              </a:lnSpc>
            </a:pPr>
            <a:r>
              <a:rPr sz="6700" b="0" spc="-5" dirty="0">
                <a:solidFill>
                  <a:srgbClr val="FF9900"/>
                </a:solidFill>
                <a:latin typeface="Wingdings"/>
                <a:cs typeface="Wingdings"/>
              </a:rPr>
              <a:t></a:t>
            </a:r>
            <a:endParaRPr sz="6700">
              <a:latin typeface="Wingdings"/>
              <a:cs typeface="Wingdings"/>
            </a:endParaRPr>
          </a:p>
        </p:txBody>
      </p:sp>
      <p:pic>
        <p:nvPicPr>
          <p:cNvPr id="6" name="object 6"/>
          <p:cNvPicPr/>
          <p:nvPr/>
        </p:nvPicPr>
        <p:blipFill>
          <a:blip r:embed="rId2" cstate="print"/>
          <a:stretch>
            <a:fillRect/>
          </a:stretch>
        </p:blipFill>
        <p:spPr>
          <a:xfrm>
            <a:off x="4337470" y="2842959"/>
            <a:ext cx="4106847" cy="870928"/>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462C1"/>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TotalTime>
  <Words>485</Words>
  <Application>Microsoft Office PowerPoint</Application>
  <PresentationFormat>Widescreen</PresentationFormat>
  <Paragraphs>47</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Roboto</vt:lpstr>
      <vt:lpstr>Symbol</vt:lpstr>
      <vt:lpstr>Times New Roman</vt:lpstr>
      <vt:lpstr>Wingdings</vt:lpstr>
      <vt:lpstr>Office Theme</vt:lpstr>
      <vt:lpstr>MICROPLASTICS DETECTION Detection of micro-plastics in water using Deep Learning </vt:lpstr>
      <vt:lpstr>Problem Statement</vt:lpstr>
      <vt:lpstr>Statistics</vt:lpstr>
      <vt:lpstr>Stakeholders</vt:lpstr>
      <vt:lpstr>Present Scenario</vt:lpstr>
      <vt:lpstr>Proposed Solution</vt:lpstr>
      <vt:lpstr>Features</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Sairam Pabbisetty</cp:lastModifiedBy>
  <cp:revision>1</cp:revision>
  <dcterms:created xsi:type="dcterms:W3CDTF">2024-05-07T09:14:27Z</dcterms:created>
  <dcterms:modified xsi:type="dcterms:W3CDTF">2024-05-07T12:26:07Z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2024-04-21T00:00:00Z</vt:filetime>
  </property>
  <property fmtid="{D5CDD505-2E9C-101B-9397-08002B2CF9AE}" pid="3" name="Creator">
    <vt:lpwstr>Microsoft® PowerPoint® for Microsoft 365</vt:lpwstr>
  </property>
  <property fmtid="{D5CDD505-2E9C-101B-9397-08002B2CF9AE}" pid="4" name="LastSaved">
    <vt:filetime>2024-05-07T00:00:00Z</vt:filetime>
  </property>
</Properties>
</file>