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72" r:id="rId6"/>
    <p:sldId id="259" r:id="rId7"/>
    <p:sldId id="262" r:id="rId8"/>
    <p:sldId id="266" r:id="rId9"/>
    <p:sldId id="264" r:id="rId10"/>
    <p:sldId id="265" r:id="rId11"/>
    <p:sldId id="268" r:id="rId12"/>
    <p:sldId id="279" r:id="rId13"/>
    <p:sldId id="274" r:id="rId14"/>
    <p:sldId id="281" r:id="rId15"/>
    <p:sldId id="280" r:id="rId16"/>
    <p:sldId id="269" r:id="rId17"/>
    <p:sldId id="282"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2D6E8D-4FD3-42AD-B1B0-FC697FD5732D}"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75DD4-EE67-4BAA-BBF8-496C7511BA6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57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D6E8D-4FD3-42AD-B1B0-FC697FD5732D}"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75DD4-EE67-4BAA-BBF8-496C7511BA6D}" type="slidenum">
              <a:rPr lang="en-US" smtClean="0"/>
              <a:t>‹#›</a:t>
            </a:fld>
            <a:endParaRPr lang="en-US"/>
          </a:p>
        </p:txBody>
      </p:sp>
    </p:spTree>
    <p:extLst>
      <p:ext uri="{BB962C8B-B14F-4D97-AF65-F5344CB8AC3E}">
        <p14:creationId xmlns:p14="http://schemas.microsoft.com/office/powerpoint/2010/main" val="4159929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D6E8D-4FD3-42AD-B1B0-FC697FD5732D}"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75DD4-EE67-4BAA-BBF8-496C7511BA6D}" type="slidenum">
              <a:rPr lang="en-US" smtClean="0"/>
              <a:t>‹#›</a:t>
            </a:fld>
            <a:endParaRPr lang="en-US"/>
          </a:p>
        </p:txBody>
      </p:sp>
    </p:spTree>
    <p:extLst>
      <p:ext uri="{BB962C8B-B14F-4D97-AF65-F5344CB8AC3E}">
        <p14:creationId xmlns:p14="http://schemas.microsoft.com/office/powerpoint/2010/main" val="274826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D6E8D-4FD3-42AD-B1B0-FC697FD5732D}"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75DD4-EE67-4BAA-BBF8-496C7511BA6D}" type="slidenum">
              <a:rPr lang="en-US" smtClean="0"/>
              <a:t>‹#›</a:t>
            </a:fld>
            <a:endParaRPr lang="en-US"/>
          </a:p>
        </p:txBody>
      </p:sp>
    </p:spTree>
    <p:extLst>
      <p:ext uri="{BB962C8B-B14F-4D97-AF65-F5344CB8AC3E}">
        <p14:creationId xmlns:p14="http://schemas.microsoft.com/office/powerpoint/2010/main" val="2813242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D6E8D-4FD3-42AD-B1B0-FC697FD5732D}"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75DD4-EE67-4BAA-BBF8-496C7511BA6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12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D6E8D-4FD3-42AD-B1B0-FC697FD5732D}"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75DD4-EE67-4BAA-BBF8-496C7511BA6D}" type="slidenum">
              <a:rPr lang="en-US" smtClean="0"/>
              <a:t>‹#›</a:t>
            </a:fld>
            <a:endParaRPr lang="en-US"/>
          </a:p>
        </p:txBody>
      </p:sp>
    </p:spTree>
    <p:extLst>
      <p:ext uri="{BB962C8B-B14F-4D97-AF65-F5344CB8AC3E}">
        <p14:creationId xmlns:p14="http://schemas.microsoft.com/office/powerpoint/2010/main" val="46550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2D6E8D-4FD3-42AD-B1B0-FC697FD5732D}"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75DD4-EE67-4BAA-BBF8-496C7511BA6D}" type="slidenum">
              <a:rPr lang="en-US" smtClean="0"/>
              <a:t>‹#›</a:t>
            </a:fld>
            <a:endParaRPr lang="en-US"/>
          </a:p>
        </p:txBody>
      </p:sp>
    </p:spTree>
    <p:extLst>
      <p:ext uri="{BB962C8B-B14F-4D97-AF65-F5344CB8AC3E}">
        <p14:creationId xmlns:p14="http://schemas.microsoft.com/office/powerpoint/2010/main" val="95404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2D6E8D-4FD3-42AD-B1B0-FC697FD5732D}"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75DD4-EE67-4BAA-BBF8-496C7511BA6D}" type="slidenum">
              <a:rPr lang="en-US" smtClean="0"/>
              <a:t>‹#›</a:t>
            </a:fld>
            <a:endParaRPr lang="en-US"/>
          </a:p>
        </p:txBody>
      </p:sp>
    </p:spTree>
    <p:extLst>
      <p:ext uri="{BB962C8B-B14F-4D97-AF65-F5344CB8AC3E}">
        <p14:creationId xmlns:p14="http://schemas.microsoft.com/office/powerpoint/2010/main" val="20729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2D6E8D-4FD3-42AD-B1B0-FC697FD5732D}" type="datetimeFigureOut">
              <a:rPr lang="en-US" smtClean="0"/>
              <a:t>8/30/2024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8775DD4-EE67-4BAA-BBF8-496C7511BA6D}" type="slidenum">
              <a:rPr lang="en-US" smtClean="0"/>
              <a:t>‹#›</a:t>
            </a:fld>
            <a:endParaRPr lang="en-US"/>
          </a:p>
        </p:txBody>
      </p:sp>
    </p:spTree>
    <p:extLst>
      <p:ext uri="{BB962C8B-B14F-4D97-AF65-F5344CB8AC3E}">
        <p14:creationId xmlns:p14="http://schemas.microsoft.com/office/powerpoint/2010/main" val="361882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2D6E8D-4FD3-42AD-B1B0-FC697FD5732D}" type="datetimeFigureOut">
              <a:rPr lang="en-US" smtClean="0"/>
              <a:t>8/30/2024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8775DD4-EE67-4BAA-BBF8-496C7511BA6D}" type="slidenum">
              <a:rPr lang="en-US" smtClean="0"/>
              <a:t>‹#›</a:t>
            </a:fld>
            <a:endParaRPr lang="en-US"/>
          </a:p>
        </p:txBody>
      </p:sp>
    </p:spTree>
    <p:extLst>
      <p:ext uri="{BB962C8B-B14F-4D97-AF65-F5344CB8AC3E}">
        <p14:creationId xmlns:p14="http://schemas.microsoft.com/office/powerpoint/2010/main" val="1863408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D6E8D-4FD3-42AD-B1B0-FC697FD5732D}"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75DD4-EE67-4BAA-BBF8-496C7511BA6D}" type="slidenum">
              <a:rPr lang="en-US" smtClean="0"/>
              <a:t>‹#›</a:t>
            </a:fld>
            <a:endParaRPr lang="en-US"/>
          </a:p>
        </p:txBody>
      </p:sp>
    </p:spTree>
    <p:extLst>
      <p:ext uri="{BB962C8B-B14F-4D97-AF65-F5344CB8AC3E}">
        <p14:creationId xmlns:p14="http://schemas.microsoft.com/office/powerpoint/2010/main" val="13043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2D6E8D-4FD3-42AD-B1B0-FC697FD5732D}" type="datetimeFigureOut">
              <a:rPr lang="en-US" smtClean="0"/>
              <a:t>8/30/2024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8775DD4-EE67-4BAA-BBF8-496C7511BA6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435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9D71-F9C5-0C8E-1211-D04DB8FA59D1}"/>
              </a:ext>
            </a:extLst>
          </p:cNvPr>
          <p:cNvSpPr>
            <a:spLocks noGrp="1"/>
          </p:cNvSpPr>
          <p:nvPr>
            <p:ph type="ctrTitle"/>
          </p:nvPr>
        </p:nvSpPr>
        <p:spPr>
          <a:xfrm>
            <a:off x="1097280" y="758952"/>
            <a:ext cx="9501894" cy="3537745"/>
          </a:xfrm>
        </p:spPr>
        <p:txBody>
          <a:bodyPr/>
          <a:lstStyle/>
          <a:p>
            <a:pPr algn="just"/>
            <a:r>
              <a:rPr lang="en-US" sz="8000" b="1" dirty="0">
                <a:latin typeface="Times New Roman" panose="02020603050405020304" pitchFamily="18" charset="0"/>
                <a:cs typeface="Times New Roman" panose="02020603050405020304" pitchFamily="18" charset="0"/>
              </a:rPr>
              <a:t>Deep Learning-Based Microplastic Detection in Water</a:t>
            </a:r>
            <a:endParaRPr lang="en-US" dirty="0"/>
          </a:p>
        </p:txBody>
      </p:sp>
      <p:sp>
        <p:nvSpPr>
          <p:cNvPr id="3" name="Subtitle 2">
            <a:extLst>
              <a:ext uri="{FF2B5EF4-FFF2-40B4-BE49-F238E27FC236}">
                <a16:creationId xmlns:a16="http://schemas.microsoft.com/office/drawing/2014/main" id="{5AA9263F-23A9-2AB1-AB3A-1340A3BDA25F}"/>
              </a:ext>
            </a:extLst>
          </p:cNvPr>
          <p:cNvSpPr>
            <a:spLocks noGrp="1"/>
          </p:cNvSpPr>
          <p:nvPr>
            <p:ph type="subTitle" idx="1"/>
          </p:nvPr>
        </p:nvSpPr>
        <p:spPr>
          <a:xfrm>
            <a:off x="1100051" y="4455620"/>
            <a:ext cx="9027175" cy="1143000"/>
          </a:xfrm>
        </p:spPr>
        <p:txBody>
          <a:bodyPr/>
          <a:lstStyle/>
          <a:p>
            <a:pPr algn="just"/>
            <a:r>
              <a:rPr lang="en-US" sz="2400" b="1" dirty="0">
                <a:latin typeface="Times New Roman" panose="02020603050405020304" pitchFamily="18" charset="0"/>
                <a:cs typeface="Times New Roman" panose="02020603050405020304" pitchFamily="18" charset="0"/>
              </a:rPr>
              <a:t>An Innovative Approach for Environmental Monitoring </a:t>
            </a:r>
          </a:p>
        </p:txBody>
      </p:sp>
    </p:spTree>
    <p:extLst>
      <p:ext uri="{BB962C8B-B14F-4D97-AF65-F5344CB8AC3E}">
        <p14:creationId xmlns:p14="http://schemas.microsoft.com/office/powerpoint/2010/main" val="2884739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29BA-2793-5866-937E-2164B79053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Architecture </a:t>
            </a:r>
          </a:p>
        </p:txBody>
      </p:sp>
      <p:pic>
        <p:nvPicPr>
          <p:cNvPr id="21" name="Picture 20">
            <a:extLst>
              <a:ext uri="{FF2B5EF4-FFF2-40B4-BE49-F238E27FC236}">
                <a16:creationId xmlns:a16="http://schemas.microsoft.com/office/drawing/2014/main" id="{A13FC635-5578-873F-F605-E53B6E26AA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16585" y="1876252"/>
            <a:ext cx="2558829" cy="4267494"/>
          </a:xfrm>
          <a:prstGeom prst="rect">
            <a:avLst/>
          </a:prstGeom>
        </p:spPr>
      </p:pic>
    </p:spTree>
    <p:extLst>
      <p:ext uri="{BB962C8B-B14F-4D97-AF65-F5344CB8AC3E}">
        <p14:creationId xmlns:p14="http://schemas.microsoft.com/office/powerpoint/2010/main" val="358674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C1E21-81F4-48BD-A88F-DB4C67EF07F3}"/>
              </a:ext>
            </a:extLst>
          </p:cNvPr>
          <p:cNvSpPr txBox="1"/>
          <p:nvPr/>
        </p:nvSpPr>
        <p:spPr>
          <a:xfrm>
            <a:off x="442452" y="653869"/>
            <a:ext cx="11307096" cy="369332"/>
          </a:xfrm>
          <a:prstGeom prst="rect">
            <a:avLst/>
          </a:prstGeom>
          <a:no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rPr>
              <a:t>Data Collection and Preprocessing </a:t>
            </a:r>
          </a:p>
        </p:txBody>
      </p:sp>
      <p:pic>
        <p:nvPicPr>
          <p:cNvPr id="2052" name="Picture 4" descr="Microplastic in Freshwater Environment: A Review on Techniques and ...">
            <a:extLst>
              <a:ext uri="{FF2B5EF4-FFF2-40B4-BE49-F238E27FC236}">
                <a16:creationId xmlns:a16="http://schemas.microsoft.com/office/drawing/2014/main" id="{0030649D-8A82-A340-A847-D3462955B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368" y="1354394"/>
            <a:ext cx="9011264" cy="4505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12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C1E21-81F4-48BD-A88F-DB4C67EF07F3}"/>
              </a:ext>
            </a:extLst>
          </p:cNvPr>
          <p:cNvSpPr txBox="1"/>
          <p:nvPr/>
        </p:nvSpPr>
        <p:spPr>
          <a:xfrm>
            <a:off x="442452" y="653869"/>
            <a:ext cx="11307096" cy="369332"/>
          </a:xfrm>
          <a:prstGeom prst="rect">
            <a:avLst/>
          </a:prstGeom>
          <a:no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rPr>
              <a:t>Microscopic Images of Microplastics</a:t>
            </a:r>
            <a:r>
              <a:rPr lang="en-US" b="1" dirty="0">
                <a:latin typeface="Times New Roman" panose="02020603050405020304" pitchFamily="18" charset="0"/>
                <a:cs typeface="Times New Roman" panose="02020603050405020304" pitchFamily="18" charset="0"/>
              </a:rPr>
              <a:t> (Bead, Fragment &amp; Fiber)</a:t>
            </a:r>
            <a:r>
              <a:rPr lang="en-US" b="1" u="sng"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F1278059-69E0-9757-54B5-3FA5CB37A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087" y="1243145"/>
            <a:ext cx="2400687" cy="2078644"/>
          </a:xfrm>
          <a:prstGeom prst="rect">
            <a:avLst/>
          </a:prstGeom>
        </p:spPr>
      </p:pic>
      <p:pic>
        <p:nvPicPr>
          <p:cNvPr id="7" name="Picture 6">
            <a:extLst>
              <a:ext uri="{FF2B5EF4-FFF2-40B4-BE49-F238E27FC236}">
                <a16:creationId xmlns:a16="http://schemas.microsoft.com/office/drawing/2014/main" id="{C864C316-31E0-F3A9-FED4-8A0718ADC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227" y="1287647"/>
            <a:ext cx="2913404" cy="1989641"/>
          </a:xfrm>
          <a:prstGeom prst="rect">
            <a:avLst/>
          </a:prstGeom>
        </p:spPr>
      </p:pic>
      <p:pic>
        <p:nvPicPr>
          <p:cNvPr id="9" name="Picture 8">
            <a:extLst>
              <a:ext uri="{FF2B5EF4-FFF2-40B4-BE49-F238E27FC236}">
                <a16:creationId xmlns:a16="http://schemas.microsoft.com/office/drawing/2014/main" id="{31A8F476-7782-F042-4D4F-C740A302C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9859" y="3726400"/>
            <a:ext cx="2852282" cy="1989641"/>
          </a:xfrm>
          <a:prstGeom prst="rect">
            <a:avLst/>
          </a:prstGeom>
        </p:spPr>
      </p:pic>
      <p:sp>
        <p:nvSpPr>
          <p:cNvPr id="3" name="TextBox 2">
            <a:extLst>
              <a:ext uri="{FF2B5EF4-FFF2-40B4-BE49-F238E27FC236}">
                <a16:creationId xmlns:a16="http://schemas.microsoft.com/office/drawing/2014/main" id="{DB43F4FF-C2E5-FF01-1463-A62E0586427B}"/>
              </a:ext>
            </a:extLst>
          </p:cNvPr>
          <p:cNvSpPr txBox="1"/>
          <p:nvPr/>
        </p:nvSpPr>
        <p:spPr>
          <a:xfrm>
            <a:off x="2202996" y="3357068"/>
            <a:ext cx="756514"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Bead</a:t>
            </a:r>
          </a:p>
        </p:txBody>
      </p:sp>
      <p:sp>
        <p:nvSpPr>
          <p:cNvPr id="6" name="TextBox 5">
            <a:extLst>
              <a:ext uri="{FF2B5EF4-FFF2-40B4-BE49-F238E27FC236}">
                <a16:creationId xmlns:a16="http://schemas.microsoft.com/office/drawing/2014/main" id="{BDA1A94C-F646-C037-95AD-C0230C2B7CBE}"/>
              </a:ext>
            </a:extLst>
          </p:cNvPr>
          <p:cNvSpPr txBox="1"/>
          <p:nvPr/>
        </p:nvSpPr>
        <p:spPr>
          <a:xfrm>
            <a:off x="9600899" y="3357068"/>
            <a:ext cx="904868"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Fiber</a:t>
            </a:r>
          </a:p>
        </p:txBody>
      </p:sp>
      <p:sp>
        <p:nvSpPr>
          <p:cNvPr id="8" name="TextBox 7">
            <a:extLst>
              <a:ext uri="{FF2B5EF4-FFF2-40B4-BE49-F238E27FC236}">
                <a16:creationId xmlns:a16="http://schemas.microsoft.com/office/drawing/2014/main" id="{42A21B37-08DB-E3F2-2EE2-32144B2BC679}"/>
              </a:ext>
            </a:extLst>
          </p:cNvPr>
          <p:cNvSpPr txBox="1"/>
          <p:nvPr/>
        </p:nvSpPr>
        <p:spPr>
          <a:xfrm>
            <a:off x="5506903" y="5834799"/>
            <a:ext cx="1327205"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Fragment</a:t>
            </a:r>
          </a:p>
        </p:txBody>
      </p:sp>
    </p:spTree>
    <p:extLst>
      <p:ext uri="{BB962C8B-B14F-4D97-AF65-F5344CB8AC3E}">
        <p14:creationId xmlns:p14="http://schemas.microsoft.com/office/powerpoint/2010/main" val="2264001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EFE02-CAC1-E55C-AA4C-2B55D3CF729E}"/>
              </a:ext>
            </a:extLst>
          </p:cNvPr>
          <p:cNvSpPr txBox="1"/>
          <p:nvPr/>
        </p:nvSpPr>
        <p:spPr>
          <a:xfrm>
            <a:off x="560437" y="554667"/>
            <a:ext cx="10815485" cy="2055756"/>
          </a:xfrm>
          <a:prstGeom prst="rect">
            <a:avLst/>
          </a:prstGeom>
          <a:noFill/>
        </p:spPr>
        <p:txBody>
          <a:bodyPr wrap="square">
            <a:spAutoFit/>
          </a:bodyPr>
          <a:lstStyle/>
          <a:p>
            <a:pPr lvl="0" algn="just">
              <a:lnSpc>
                <a:spcPct val="107000"/>
              </a:lnSpc>
              <a:spcAft>
                <a:spcPts val="80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Deep Learning Models </a:t>
            </a:r>
          </a:p>
          <a:p>
            <a:pPr marL="342900" lvl="0" indent="-342900" algn="just">
              <a:lnSpc>
                <a:spcPct val="107000"/>
              </a:lnSpc>
              <a:spcAft>
                <a:spcPts val="800"/>
              </a:spcAft>
              <a:buFont typeface="Symbol" panose="05050102010706020507" pitchFamily="18" charset="2"/>
              <a:buChar char=""/>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EfficientNetB7 Model </a:t>
            </a:r>
          </a:p>
          <a:p>
            <a:pPr lvl="0" algn="just">
              <a:lnSpc>
                <a:spcPct val="107000"/>
              </a:lnSpc>
              <a:spcAft>
                <a:spcPts val="800"/>
              </a:spcAft>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EfficientNet</a:t>
            </a:r>
            <a:r>
              <a:rPr lang="en-US" dirty="0">
                <a:latin typeface="Times New Roman" panose="02020603050405020304" pitchFamily="18" charset="0"/>
                <a:cs typeface="Times New Roman" panose="02020603050405020304" pitchFamily="18" charset="0"/>
              </a:rPr>
              <a:t> models (B0 to B7) use compound scaling to progressively increase depth, width, and resolution, offering a balance between model size, computational cost, and performance. EfficientNet-B0 is the baseline, while B1 to B7 are progressively larger. </a:t>
            </a:r>
            <a:r>
              <a:rPr lang="en-US" dirty="0" err="1">
                <a:latin typeface="Times New Roman" panose="02020603050405020304" pitchFamily="18" charset="0"/>
                <a:cs typeface="Times New Roman" panose="02020603050405020304" pitchFamily="18" charset="0"/>
              </a:rPr>
              <a:t>EfficientNet</a:t>
            </a:r>
            <a:r>
              <a:rPr lang="en-US" dirty="0">
                <a:latin typeface="Times New Roman" panose="02020603050405020304" pitchFamily="18" charset="0"/>
                <a:cs typeface="Times New Roman" panose="02020603050405020304" pitchFamily="18" charset="0"/>
              </a:rPr>
              <a:t>-Lite variants are optimized for mobile and edge devices, focusing on efficiency and performance.</a:t>
            </a:r>
          </a:p>
        </p:txBody>
      </p:sp>
      <p:pic>
        <p:nvPicPr>
          <p:cNvPr id="1026" name="Picture 2" descr="EfficientNet and its Performance Comparison with Other Transfer ...">
            <a:extLst>
              <a:ext uri="{FF2B5EF4-FFF2-40B4-BE49-F238E27FC236}">
                <a16:creationId xmlns:a16="http://schemas.microsoft.com/office/drawing/2014/main" id="{7D485B53-F13A-3C8F-F99A-DB4302FF52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680"/>
          <a:stretch/>
        </p:blipFill>
        <p:spPr bwMode="auto">
          <a:xfrm>
            <a:off x="2165554" y="2703871"/>
            <a:ext cx="7860892" cy="2636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813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EFE02-CAC1-E55C-AA4C-2B55D3CF729E}"/>
              </a:ext>
            </a:extLst>
          </p:cNvPr>
          <p:cNvSpPr txBox="1"/>
          <p:nvPr/>
        </p:nvSpPr>
        <p:spPr>
          <a:xfrm>
            <a:off x="560437" y="554667"/>
            <a:ext cx="10815485" cy="1656800"/>
          </a:xfrm>
          <a:prstGeom prst="rect">
            <a:avLst/>
          </a:prstGeom>
          <a:noFill/>
        </p:spPr>
        <p:txBody>
          <a:bodyPr wrap="square">
            <a:spAutoFit/>
          </a:bodyPr>
          <a:lstStyle/>
          <a:p>
            <a:pPr marL="342900" lvl="0" indent="-342900" algn="just">
              <a:lnSpc>
                <a:spcPct val="107000"/>
              </a:lnSpc>
              <a:spcAft>
                <a:spcPts val="800"/>
              </a:spcAft>
              <a:buFont typeface="Symbol" panose="05050102010706020507" pitchFamily="18" charset="2"/>
              <a:buChar char=""/>
            </a:pPr>
            <a:r>
              <a:rPr lang="en-US" sz="1800" b="1" u="sng" dirty="0" err="1">
                <a:effectLst/>
                <a:latin typeface="Times New Roman" panose="02020603050405020304" pitchFamily="18" charset="0"/>
                <a:ea typeface="Calibri" panose="020F0502020204030204" pitchFamily="34" charset="0"/>
                <a:cs typeface="Times New Roman" panose="02020603050405020304" pitchFamily="18" charset="0"/>
              </a:rPr>
              <a:t>EfficientDet</a:t>
            </a: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 Model </a:t>
            </a:r>
          </a:p>
          <a:p>
            <a:pPr lvl="0" algn="just">
              <a:lnSpc>
                <a:spcPct val="107000"/>
              </a:lnSpc>
              <a:spcAft>
                <a:spcPts val="800"/>
              </a:spcAft>
            </a:pPr>
            <a:r>
              <a:rPr lang="en-US" dirty="0">
                <a:latin typeface="Times New Roman" panose="02020603050405020304" pitchFamily="18" charset="0"/>
                <a:cs typeface="Times New Roman" panose="02020603050405020304" pitchFamily="18" charset="0"/>
              </a:rPr>
              <a:t>	</a:t>
            </a:r>
            <a:r>
              <a:rPr lang="en-US" dirty="0" err="1"/>
              <a:t>EfficientDet</a:t>
            </a:r>
            <a:r>
              <a:rPr lang="en-US" dirty="0"/>
              <a:t> is an object detection model that balances accuracy and efficiency by leveraging the </a:t>
            </a:r>
            <a:r>
              <a:rPr lang="en-US" dirty="0" err="1"/>
              <a:t>EfficientNet</a:t>
            </a:r>
            <a:r>
              <a:rPr lang="en-US" dirty="0"/>
              <a:t> backbone. It uses a </a:t>
            </a:r>
            <a:r>
              <a:rPr lang="en-US" dirty="0" err="1"/>
              <a:t>BiFPN</a:t>
            </a:r>
            <a:r>
              <a:rPr lang="en-US" dirty="0"/>
              <a:t> (Bidirectional Feature Pyramid Network) for effective multi-scale feature fusion, enhancing the model’s ability to detect objects of various sizes. </a:t>
            </a:r>
            <a:r>
              <a:rPr lang="en-US" dirty="0" err="1"/>
              <a:t>EfficientDet</a:t>
            </a:r>
            <a:r>
              <a:rPr lang="en-US" dirty="0"/>
              <a:t> is designed for optimal performance with reduced computational costs, making it suitable for applications requiring both high accuracy and efficiency.</a:t>
            </a:r>
            <a:endParaRPr lang="en-US" dirty="0">
              <a:latin typeface="Times New Roman" panose="02020603050405020304" pitchFamily="18" charset="0"/>
              <a:cs typeface="Times New Roman" panose="02020603050405020304" pitchFamily="18" charset="0"/>
            </a:endParaRPr>
          </a:p>
        </p:txBody>
      </p:sp>
      <p:pic>
        <p:nvPicPr>
          <p:cNvPr id="5122" name="Picture 2" descr="EfficientDet ： Scalable and Efficient Object Detection Review">
            <a:extLst>
              <a:ext uri="{FF2B5EF4-FFF2-40B4-BE49-F238E27FC236}">
                <a16:creationId xmlns:a16="http://schemas.microsoft.com/office/drawing/2014/main" id="{FA10409E-8CE2-4DAD-D7CB-A7251B3F2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12" y="2417944"/>
            <a:ext cx="848677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17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EFE02-CAC1-E55C-AA4C-2B55D3CF729E}"/>
              </a:ext>
            </a:extLst>
          </p:cNvPr>
          <p:cNvSpPr txBox="1"/>
          <p:nvPr/>
        </p:nvSpPr>
        <p:spPr>
          <a:xfrm>
            <a:off x="560438" y="554667"/>
            <a:ext cx="11159614" cy="1367234"/>
          </a:xfrm>
          <a:prstGeom prst="rect">
            <a:avLst/>
          </a:prstGeom>
          <a:noFill/>
        </p:spPr>
        <p:txBody>
          <a:bodyPr wrap="square">
            <a:spAutoFit/>
          </a:bodyPr>
          <a:lstStyle/>
          <a:p>
            <a:pPr marL="285750" lvl="0" indent="-285750" algn="just">
              <a:lnSpc>
                <a:spcPct val="107000"/>
              </a:lnSpc>
              <a:spcAft>
                <a:spcPts val="800"/>
              </a:spcAft>
              <a:buFont typeface="Arial" panose="020B0604020202020204" pitchFamily="34" charset="0"/>
              <a:buChar char="•"/>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YoloV8 Model </a:t>
            </a:r>
          </a:p>
          <a:p>
            <a:pPr lvl="0"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t>YOLOv8 is the latest YOLO model for real-time object detection, featuring an advanced backbone for better feature extraction and improved detection heads. It balances high speed with accuracy, efficiently detecting objects of all sizes. The model enhances performance through optimized processing and advanced multi-scale feature fusion.</a:t>
            </a:r>
          </a:p>
        </p:txBody>
      </p:sp>
      <p:pic>
        <p:nvPicPr>
          <p:cNvPr id="3074" name="Picture 2" descr="YOLOv8 network structure diagram. | Download Scientific Diagram">
            <a:extLst>
              <a:ext uri="{FF2B5EF4-FFF2-40B4-BE49-F238E27FC236}">
                <a16:creationId xmlns:a16="http://schemas.microsoft.com/office/drawing/2014/main" id="{1C5F6F0E-CC07-F34C-518D-7028938225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465"/>
          <a:stretch/>
        </p:blipFill>
        <p:spPr bwMode="auto">
          <a:xfrm>
            <a:off x="2269101" y="2015613"/>
            <a:ext cx="7653798" cy="4179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776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C1E21-81F4-48BD-A88F-DB4C67EF07F3}"/>
              </a:ext>
            </a:extLst>
          </p:cNvPr>
          <p:cNvSpPr txBox="1"/>
          <p:nvPr/>
        </p:nvSpPr>
        <p:spPr>
          <a:xfrm>
            <a:off x="442452" y="653869"/>
            <a:ext cx="11307096" cy="3693319"/>
          </a:xfrm>
          <a:prstGeom prst="rect">
            <a:avLst/>
          </a:prstGeom>
          <a:no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rPr>
              <a:t>Model Evaluation (Testing) </a:t>
            </a: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Test Set Evaluation</a:t>
            </a:r>
            <a:r>
              <a:rPr lang="en-US" dirty="0">
                <a:latin typeface="Times New Roman" panose="02020603050405020304" pitchFamily="18" charset="0"/>
                <a:cs typeface="Times New Roman" panose="02020603050405020304" pitchFamily="18" charset="0"/>
              </a:rPr>
              <a:t>: Evaluate on a separate test set.</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Metrics</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Overall accuracy on test set.</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Confusion Matrix</a:t>
            </a:r>
            <a:r>
              <a:rPr lang="en-US" dirty="0">
                <a:latin typeface="Times New Roman" panose="02020603050405020304" pitchFamily="18" charset="0"/>
                <a:cs typeface="Times New Roman" panose="02020603050405020304" pitchFamily="18" charset="0"/>
              </a:rPr>
              <a:t>: To visualize true/false positives and negatives.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Test accuracy and confusion matrix.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Detection and Visualization</a:t>
            </a: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Prediction</a:t>
            </a:r>
            <a:r>
              <a:rPr lang="en-US" dirty="0">
                <a:latin typeface="Times New Roman" panose="02020603050405020304" pitchFamily="18" charset="0"/>
                <a:cs typeface="Times New Roman" panose="02020603050405020304" pitchFamily="18" charset="0"/>
              </a:rPr>
              <a:t>: Using trained model to classify new images.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Prediction Results</a:t>
            </a:r>
            <a:r>
              <a:rPr lang="en-US" dirty="0">
                <a:latin typeface="Times New Roman" panose="02020603050405020304" pitchFamily="18" charset="0"/>
                <a:cs typeface="Times New Roman" panose="02020603050405020304" pitchFamily="18" charset="0"/>
              </a:rPr>
              <a:t>: Display image with predicted label.</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Prediction Probabilities</a:t>
            </a:r>
            <a:r>
              <a:rPr lang="en-US" dirty="0">
                <a:latin typeface="Times New Roman" panose="02020603050405020304" pitchFamily="18" charset="0"/>
                <a:cs typeface="Times New Roman" panose="02020603050405020304" pitchFamily="18" charset="0"/>
              </a:rPr>
              <a:t>: Show probabilities for each class.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Visualized results and detected microplastic classes. </a:t>
            </a:r>
          </a:p>
        </p:txBody>
      </p:sp>
    </p:spTree>
    <p:extLst>
      <p:ext uri="{BB962C8B-B14F-4D97-AF65-F5344CB8AC3E}">
        <p14:creationId xmlns:p14="http://schemas.microsoft.com/office/powerpoint/2010/main" val="4050741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93D2-2096-0C53-4EE0-84453116169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0D9A2BB0-133C-F518-6932-CF1108B97E1E}"/>
              </a:ext>
            </a:extLst>
          </p:cNvPr>
          <p:cNvSpPr txBox="1"/>
          <p:nvPr/>
        </p:nvSpPr>
        <p:spPr>
          <a:xfrm>
            <a:off x="1248697" y="2015613"/>
            <a:ext cx="9694606"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In this project, we are working towards developing a robust system for detecting microplastics in water using advanced deep learning models. Our approach is to achieve a balance between accuracy and efficiency, focusing on real-time detection and effective multi-scale feature fusion. We are incorporating advanced image pre-processing and fine-tuning strategies to optimize model performance while leveraging the models' built-in feature extraction capabilities. The goal is to enhance the identification of microplastics, contributing to environmental monitoring and water quality assessment. Moving forward, we plan to complete the project by further optimizing the system and scaling it to handle diverse environmental conditions, with an emphasis on real-time analysis and comprehensive reporting.</a:t>
            </a:r>
          </a:p>
        </p:txBody>
      </p:sp>
    </p:spTree>
    <p:extLst>
      <p:ext uri="{BB962C8B-B14F-4D97-AF65-F5344CB8AC3E}">
        <p14:creationId xmlns:p14="http://schemas.microsoft.com/office/powerpoint/2010/main" val="88297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0561" y="3020985"/>
            <a:ext cx="4290878" cy="816087"/>
          </a:xfrm>
          <a:prstGeom prst="rect">
            <a:avLst/>
          </a:prstGeom>
        </p:spPr>
        <p:txBody>
          <a:bodyPr vert="horz" wrap="square" lIns="0" tIns="8856" rIns="0" bIns="0" rtlCol="0" anchor="b">
            <a:spAutoFit/>
          </a:bodyPr>
          <a:lstStyle/>
          <a:p>
            <a:pPr marL="7701" algn="ctr">
              <a:lnSpc>
                <a:spcPct val="100000"/>
              </a:lnSpc>
              <a:spcBef>
                <a:spcPts val="70"/>
              </a:spcBef>
            </a:pPr>
            <a:r>
              <a:rPr sz="5245"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D470-451B-15C5-3F83-0E55E74AFFD1}"/>
              </a:ext>
            </a:extLst>
          </p:cNvPr>
          <p:cNvSpPr>
            <a:spLocks noGrp="1"/>
          </p:cNvSpPr>
          <p:nvPr>
            <p:ph type="title"/>
          </p:nvPr>
        </p:nvSpPr>
        <p:spPr/>
        <p:txBody>
          <a:bodyPr/>
          <a:lstStyle/>
          <a:p>
            <a:r>
              <a:rPr lang="en-IN" altLang="en-US" dirty="0">
                <a:latin typeface="Times New Roman" panose="02020603050405020304" pitchFamily="18" charset="0"/>
                <a:cs typeface="Times New Roman" panose="02020603050405020304" pitchFamily="18" charset="0"/>
              </a:rPr>
              <a:t>Project Guide and Members</a:t>
            </a:r>
            <a:endParaRPr lang="en-US" dirty="0"/>
          </a:p>
        </p:txBody>
      </p:sp>
      <p:sp>
        <p:nvSpPr>
          <p:cNvPr id="3" name="Content Placeholder 2">
            <a:extLst>
              <a:ext uri="{FF2B5EF4-FFF2-40B4-BE49-F238E27FC236}">
                <a16:creationId xmlns:a16="http://schemas.microsoft.com/office/drawing/2014/main" id="{8AEDE8E2-5531-D5F0-17E2-5C64B10CF66B}"/>
              </a:ext>
            </a:extLst>
          </p:cNvPr>
          <p:cNvSpPr>
            <a:spLocks noGrp="1"/>
          </p:cNvSpPr>
          <p:nvPr>
            <p:ph idx="1"/>
          </p:nvPr>
        </p:nvSpPr>
        <p:spPr>
          <a:xfrm>
            <a:off x="1097280" y="1845734"/>
            <a:ext cx="3140423" cy="1684047"/>
          </a:xfrm>
        </p:spPr>
        <p:txBody>
          <a:bodyPr/>
          <a:lstStyle/>
          <a:p>
            <a:r>
              <a:rPr lang="en-IN" altLang="en-US" sz="2000" b="1" dirty="0">
                <a:latin typeface="Times New Roman" panose="02020603050405020304" pitchFamily="18" charset="0"/>
                <a:cs typeface="Times New Roman" panose="02020603050405020304" pitchFamily="18" charset="0"/>
              </a:rPr>
              <a:t>Project Guide:</a:t>
            </a:r>
          </a:p>
          <a:p>
            <a:r>
              <a:rPr lang="en-IN" altLang="en-US" sz="2000" dirty="0" err="1">
                <a:latin typeface="Times New Roman" panose="02020603050405020304" pitchFamily="18" charset="0"/>
                <a:cs typeface="Times New Roman" panose="02020603050405020304" pitchFamily="18" charset="0"/>
              </a:rPr>
              <a:t>Dr.</a:t>
            </a:r>
            <a:r>
              <a:rPr lang="en-IN" altLang="en-US" sz="2000" dirty="0">
                <a:latin typeface="Times New Roman" panose="02020603050405020304" pitchFamily="18" charset="0"/>
                <a:cs typeface="Times New Roman" panose="02020603050405020304" pitchFamily="18" charset="0"/>
              </a:rPr>
              <a:t> K Devi Priya</a:t>
            </a:r>
          </a:p>
          <a:p>
            <a:r>
              <a:rPr lang="en-IN" altLang="en-US" sz="2000" dirty="0">
                <a:latin typeface="Times New Roman" panose="02020603050405020304" pitchFamily="18" charset="0"/>
                <a:cs typeface="Times New Roman" panose="02020603050405020304" pitchFamily="18" charset="0"/>
              </a:rPr>
              <a:t>(Associate Professor)</a:t>
            </a:r>
            <a:endParaRPr lang="en-US" dirty="0"/>
          </a:p>
        </p:txBody>
      </p:sp>
      <p:sp>
        <p:nvSpPr>
          <p:cNvPr id="4" name="TextBox 3">
            <a:extLst>
              <a:ext uri="{FF2B5EF4-FFF2-40B4-BE49-F238E27FC236}">
                <a16:creationId xmlns:a16="http://schemas.microsoft.com/office/drawing/2014/main" id="{044A7E16-D935-73E8-BE25-24928774066B}"/>
              </a:ext>
            </a:extLst>
          </p:cNvPr>
          <p:cNvSpPr txBox="1"/>
          <p:nvPr/>
        </p:nvSpPr>
        <p:spPr>
          <a:xfrm>
            <a:off x="5761703" y="1845734"/>
            <a:ext cx="5333017" cy="2308324"/>
          </a:xfrm>
          <a:prstGeom prst="rect">
            <a:avLst/>
          </a:prstGeom>
          <a:noFill/>
        </p:spPr>
        <p:txBody>
          <a:bodyPr wrap="square" rtlCol="0">
            <a:spAutoFit/>
          </a:bodyPr>
          <a:lstStyle/>
          <a:p>
            <a:r>
              <a:rPr lang="en-IN" altLang="en-US" sz="1800" b="1" dirty="0">
                <a:latin typeface="Times New Roman" panose="02020603050405020304" pitchFamily="18" charset="0"/>
                <a:cs typeface="Times New Roman" panose="02020603050405020304" pitchFamily="18" charset="0"/>
              </a:rPr>
              <a:t>Team Members:</a:t>
            </a:r>
          </a:p>
          <a:p>
            <a:endParaRPr lang="en-IN" altLang="en-US" sz="1800" dirty="0">
              <a:latin typeface="Times New Roman" panose="02020603050405020304" pitchFamily="18" charset="0"/>
              <a:cs typeface="Times New Roman" panose="02020603050405020304" pitchFamily="18" charset="0"/>
            </a:endParaRPr>
          </a:p>
          <a:p>
            <a:r>
              <a:rPr lang="en-IN" altLang="en-US" sz="1800" dirty="0">
                <a:latin typeface="Times New Roman" panose="02020603050405020304" pitchFamily="18" charset="0"/>
                <a:cs typeface="Times New Roman" panose="02020603050405020304" pitchFamily="18" charset="0"/>
              </a:rPr>
              <a:t>Pabbisetty </a:t>
            </a:r>
            <a:r>
              <a:rPr lang="en-IN" altLang="en-US" sz="1800" dirty="0" err="1">
                <a:latin typeface="Times New Roman" panose="02020603050405020304" pitchFamily="18" charset="0"/>
                <a:cs typeface="Times New Roman" panose="02020603050405020304" pitchFamily="18" charset="0"/>
              </a:rPr>
              <a:t>Tomala</a:t>
            </a:r>
            <a:r>
              <a:rPr lang="en-IN" altLang="en-US" sz="1800" dirty="0">
                <a:latin typeface="Times New Roman" panose="02020603050405020304" pitchFamily="18" charset="0"/>
                <a:cs typeface="Times New Roman" panose="02020603050405020304" pitchFamily="18" charset="0"/>
              </a:rPr>
              <a:t> Durga Sai Ram  	(</a:t>
            </a:r>
            <a:r>
              <a:rPr lang="en-IN" altLang="en-US" sz="1800" dirty="0">
                <a:latin typeface="Times New Roman" panose="02020603050405020304" pitchFamily="18" charset="0"/>
                <a:cs typeface="Times New Roman" panose="02020603050405020304" pitchFamily="18" charset="0"/>
                <a:sym typeface="+mn-ea"/>
              </a:rPr>
              <a:t>21761A0542)</a:t>
            </a:r>
          </a:p>
          <a:p>
            <a:endParaRPr lang="en-IN" altLang="en-US" sz="1800" dirty="0">
              <a:latin typeface="Times New Roman" panose="02020603050405020304" pitchFamily="18" charset="0"/>
              <a:cs typeface="Times New Roman" panose="02020603050405020304" pitchFamily="18" charset="0"/>
            </a:endParaRPr>
          </a:p>
          <a:p>
            <a:r>
              <a:rPr lang="en-IN" altLang="en-US" sz="1800" dirty="0" err="1">
                <a:latin typeface="Times New Roman" panose="02020603050405020304" pitchFamily="18" charset="0"/>
                <a:cs typeface="Times New Roman" panose="02020603050405020304" pitchFamily="18" charset="0"/>
              </a:rPr>
              <a:t>Karra</a:t>
            </a:r>
            <a:r>
              <a:rPr lang="en-IN" altLang="en-US" sz="1800" dirty="0">
                <a:latin typeface="Times New Roman" panose="02020603050405020304" pitchFamily="18" charset="0"/>
                <a:cs typeface="Times New Roman" panose="02020603050405020304" pitchFamily="18" charset="0"/>
              </a:rPr>
              <a:t> Leela </a:t>
            </a:r>
            <a:r>
              <a:rPr lang="en-IN" altLang="en-US" sz="1800" dirty="0" err="1">
                <a:latin typeface="Times New Roman" panose="02020603050405020304" pitchFamily="18" charset="0"/>
                <a:cs typeface="Times New Roman" panose="02020603050405020304" pitchFamily="18" charset="0"/>
              </a:rPr>
              <a:t>Sasank</a:t>
            </a:r>
            <a:r>
              <a:rPr lang="en-IN" altLang="en-US" sz="1800" dirty="0">
                <a:latin typeface="Times New Roman" panose="02020603050405020304" pitchFamily="18" charset="0"/>
                <a:cs typeface="Times New Roman" panose="02020603050405020304" pitchFamily="18" charset="0"/>
              </a:rPr>
              <a:t> 				(</a:t>
            </a:r>
            <a:r>
              <a:rPr lang="en-IN" altLang="en-US" sz="1800" dirty="0">
                <a:latin typeface="Times New Roman" panose="02020603050405020304" pitchFamily="18" charset="0"/>
                <a:cs typeface="Times New Roman" panose="02020603050405020304" pitchFamily="18" charset="0"/>
                <a:sym typeface="+mn-ea"/>
              </a:rPr>
              <a:t>21761A0530)</a:t>
            </a:r>
          </a:p>
          <a:p>
            <a:endParaRPr lang="en-IN" altLang="en-US" sz="1800" dirty="0">
              <a:latin typeface="Times New Roman" panose="02020603050405020304" pitchFamily="18" charset="0"/>
              <a:cs typeface="Times New Roman" panose="02020603050405020304" pitchFamily="18" charset="0"/>
            </a:endParaRPr>
          </a:p>
          <a:p>
            <a:r>
              <a:rPr lang="en-IN" altLang="en-US" sz="1800" dirty="0">
                <a:latin typeface="Times New Roman" panose="02020603050405020304" pitchFamily="18" charset="0"/>
                <a:cs typeface="Times New Roman" panose="02020603050405020304" pitchFamily="18" charset="0"/>
              </a:rPr>
              <a:t>Abdul </a:t>
            </a:r>
            <a:r>
              <a:rPr lang="en-IN" altLang="en-US" sz="1800" dirty="0" err="1">
                <a:latin typeface="Times New Roman" panose="02020603050405020304" pitchFamily="18" charset="0"/>
                <a:cs typeface="Times New Roman" panose="02020603050405020304" pitchFamily="18" charset="0"/>
              </a:rPr>
              <a:t>Shafi</a:t>
            </a:r>
            <a:r>
              <a:rPr lang="en-IN" altLang="en-US" sz="1800" dirty="0">
                <a:latin typeface="Times New Roman" panose="02020603050405020304" pitchFamily="18" charset="0"/>
                <a:cs typeface="Times New Roman" panose="02020603050405020304" pitchFamily="18" charset="0"/>
              </a:rPr>
              <a:t> 						(</a:t>
            </a:r>
            <a:r>
              <a:rPr lang="en-IN" altLang="en-US" sz="1800" dirty="0">
                <a:latin typeface="Times New Roman" panose="02020603050405020304" pitchFamily="18" charset="0"/>
                <a:cs typeface="Times New Roman" panose="02020603050405020304" pitchFamily="18" charset="0"/>
                <a:sym typeface="+mn-ea"/>
              </a:rPr>
              <a:t>21761A0501)</a:t>
            </a:r>
            <a:endParaRPr lang="en-IN" alt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62940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4B14-571C-9C0C-7225-19A66E62CA6A}"/>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Abstract</a:t>
            </a:r>
            <a:endParaRPr lang="en-US" dirty="0"/>
          </a:p>
        </p:txBody>
      </p:sp>
      <p:sp>
        <p:nvSpPr>
          <p:cNvPr id="3" name="Content Placeholder 2">
            <a:extLst>
              <a:ext uri="{FF2B5EF4-FFF2-40B4-BE49-F238E27FC236}">
                <a16:creationId xmlns:a16="http://schemas.microsoft.com/office/drawing/2014/main" id="{2A280FFB-ED05-6029-6D9B-EC2898DF601E}"/>
              </a:ext>
            </a:extLst>
          </p:cNvPr>
          <p:cNvSpPr>
            <a:spLocks noGrp="1"/>
          </p:cNvSpPr>
          <p:nvPr>
            <p:ph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Microplastics are one of the major pollutant issues in the aquatic zone. Microplastics are required to be identified in the water and needed to take preventive measures in order to eliminate them, because they have become the major source of different problems like ecosystem disruption, water pollution, respiratory and endocrine system diseases. Major analytical techniques used to detect</a:t>
            </a: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microplastics are Fourier-Transform Infrared Spectroscopy and Raman Spectroscopy. These analytical procedures of detecting microplastics approximately less than 5 millimeters can be replaced using different deep learning techniques. These techniques will be more accurate in detection of microplastics, with proper model training and building.</a:t>
            </a:r>
          </a:p>
        </p:txBody>
      </p:sp>
    </p:spTree>
    <p:extLst>
      <p:ext uri="{BB962C8B-B14F-4D97-AF65-F5344CB8AC3E}">
        <p14:creationId xmlns:p14="http://schemas.microsoft.com/office/powerpoint/2010/main" val="1231250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5FE3-23A3-213B-E4DD-D92EED7CAC9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Microplastics Detection is Useful </a:t>
            </a:r>
          </a:p>
        </p:txBody>
      </p:sp>
      <p:sp>
        <p:nvSpPr>
          <p:cNvPr id="6" name="Rectangle 2">
            <a:extLst>
              <a:ext uri="{FF2B5EF4-FFF2-40B4-BE49-F238E27FC236}">
                <a16:creationId xmlns:a16="http://schemas.microsoft.com/office/drawing/2014/main" id="{79D49DEC-0456-621B-B392-5AC9163A18B1}"/>
              </a:ext>
            </a:extLst>
          </p:cNvPr>
          <p:cNvSpPr>
            <a:spLocks noGrp="1" noChangeArrowheads="1"/>
          </p:cNvSpPr>
          <p:nvPr>
            <p:ph idx="1"/>
          </p:nvPr>
        </p:nvSpPr>
        <p:spPr bwMode="auto">
          <a:xfrm>
            <a:off x="1097280" y="1962059"/>
            <a:ext cx="100584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buClrTx/>
              <a:buSzTx/>
              <a:buFont typeface="Wingdings" panose="05000000000000000000" pitchFamily="2" charset="2"/>
              <a:buChar char="Ø"/>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Environmental Protection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Detecting microplastics helps identify pollution hotspots and mitigate the harm they cause to marine life and ecosystems.</a:t>
            </a:r>
            <a:endParaRPr lang="en-US" altLang="en-US" dirty="0">
              <a:solidFill>
                <a:schemeClr val="tx1"/>
              </a:solidFill>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Ø"/>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Ø"/>
            </a:pPr>
            <a:r>
              <a:rPr lang="en-US" altLang="en-US" sz="1800" b="1" dirty="0">
                <a:solidFill>
                  <a:schemeClr val="tx1"/>
                </a:solidFill>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Human Health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Detection is essential for understanding how microplastics enter the food chain and assessing potential health risks associated with their ingestion.</a:t>
            </a:r>
            <a:endParaRPr lang="en-US" altLang="en-US" sz="1800" dirty="0">
              <a:solidFill>
                <a:schemeClr val="tx1"/>
              </a:solidFill>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Ø"/>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Ø"/>
            </a:pPr>
            <a:r>
              <a:rPr lang="en-US" altLang="en-US" sz="1800" b="1" dirty="0">
                <a:solidFill>
                  <a:schemeClr val="tx1"/>
                </a:solidFill>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Policy and Regulation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Microplastics detection provides critical data for policymakers to create effective environmental regulations and ensure compliance.</a:t>
            </a:r>
            <a:endParaRPr lang="en-US" altLang="en-US" sz="1800" dirty="0">
              <a:solidFill>
                <a:schemeClr val="tx1"/>
              </a:solidFill>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Ø"/>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Scientific Research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Detection enables scientists to study the sources, pathways, and long-term impacts of microplastics on ecosystems and human health.</a:t>
            </a:r>
            <a:endParaRPr lang="en-US" altLang="en-US" sz="1800" dirty="0">
              <a:solidFill>
                <a:schemeClr val="tx1"/>
              </a:solidFill>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Ø"/>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Economic Impact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Early detection supports industries like fisheries and tourism by preventing economic losses and reducing cleanup costs.</a:t>
            </a:r>
          </a:p>
        </p:txBody>
      </p:sp>
    </p:spTree>
    <p:extLst>
      <p:ext uri="{BB962C8B-B14F-4D97-AF65-F5344CB8AC3E}">
        <p14:creationId xmlns:p14="http://schemas.microsoft.com/office/powerpoint/2010/main" val="256199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7F74-DEBB-0C82-2FF2-BAF49347D347}"/>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Literature survey </a:t>
            </a:r>
            <a:endParaRPr lang="en-US" dirty="0"/>
          </a:p>
        </p:txBody>
      </p:sp>
      <p:graphicFrame>
        <p:nvGraphicFramePr>
          <p:cNvPr id="4" name="Table 3">
            <a:extLst>
              <a:ext uri="{FF2B5EF4-FFF2-40B4-BE49-F238E27FC236}">
                <a16:creationId xmlns:a16="http://schemas.microsoft.com/office/drawing/2014/main" id="{3089825E-39E3-FCBD-9E6F-93607F9BA881}"/>
              </a:ext>
            </a:extLst>
          </p:cNvPr>
          <p:cNvGraphicFramePr>
            <a:graphicFrameLocks noGrp="1"/>
          </p:cNvGraphicFramePr>
          <p:nvPr>
            <p:extLst>
              <p:ext uri="{D42A27DB-BD31-4B8C-83A1-F6EECF244321}">
                <p14:modId xmlns:p14="http://schemas.microsoft.com/office/powerpoint/2010/main" val="3748028712"/>
              </p:ext>
            </p:extLst>
          </p:nvPr>
        </p:nvGraphicFramePr>
        <p:xfrm>
          <a:off x="1097280" y="1997767"/>
          <a:ext cx="10058400" cy="3891756"/>
        </p:xfrm>
        <a:graphic>
          <a:graphicData uri="http://schemas.openxmlformats.org/drawingml/2006/table">
            <a:tbl>
              <a:tblPr firstRow="1" firstCol="1" bandRow="1">
                <a:tableStyleId>{5C22544A-7EE6-4342-B048-85BDC9FD1C3A}</a:tableStyleId>
              </a:tblPr>
              <a:tblGrid>
                <a:gridCol w="1675656">
                  <a:extLst>
                    <a:ext uri="{9D8B030D-6E8A-4147-A177-3AD203B41FA5}">
                      <a16:colId xmlns:a16="http://schemas.microsoft.com/office/drawing/2014/main" val="135308301"/>
                    </a:ext>
                  </a:extLst>
                </a:gridCol>
                <a:gridCol w="1675656">
                  <a:extLst>
                    <a:ext uri="{9D8B030D-6E8A-4147-A177-3AD203B41FA5}">
                      <a16:colId xmlns:a16="http://schemas.microsoft.com/office/drawing/2014/main" val="1805952874"/>
                    </a:ext>
                  </a:extLst>
                </a:gridCol>
                <a:gridCol w="1676772">
                  <a:extLst>
                    <a:ext uri="{9D8B030D-6E8A-4147-A177-3AD203B41FA5}">
                      <a16:colId xmlns:a16="http://schemas.microsoft.com/office/drawing/2014/main" val="1915611207"/>
                    </a:ext>
                  </a:extLst>
                </a:gridCol>
                <a:gridCol w="1676772">
                  <a:extLst>
                    <a:ext uri="{9D8B030D-6E8A-4147-A177-3AD203B41FA5}">
                      <a16:colId xmlns:a16="http://schemas.microsoft.com/office/drawing/2014/main" val="2444883669"/>
                    </a:ext>
                  </a:extLst>
                </a:gridCol>
                <a:gridCol w="1676772">
                  <a:extLst>
                    <a:ext uri="{9D8B030D-6E8A-4147-A177-3AD203B41FA5}">
                      <a16:colId xmlns:a16="http://schemas.microsoft.com/office/drawing/2014/main" val="1243312547"/>
                    </a:ext>
                  </a:extLst>
                </a:gridCol>
                <a:gridCol w="1676772">
                  <a:extLst>
                    <a:ext uri="{9D8B030D-6E8A-4147-A177-3AD203B41FA5}">
                      <a16:colId xmlns:a16="http://schemas.microsoft.com/office/drawing/2014/main" val="2586279450"/>
                    </a:ext>
                  </a:extLst>
                </a:gridCol>
              </a:tblGrid>
              <a:tr h="303430">
                <a:tc>
                  <a:txBody>
                    <a:bodyPr/>
                    <a:lstStyle/>
                    <a:p>
                      <a:pPr algn="ctr">
                        <a:lnSpc>
                          <a:spcPct val="107000"/>
                        </a:lnSpc>
                        <a:spcAft>
                          <a:spcPts val="800"/>
                        </a:spcAft>
                      </a:pPr>
                      <a:r>
                        <a:rPr lang="en-IN" sz="1400" kern="100" dirty="0">
                          <a:effectLst/>
                        </a:rPr>
                        <a:t>Author</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IN" sz="1400" kern="100" dirty="0">
                          <a:effectLst/>
                        </a:rPr>
                        <a:t>Title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IN" sz="1400" kern="100" dirty="0">
                          <a:effectLst/>
                        </a:rPr>
                        <a:t>Year</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kern="100" dirty="0" err="1">
                          <a:effectLst/>
                          <a:latin typeface="Times New Roman" panose="02020603050405020304" pitchFamily="18" charset="0"/>
                          <a:cs typeface="Times New Roman" panose="02020603050405020304" pitchFamily="18" charset="0"/>
                        </a:rPr>
                        <a:t>Methodolgy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IN" sz="1400" kern="100" dirty="0">
                          <a:effectLst/>
                        </a:rPr>
                        <a:t>Dataset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IN" sz="1400" kern="100" dirty="0">
                          <a:effectLst/>
                        </a:rPr>
                        <a:t>Result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994349413"/>
                  </a:ext>
                </a:extLst>
              </a:tr>
              <a:tr h="1544342">
                <a:tc>
                  <a:txBody>
                    <a:bodyPr/>
                    <a:lstStyle/>
                    <a:p>
                      <a:pPr>
                        <a:lnSpc>
                          <a:spcPct val="107000"/>
                        </a:lnSpc>
                        <a:spcAft>
                          <a:spcPts val="800"/>
                        </a:spcAft>
                      </a:pPr>
                      <a:r>
                        <a:rPr lang="en-IN" sz="1100" kern="100">
                          <a:effectLst/>
                        </a:rPr>
                        <a:t>Joana Correia Prata, João P. da Costa, Armando C. Duarte, Teresa Rocha- Santos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kern="100" dirty="0">
                          <a:effectLst/>
                        </a:rPr>
                        <a:t>Methods for sampling and detection of microplastics in water and sediment: A</a:t>
                      </a:r>
                      <a:r>
                        <a:rPr lang="en-US" sz="1100" kern="100" dirty="0">
                          <a:effectLst/>
                        </a:rPr>
                        <a:t> </a:t>
                      </a:r>
                      <a:r>
                        <a:rPr lang="en-IN" sz="1100" kern="100" dirty="0">
                          <a:effectLst/>
                        </a:rPr>
                        <a:t>critical review</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kern="100" dirty="0">
                          <a:effectLst/>
                        </a:rPr>
                        <a:t>2019</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kern="100" dirty="0">
                          <a:effectLst/>
                        </a:rPr>
                        <a:t>Review of methods for sampling and detecting microplastics in water and sediment.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kern="100" dirty="0">
                          <a:effectLst/>
                        </a:rPr>
                        <a:t>No specific dataset used.</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kern="100">
                          <a:effectLst/>
                        </a:rPr>
                        <a:t>Earth's ecosystems are contaminated with microplastics.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393915530"/>
                  </a:ext>
                </a:extLst>
              </a:tr>
              <a:tr h="2043984">
                <a:tc>
                  <a:txBody>
                    <a:bodyPr/>
                    <a:lstStyle/>
                    <a:p>
                      <a:pPr>
                        <a:lnSpc>
                          <a:spcPct val="107000"/>
                        </a:lnSpc>
                        <a:spcAft>
                          <a:spcPts val="800"/>
                        </a:spcAft>
                      </a:pPr>
                      <a:r>
                        <a:rPr lang="en-IN" sz="1100" kern="100" dirty="0">
                          <a:effectLst/>
                        </a:rPr>
                        <a:t>Albert A. </a:t>
                      </a:r>
                      <a:r>
                        <a:rPr lang="en-IN" sz="1100" kern="100" dirty="0" err="1">
                          <a:effectLst/>
                        </a:rPr>
                        <a:t>Koelmans</a:t>
                      </a:r>
                      <a:r>
                        <a:rPr lang="en-IN" sz="1100" kern="100" dirty="0">
                          <a:effectLst/>
                        </a:rPr>
                        <a:t>, Nur </a:t>
                      </a:r>
                      <a:r>
                        <a:rPr lang="en-IN" sz="1100" kern="100" dirty="0" err="1">
                          <a:effectLst/>
                        </a:rPr>
                        <a:t>Hazimah</a:t>
                      </a:r>
                      <a:r>
                        <a:rPr lang="en-IN" sz="1100" kern="100" dirty="0">
                          <a:effectLst/>
                        </a:rPr>
                        <a:t> Mohamed Nor, Enya Hermsen, </a:t>
                      </a:r>
                      <a:r>
                        <a:rPr lang="en-IN" sz="1100" kern="100" dirty="0" err="1">
                          <a:effectLst/>
                        </a:rPr>
                        <a:t>Merel</a:t>
                      </a:r>
                      <a:r>
                        <a:rPr lang="en-IN" sz="1100" kern="100" dirty="0">
                          <a:effectLst/>
                        </a:rPr>
                        <a:t> </a:t>
                      </a:r>
                      <a:r>
                        <a:rPr lang="en-IN" sz="1100" kern="100" dirty="0" err="1">
                          <a:effectLst/>
                        </a:rPr>
                        <a:t>Kooi</a:t>
                      </a:r>
                      <a:r>
                        <a:rPr lang="en-IN" sz="1100" kern="100" dirty="0">
                          <a:effectLst/>
                        </a:rPr>
                        <a:t>, Svenja M. </a:t>
                      </a:r>
                      <a:r>
                        <a:rPr lang="en-IN" sz="1100" kern="100" dirty="0" err="1">
                          <a:effectLst/>
                        </a:rPr>
                        <a:t>Mintenig</a:t>
                      </a:r>
                      <a:r>
                        <a:rPr lang="en-IN" sz="1100" kern="100" dirty="0">
                          <a:effectLst/>
                        </a:rPr>
                        <a:t>, Jennifer De France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kern="100" dirty="0">
                          <a:effectLst/>
                        </a:rPr>
                        <a:t>Microplastics in freshwaters and drinking water: Critical review and assessment of data quality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kern="100" dirty="0">
                          <a:effectLst/>
                        </a:rPr>
                        <a:t>2019</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kern="100" dirty="0">
                          <a:effectLst/>
                        </a:rPr>
                        <a:t>Review of fifty studies on microplastics in drinking water, highlighting need for standard methods.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kern="100" dirty="0">
                          <a:effectLst/>
                        </a:rPr>
                        <a:t>Data from fifty studies on microplastics in various water sources, including drinking water and wastewater.</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100" kern="100" dirty="0">
                          <a:effectLst/>
                        </a:rPr>
                        <a:t>Microplastics are frequently present in water sources; quality assurance in sampling and analysis is needed.</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493742445"/>
                  </a:ext>
                </a:extLst>
              </a:tr>
            </a:tbl>
          </a:graphicData>
        </a:graphic>
      </p:graphicFrame>
    </p:spTree>
    <p:extLst>
      <p:ext uri="{BB962C8B-B14F-4D97-AF65-F5344CB8AC3E}">
        <p14:creationId xmlns:p14="http://schemas.microsoft.com/office/powerpoint/2010/main" val="355757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E2D6215-8129-A9B8-CABD-B9F0E92E8B99}"/>
              </a:ext>
            </a:extLst>
          </p:cNvPr>
          <p:cNvGraphicFramePr>
            <a:graphicFrameLocks noGrp="1"/>
          </p:cNvGraphicFramePr>
          <p:nvPr>
            <p:extLst>
              <p:ext uri="{D42A27DB-BD31-4B8C-83A1-F6EECF244321}">
                <p14:modId xmlns:p14="http://schemas.microsoft.com/office/powerpoint/2010/main" val="1859712049"/>
              </p:ext>
            </p:extLst>
          </p:nvPr>
        </p:nvGraphicFramePr>
        <p:xfrm>
          <a:off x="117987" y="117989"/>
          <a:ext cx="11946194" cy="6587611"/>
        </p:xfrm>
        <a:graphic>
          <a:graphicData uri="http://schemas.openxmlformats.org/drawingml/2006/table">
            <a:tbl>
              <a:tblPr firstRow="1" firstCol="1" bandRow="1">
                <a:tableStyleId>{5C22544A-7EE6-4342-B048-85BDC9FD1C3A}</a:tableStyleId>
              </a:tblPr>
              <a:tblGrid>
                <a:gridCol w="1516326">
                  <a:extLst>
                    <a:ext uri="{9D8B030D-6E8A-4147-A177-3AD203B41FA5}">
                      <a16:colId xmlns:a16="http://schemas.microsoft.com/office/drawing/2014/main" val="2855203255"/>
                    </a:ext>
                  </a:extLst>
                </a:gridCol>
                <a:gridCol w="2567411">
                  <a:extLst>
                    <a:ext uri="{9D8B030D-6E8A-4147-A177-3AD203B41FA5}">
                      <a16:colId xmlns:a16="http://schemas.microsoft.com/office/drawing/2014/main" val="1596943910"/>
                    </a:ext>
                  </a:extLst>
                </a:gridCol>
                <a:gridCol w="816533">
                  <a:extLst>
                    <a:ext uri="{9D8B030D-6E8A-4147-A177-3AD203B41FA5}">
                      <a16:colId xmlns:a16="http://schemas.microsoft.com/office/drawing/2014/main" val="4026335875"/>
                    </a:ext>
                  </a:extLst>
                </a:gridCol>
                <a:gridCol w="3184594">
                  <a:extLst>
                    <a:ext uri="{9D8B030D-6E8A-4147-A177-3AD203B41FA5}">
                      <a16:colId xmlns:a16="http://schemas.microsoft.com/office/drawing/2014/main" val="3355742567"/>
                    </a:ext>
                  </a:extLst>
                </a:gridCol>
                <a:gridCol w="1520807">
                  <a:extLst>
                    <a:ext uri="{9D8B030D-6E8A-4147-A177-3AD203B41FA5}">
                      <a16:colId xmlns:a16="http://schemas.microsoft.com/office/drawing/2014/main" val="3747733580"/>
                    </a:ext>
                  </a:extLst>
                </a:gridCol>
                <a:gridCol w="2340523">
                  <a:extLst>
                    <a:ext uri="{9D8B030D-6E8A-4147-A177-3AD203B41FA5}">
                      <a16:colId xmlns:a16="http://schemas.microsoft.com/office/drawing/2014/main" val="3026815782"/>
                    </a:ext>
                  </a:extLst>
                </a:gridCol>
              </a:tblGrid>
              <a:tr h="288710">
                <a:tc>
                  <a:txBody>
                    <a:bodyPr/>
                    <a:lstStyle/>
                    <a:p>
                      <a:pPr algn="ct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Author</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Title</a:t>
                      </a:r>
                      <a:r>
                        <a:rPr lang="en-US" sz="1200" kern="100" dirty="0">
                          <a:effectLst/>
                          <a:latin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Year </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kern="100" dirty="0" err="1">
                          <a:effectLst/>
                          <a:latin typeface="Times New Roman" panose="02020603050405020304" pitchFamily="18" charset="0"/>
                          <a:cs typeface="Times New Roman" panose="02020603050405020304" pitchFamily="18" charset="0"/>
                        </a:rPr>
                        <a:t>Methodolgy</a:t>
                      </a:r>
                      <a:r>
                        <a:rPr lang="en-US" sz="1400" kern="100" dirty="0">
                          <a:effectLst/>
                          <a:latin typeface="Times New Roman" panose="02020603050405020304" pitchFamily="18" charset="0"/>
                          <a:cs typeface="Times New Roman" panose="02020603050405020304" pitchFamily="18" charset="0"/>
                        </a:rPr>
                        <a:t> </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Dataset</a:t>
                      </a:r>
                      <a:r>
                        <a:rPr lang="en-US" sz="1200" kern="100" dirty="0">
                          <a:effectLst/>
                          <a:latin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Result</a:t>
                      </a:r>
                      <a:r>
                        <a:rPr lang="en-US" sz="1200" kern="100" dirty="0">
                          <a:effectLst/>
                          <a:latin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948054392"/>
                  </a:ext>
                </a:extLst>
              </a:tr>
              <a:tr h="1192580">
                <a:tc>
                  <a:txBody>
                    <a:bodyPr/>
                    <a:lstStyle/>
                    <a:p>
                      <a:pPr algn="l">
                        <a:lnSpc>
                          <a:spcPct val="107000"/>
                        </a:lnSpc>
                        <a:spcAft>
                          <a:spcPts val="800"/>
                        </a:spcAft>
                      </a:pPr>
                      <a:r>
                        <a:rPr lang="en-US" sz="1200" kern="100" dirty="0" err="1">
                          <a:effectLst/>
                          <a:latin typeface="Times New Roman" panose="02020603050405020304" pitchFamily="18" charset="0"/>
                          <a:cs typeface="Times New Roman" panose="02020603050405020304" pitchFamily="18" charset="0"/>
                        </a:rPr>
                        <a:t>Thunchanok</a:t>
                      </a:r>
                      <a:r>
                        <a:rPr lang="en-US" sz="1200" kern="100" dirty="0">
                          <a:effectLst/>
                          <a:latin typeface="Times New Roman" panose="02020603050405020304" pitchFamily="18" charset="0"/>
                          <a:cs typeface="Times New Roman" panose="02020603050405020304" pitchFamily="18" charset="0"/>
                        </a:rPr>
                        <a:t> </a:t>
                      </a:r>
                      <a:r>
                        <a:rPr lang="en-US" sz="1200" kern="100" dirty="0" err="1">
                          <a:effectLst/>
                          <a:latin typeface="Times New Roman" panose="02020603050405020304" pitchFamily="18" charset="0"/>
                          <a:cs typeface="Times New Roman" panose="02020603050405020304" pitchFamily="18" charset="0"/>
                        </a:rPr>
                        <a:t>Thammasanya</a:t>
                      </a:r>
                      <a:r>
                        <a:rPr lang="en-US" sz="1200" kern="100" dirty="0">
                          <a:effectLst/>
                          <a:latin typeface="Times New Roman" panose="02020603050405020304" pitchFamily="18" charset="0"/>
                          <a:cs typeface="Times New Roman" panose="02020603050405020304" pitchFamily="18" charset="0"/>
                        </a:rPr>
                        <a:t>, </a:t>
                      </a:r>
                      <a:r>
                        <a:rPr lang="en-US" sz="1200" kern="100" dirty="0" err="1">
                          <a:effectLst/>
                          <a:latin typeface="Times New Roman" panose="02020603050405020304" pitchFamily="18" charset="0"/>
                          <a:cs typeface="Times New Roman" panose="02020603050405020304" pitchFamily="18" charset="0"/>
                        </a:rPr>
                        <a:t>SakaratPatiam</a:t>
                      </a:r>
                      <a:r>
                        <a:rPr lang="en-US" sz="1200" kern="100" dirty="0">
                          <a:effectLst/>
                          <a:latin typeface="Times New Roman" panose="02020603050405020304" pitchFamily="18" charset="0"/>
                          <a:cs typeface="Times New Roman" panose="02020603050405020304" pitchFamily="18" charset="0"/>
                        </a:rPr>
                        <a:t>,  </a:t>
                      </a:r>
                      <a:r>
                        <a:rPr lang="en-US" sz="1200" kern="100" dirty="0" err="1">
                          <a:effectLst/>
                          <a:latin typeface="Times New Roman" panose="02020603050405020304" pitchFamily="18" charset="0"/>
                          <a:cs typeface="Times New Roman" panose="02020603050405020304" pitchFamily="18" charset="0"/>
                        </a:rPr>
                        <a:t>Eknarin</a:t>
                      </a:r>
                      <a:r>
                        <a:rPr lang="en-US" sz="1200" kern="100" dirty="0">
                          <a:effectLst/>
                          <a:latin typeface="Times New Roman" panose="02020603050405020304" pitchFamily="18" charset="0"/>
                          <a:cs typeface="Times New Roman" panose="02020603050405020304" pitchFamily="18" charset="0"/>
                        </a:rPr>
                        <a:t> </a:t>
                      </a:r>
                      <a:r>
                        <a:rPr lang="en-US" sz="1200" kern="100" dirty="0" err="1">
                          <a:effectLst/>
                          <a:latin typeface="Times New Roman" panose="02020603050405020304" pitchFamily="18" charset="0"/>
                          <a:cs typeface="Times New Roman" panose="02020603050405020304" pitchFamily="18" charset="0"/>
                        </a:rPr>
                        <a:t>Rodcharoen</a:t>
                      </a:r>
                      <a:r>
                        <a:rPr lang="en-US" sz="1200" kern="100" dirty="0">
                          <a:effectLst/>
                          <a:latin typeface="Times New Roman" panose="02020603050405020304" pitchFamily="18" charset="0"/>
                          <a:cs typeface="Times New Roman" panose="02020603050405020304" pitchFamily="18" charset="0"/>
                        </a:rPr>
                        <a:t> &amp; </a:t>
                      </a:r>
                      <a:r>
                        <a:rPr lang="en-US" sz="1200" kern="100" dirty="0" err="1">
                          <a:effectLst/>
                          <a:latin typeface="Times New Roman" panose="02020603050405020304" pitchFamily="18" charset="0"/>
                          <a:cs typeface="Times New Roman" panose="02020603050405020304" pitchFamily="18" charset="0"/>
                        </a:rPr>
                        <a:t>Ponlachart</a:t>
                      </a:r>
                      <a:r>
                        <a:rPr lang="en-US" sz="1200" kern="100" dirty="0">
                          <a:effectLst/>
                          <a:latin typeface="Times New Roman" panose="02020603050405020304" pitchFamily="18" charset="0"/>
                          <a:cs typeface="Times New Roman" panose="02020603050405020304" pitchFamily="18" charset="0"/>
                        </a:rPr>
                        <a:t> </a:t>
                      </a:r>
                      <a:r>
                        <a:rPr lang="en-US" sz="1200" kern="100" dirty="0" err="1">
                          <a:effectLst/>
                          <a:latin typeface="Times New Roman" panose="02020603050405020304" pitchFamily="18" charset="0"/>
                          <a:cs typeface="Times New Roman" panose="02020603050405020304" pitchFamily="18" charset="0"/>
                        </a:rPr>
                        <a:t>Chotikarn</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A new approach to classifying polymer type of microplastics based on Faster‑RCNN‑FPN and spectroscopic imagery under ultraviolet light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2024</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This study presents a novel method combining UV light and deep learning </a:t>
                      </a:r>
                      <a:r>
                        <a:rPr lang="en-US" sz="1200" u="sng" kern="100" dirty="0">
                          <a:effectLst/>
                          <a:latin typeface="Times New Roman" panose="02020603050405020304" pitchFamily="18" charset="0"/>
                          <a:cs typeface="Times New Roman" panose="02020603050405020304" pitchFamily="18" charset="0"/>
                        </a:rPr>
                        <a:t>(Faster-RCNN with ResNet-50-FPN) </a:t>
                      </a:r>
                      <a:r>
                        <a:rPr lang="en-US" sz="1200" kern="100" dirty="0">
                          <a:effectLst/>
                          <a:latin typeface="Times New Roman" panose="02020603050405020304" pitchFamily="18" charset="0"/>
                          <a:cs typeface="Times New Roman" panose="02020603050405020304" pitchFamily="18" charset="0"/>
                        </a:rPr>
                        <a:t>to detect and classify microplastics. Field images taken under UV light were used to train and validate the model.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Samples were collected from 8 stations around </a:t>
                      </a:r>
                    </a:p>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“Koh </a:t>
                      </a:r>
                      <a:r>
                        <a:rPr lang="en-US" sz="1200" kern="100" dirty="0" err="1">
                          <a:effectLst/>
                          <a:latin typeface="Times New Roman" panose="02020603050405020304" pitchFamily="18" charset="0"/>
                          <a:cs typeface="Times New Roman" panose="02020603050405020304" pitchFamily="18" charset="0"/>
                        </a:rPr>
                        <a:t>Yo</a:t>
                      </a:r>
                      <a:r>
                        <a:rPr lang="en-US" sz="1200" kern="100" dirty="0">
                          <a:effectLst/>
                          <a:latin typeface="Times New Roman" panose="02020603050405020304" pitchFamily="18" charset="0"/>
                          <a:cs typeface="Times New Roman" panose="02020603050405020304" pitchFamily="18" charset="0"/>
                        </a:rPr>
                        <a:t> island“</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Achieved 85.5–87.8% precision, with </a:t>
                      </a:r>
                      <a:r>
                        <a:rPr lang="en-US" sz="1200" kern="100" dirty="0" err="1">
                          <a:effectLst/>
                          <a:latin typeface="Times New Roman" panose="02020603050405020304" pitchFamily="18" charset="0"/>
                          <a:cs typeface="Times New Roman" panose="02020603050405020304" pitchFamily="18" charset="0"/>
                        </a:rPr>
                        <a:t>mAP</a:t>
                      </a:r>
                      <a:r>
                        <a:rPr lang="en-US" sz="1200" kern="100" dirty="0">
                          <a:effectLst/>
                          <a:latin typeface="Times New Roman" panose="02020603050405020304" pitchFamily="18" charset="0"/>
                          <a:cs typeface="Times New Roman" panose="02020603050405020304" pitchFamily="18" charset="0"/>
                        </a:rPr>
                        <a:t> scores of 33.9% on an internal test set and 35.7% on an external test set, providing a high-accuracy, low-cost, and time-effective solution.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782667923"/>
                  </a:ext>
                </a:extLst>
              </a:tr>
              <a:tr h="1393604">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Hui </a:t>
                      </a:r>
                      <a:r>
                        <a:rPr lang="en-US" sz="1200" kern="100" dirty="0" err="1">
                          <a:effectLst/>
                          <a:latin typeface="Times New Roman" panose="02020603050405020304" pitchFamily="18" charset="0"/>
                          <a:cs typeface="Times New Roman" panose="02020603050405020304" pitchFamily="18" charset="0"/>
                        </a:rPr>
                        <a:t>Huanga</a:t>
                      </a:r>
                      <a:r>
                        <a:rPr lang="en-US" sz="1200" kern="100" dirty="0">
                          <a:effectLst/>
                          <a:latin typeface="Times New Roman" panose="02020603050405020304" pitchFamily="18" charset="0"/>
                          <a:cs typeface="Times New Roman" panose="02020603050405020304" pitchFamily="18" charset="0"/>
                        </a:rPr>
                        <a:t>, </a:t>
                      </a:r>
                      <a:r>
                        <a:rPr lang="en-US" sz="1200" kern="100" dirty="0" err="1">
                          <a:effectLst/>
                          <a:latin typeface="Times New Roman" panose="02020603050405020304" pitchFamily="18" charset="0"/>
                          <a:cs typeface="Times New Roman" panose="02020603050405020304" pitchFamily="18" charset="0"/>
                        </a:rPr>
                        <a:t>HuiwenCaic</a:t>
                      </a:r>
                      <a:r>
                        <a:rPr lang="en-US" sz="1200" kern="100" dirty="0">
                          <a:effectLst/>
                          <a:latin typeface="Times New Roman" panose="02020603050405020304" pitchFamily="18" charset="0"/>
                          <a:cs typeface="Times New Roman" panose="02020603050405020304" pitchFamily="18" charset="0"/>
                        </a:rPr>
                        <a:t>, Junaid Ullah Qureshi</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Proceeding the categorization of microplastics through deep learning-based image segmentation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a:effectLst/>
                          <a:latin typeface="Times New Roman" panose="02020603050405020304" pitchFamily="18" charset="0"/>
                          <a:cs typeface="Times New Roman" panose="02020603050405020304" pitchFamily="18" charset="0"/>
                        </a:rPr>
                        <a:t>2023</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This study presents an automated technique for identifying microplastics (MPs) using a </a:t>
                      </a:r>
                      <a:r>
                        <a:rPr lang="en-US" sz="1200" u="sng" kern="100" dirty="0">
                          <a:effectLst/>
                          <a:latin typeface="Times New Roman" panose="02020603050405020304" pitchFamily="18" charset="0"/>
                          <a:cs typeface="Times New Roman" panose="02020603050405020304" pitchFamily="18" charset="0"/>
                        </a:rPr>
                        <a:t>Deep convolutional neural network (DCNN) and Mask R-CNN </a:t>
                      </a:r>
                      <a:r>
                        <a:rPr lang="en-US" sz="1200" kern="100" dirty="0">
                          <a:effectLst/>
                          <a:latin typeface="Times New Roman" panose="02020603050405020304" pitchFamily="18" charset="0"/>
                          <a:cs typeface="Times New Roman" panose="02020603050405020304" pitchFamily="18" charset="0"/>
                        </a:rPr>
                        <a:t>for segmentation and shape classification. The model was trained with diverse MP images, and erosion and dilation operations were added to improve results.</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Micro Plastic samples from beach sediments &amp; water</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a:effectLst/>
                          <a:latin typeface="Times New Roman" panose="02020603050405020304" pitchFamily="18" charset="0"/>
                          <a:cs typeface="Times New Roman" panose="02020603050405020304" pitchFamily="18" charset="0"/>
                        </a:rPr>
                        <a:t>Achieved mean F1-scores of 0.7601 for segmentation and 0.617 for shape classification, demonstrating the method's potential for automatic MP identification and standardization.</a:t>
                      </a:r>
                    </a:p>
                    <a:p>
                      <a:pPr algn="l">
                        <a:lnSpc>
                          <a:spcPct val="107000"/>
                        </a:lnSpc>
                        <a:spcAft>
                          <a:spcPts val="800"/>
                        </a:spcAft>
                      </a:pPr>
                      <a:r>
                        <a:rPr lang="en-US" sz="1200" kern="100">
                          <a:effectLst/>
                          <a:latin typeface="Times New Roman" panose="02020603050405020304" pitchFamily="18" charset="0"/>
                          <a:cs typeface="Times New Roman" panose="02020603050405020304" pitchFamily="18" charset="0"/>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26870024"/>
                  </a:ext>
                </a:extLst>
              </a:tr>
              <a:tr h="1064644">
                <a:tc>
                  <a:txBody>
                    <a:bodyPr/>
                    <a:lstStyle/>
                    <a:p>
                      <a:pPr algn="l">
                        <a:lnSpc>
                          <a:spcPct val="107000"/>
                        </a:lnSpc>
                        <a:spcAft>
                          <a:spcPts val="800"/>
                        </a:spcAft>
                      </a:pPr>
                      <a:r>
                        <a:rPr lang="en-US" sz="1200" kern="100">
                          <a:effectLst/>
                          <a:latin typeface="Times New Roman" panose="02020603050405020304" pitchFamily="18" charset="0"/>
                          <a:cs typeface="Times New Roman" panose="02020603050405020304" pitchFamily="18" charset="0"/>
                        </a:rPr>
                        <a:t>Bin Shia, Medhavi Patel, Dian Yu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a:effectLst/>
                          <a:latin typeface="Times New Roman" panose="02020603050405020304" pitchFamily="18" charset="0"/>
                          <a:cs typeface="Times New Roman" panose="02020603050405020304" pitchFamily="18" charset="0"/>
                        </a:rPr>
                        <a:t>Automatic quantification and classification of microplastics in scanning electron micrographs via deep learning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a:effectLst/>
                          <a:latin typeface="Times New Roman" panose="02020603050405020304" pitchFamily="18" charset="0"/>
                          <a:cs typeface="Times New Roman" panose="02020603050405020304" pitchFamily="18" charset="0"/>
                        </a:rPr>
                        <a:t>2022</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This study uses scanning electron microscopy and deep learning </a:t>
                      </a:r>
                      <a:r>
                        <a:rPr lang="en-US" sz="1200" u="sng" kern="100" dirty="0">
                          <a:effectLst/>
                          <a:latin typeface="Times New Roman" panose="02020603050405020304" pitchFamily="18" charset="0"/>
                          <a:cs typeface="Times New Roman" panose="02020603050405020304" pitchFamily="18" charset="0"/>
                        </a:rPr>
                        <a:t>(U-Net and </a:t>
                      </a:r>
                      <a:r>
                        <a:rPr lang="en-US" sz="1200" u="sng" kern="100" dirty="0" err="1">
                          <a:effectLst/>
                          <a:latin typeface="Times New Roman" panose="02020603050405020304" pitchFamily="18" charset="0"/>
                          <a:cs typeface="Times New Roman" panose="02020603050405020304" pitchFamily="18" charset="0"/>
                        </a:rPr>
                        <a:t>MultiResUNet</a:t>
                      </a:r>
                      <a:r>
                        <a:rPr lang="en-US" sz="1200" u="sng" kern="100" dirty="0">
                          <a:effectLst/>
                          <a:latin typeface="Times New Roman" panose="02020603050405020304" pitchFamily="18" charset="0"/>
                          <a:cs typeface="Times New Roman" panose="02020603050405020304" pitchFamily="18" charset="0"/>
                        </a:rPr>
                        <a:t>)</a:t>
                      </a:r>
                      <a:r>
                        <a:rPr lang="en-US" sz="1200" kern="100" dirty="0">
                          <a:effectLst/>
                          <a:latin typeface="Times New Roman" panose="02020603050405020304" pitchFamily="18" charset="0"/>
                          <a:cs typeface="Times New Roman" panose="02020603050405020304" pitchFamily="18" charset="0"/>
                        </a:rPr>
                        <a:t> for microplastics quantification and </a:t>
                      </a:r>
                      <a:r>
                        <a:rPr lang="en-US" sz="1200" u="sng" kern="100" dirty="0">
                          <a:effectLst/>
                          <a:latin typeface="Times New Roman" panose="02020603050405020304" pitchFamily="18" charset="0"/>
                          <a:cs typeface="Times New Roman" panose="02020603050405020304" pitchFamily="18" charset="0"/>
                        </a:rPr>
                        <a:t>VGG16</a:t>
                      </a:r>
                      <a:r>
                        <a:rPr lang="en-US" sz="1200" kern="100" dirty="0">
                          <a:effectLst/>
                          <a:latin typeface="Times New Roman" panose="02020603050405020304" pitchFamily="18" charset="0"/>
                          <a:cs typeface="Times New Roman" panose="02020603050405020304" pitchFamily="18" charset="0"/>
                        </a:rPr>
                        <a:t> for shape classification. Manual annotation of 237 micrographs was used for training.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a:effectLst/>
                          <a:latin typeface="Times New Roman" panose="02020603050405020304" pitchFamily="18" charset="0"/>
                          <a:cs typeface="Times New Roman" panose="02020603050405020304" pitchFamily="18" charset="0"/>
                        </a:rPr>
                        <a:t>Water bodies, laundry water samples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a:effectLst/>
                          <a:latin typeface="Times New Roman" panose="02020603050405020304" pitchFamily="18" charset="0"/>
                          <a:cs typeface="Times New Roman" panose="02020603050405020304" pitchFamily="18" charset="0"/>
                        </a:rPr>
                        <a:t>Achieved high average Jaccard index over 0.75 for segmentation, and 98.33% accuracy for shape classification. Models provide fast and accurate results.</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52904007"/>
                  </a:ext>
                </a:extLst>
              </a:tr>
              <a:tr h="991556">
                <a:tc>
                  <a:txBody>
                    <a:bodyPr/>
                    <a:lstStyle/>
                    <a:p>
                      <a:pPr algn="l">
                        <a:lnSpc>
                          <a:spcPct val="107000"/>
                        </a:lnSpc>
                        <a:spcAft>
                          <a:spcPts val="800"/>
                        </a:spcAft>
                      </a:pPr>
                      <a:r>
                        <a:rPr lang="en-US" sz="1200" kern="100">
                          <a:effectLst/>
                          <a:latin typeface="Times New Roman" panose="02020603050405020304" pitchFamily="18" charset="0"/>
                          <a:cs typeface="Times New Roman" panose="02020603050405020304" pitchFamily="18" charset="0"/>
                        </a:rPr>
                        <a:t>Vittorio Bianco, Pasquale Memmolo, Pierluigi Carcagnì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a:effectLst/>
                          <a:latin typeface="Times New Roman" panose="02020603050405020304" pitchFamily="18" charset="0"/>
                          <a:cs typeface="Times New Roman" panose="02020603050405020304" pitchFamily="18" charset="0"/>
                        </a:rPr>
                        <a:t>Microplastic Identification via Holographic Imaging and Machine Learning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a:effectLst/>
                          <a:latin typeface="Times New Roman" panose="02020603050405020304" pitchFamily="18" charset="0"/>
                          <a:cs typeface="Times New Roman" panose="02020603050405020304" pitchFamily="18" charset="0"/>
                        </a:rPr>
                        <a:t>2020</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This study combines </a:t>
                      </a:r>
                      <a:r>
                        <a:rPr lang="en-US" sz="1200" u="sng" kern="100" dirty="0">
                          <a:effectLst/>
                          <a:latin typeface="Times New Roman" panose="02020603050405020304" pitchFamily="18" charset="0"/>
                          <a:cs typeface="Times New Roman" panose="02020603050405020304" pitchFamily="18" charset="0"/>
                        </a:rPr>
                        <a:t>3D coherent imaging</a:t>
                      </a:r>
                      <a:r>
                        <a:rPr lang="en-US" sz="1200" kern="100" dirty="0">
                          <a:effectLst/>
                          <a:latin typeface="Times New Roman" panose="02020603050405020304" pitchFamily="18" charset="0"/>
                          <a:cs typeface="Times New Roman" panose="02020603050405020304" pitchFamily="18" charset="0"/>
                        </a:rPr>
                        <a:t> and machine learning (ML) to detect microplastics (MPs) in filtered water samples. The approach uses "</a:t>
                      </a:r>
                      <a:r>
                        <a:rPr lang="en-US" sz="1200" u="sng" kern="100" dirty="0">
                          <a:effectLst/>
                          <a:latin typeface="Times New Roman" panose="02020603050405020304" pitchFamily="18" charset="0"/>
                          <a:cs typeface="Times New Roman" panose="02020603050405020304" pitchFamily="18" charset="0"/>
                        </a:rPr>
                        <a:t>holographic features</a:t>
                      </a:r>
                      <a:r>
                        <a:rPr lang="en-US" sz="1200" kern="100" dirty="0">
                          <a:effectLst/>
                          <a:latin typeface="Times New Roman" panose="02020603050405020304" pitchFamily="18" charset="0"/>
                          <a:cs typeface="Times New Roman" panose="02020603050405020304" pitchFamily="18" charset="0"/>
                        </a:rPr>
                        <a:t>" to distinguish MPs from marine microalgae.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a:effectLst/>
                          <a:latin typeface="Times New Roman" panose="02020603050405020304" pitchFamily="18" charset="0"/>
                          <a:cs typeface="Times New Roman" panose="02020603050405020304" pitchFamily="18" charset="0"/>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a:effectLst/>
                          <a:latin typeface="Times New Roman" panose="02020603050405020304" pitchFamily="18" charset="0"/>
                          <a:cs typeface="Times New Roman" panose="02020603050405020304" pitchFamily="18" charset="0"/>
                        </a:rPr>
                        <a:t>Achieved over 99% accuracy in classifying thousands of items, effectively identifying MPs regardless of morphology, size, or plastic type.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44761367"/>
                  </a:ext>
                </a:extLst>
              </a:tr>
              <a:tr h="1656517">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 JAVIER LORENZO-NAVARRO, MODESTO CASTRILLÓN-SANTANA</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 SMACC: A System for Microplastics Automatic Counting and Classification</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 2020</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 This study presents a </a:t>
                      </a:r>
                      <a:r>
                        <a:rPr lang="en-US" sz="1200" u="sng" kern="100" dirty="0">
                          <a:effectLst/>
                          <a:latin typeface="Times New Roman" panose="02020603050405020304" pitchFamily="18" charset="0"/>
                          <a:cs typeface="Times New Roman" panose="02020603050405020304" pitchFamily="18" charset="0"/>
                        </a:rPr>
                        <a:t>Computer Vision-based system</a:t>
                      </a:r>
                      <a:r>
                        <a:rPr lang="en-US" sz="1200" kern="100" dirty="0">
                          <a:effectLst/>
                          <a:latin typeface="Times New Roman" panose="02020603050405020304" pitchFamily="18" charset="0"/>
                          <a:cs typeface="Times New Roman" panose="02020603050405020304" pitchFamily="18" charset="0"/>
                        </a:rPr>
                        <a:t> to automatically count and classify microplastic particles (1-5 mm) into five visual classes. The system uses images, </a:t>
                      </a:r>
                      <a:r>
                        <a:rPr lang="en-US" sz="1200" u="sng" kern="100" dirty="0" err="1">
                          <a:effectLst/>
                          <a:latin typeface="Times New Roman" panose="02020603050405020304" pitchFamily="18" charset="0"/>
                          <a:cs typeface="Times New Roman" panose="02020603050405020304" pitchFamily="18" charset="0"/>
                        </a:rPr>
                        <a:t>Sauvola</a:t>
                      </a:r>
                      <a:r>
                        <a:rPr lang="en-US" sz="1200" u="sng" kern="100" dirty="0">
                          <a:effectLst/>
                          <a:latin typeface="Times New Roman" panose="02020603050405020304" pitchFamily="18" charset="0"/>
                          <a:cs typeface="Times New Roman" panose="02020603050405020304" pitchFamily="18" charset="0"/>
                        </a:rPr>
                        <a:t> thresholding for segmentation</a:t>
                      </a:r>
                      <a:r>
                        <a:rPr lang="en-US" sz="1200" kern="100" dirty="0">
                          <a:effectLst/>
                          <a:latin typeface="Times New Roman" panose="02020603050405020304" pitchFamily="18" charset="0"/>
                          <a:cs typeface="Times New Roman" panose="02020603050405020304" pitchFamily="18" charset="0"/>
                        </a:rPr>
                        <a:t>, and various classifiers.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 Manual collection of samples from water bodies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 Tested on 12 beach samples with 2507 particles, achieving a 1.4% difference in count and less than 4% classification error, in less than half the time of manual counting.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2912013"/>
                  </a:ext>
                </a:extLst>
              </a:tr>
            </a:tbl>
          </a:graphicData>
        </a:graphic>
      </p:graphicFrame>
    </p:spTree>
    <p:extLst>
      <p:ext uri="{BB962C8B-B14F-4D97-AF65-F5344CB8AC3E}">
        <p14:creationId xmlns:p14="http://schemas.microsoft.com/office/powerpoint/2010/main" val="92270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9248D33-59FD-1CFA-75E4-2E2605D91263}"/>
              </a:ext>
            </a:extLst>
          </p:cNvPr>
          <p:cNvGraphicFramePr>
            <a:graphicFrameLocks noGrp="1"/>
          </p:cNvGraphicFramePr>
          <p:nvPr>
            <p:extLst>
              <p:ext uri="{D42A27DB-BD31-4B8C-83A1-F6EECF244321}">
                <p14:modId xmlns:p14="http://schemas.microsoft.com/office/powerpoint/2010/main" val="1316906962"/>
              </p:ext>
            </p:extLst>
          </p:nvPr>
        </p:nvGraphicFramePr>
        <p:xfrm>
          <a:off x="176981" y="109604"/>
          <a:ext cx="11838038" cy="6638792"/>
        </p:xfrm>
        <a:graphic>
          <a:graphicData uri="http://schemas.openxmlformats.org/drawingml/2006/table">
            <a:tbl>
              <a:tblPr firstRow="1" firstCol="1" bandRow="1">
                <a:tableStyleId>{5C22544A-7EE6-4342-B048-85BDC9FD1C3A}</a:tableStyleId>
              </a:tblPr>
              <a:tblGrid>
                <a:gridCol w="1939007">
                  <a:extLst>
                    <a:ext uri="{9D8B030D-6E8A-4147-A177-3AD203B41FA5}">
                      <a16:colId xmlns:a16="http://schemas.microsoft.com/office/drawing/2014/main" val="1686233054"/>
                    </a:ext>
                  </a:extLst>
                </a:gridCol>
                <a:gridCol w="2230739">
                  <a:extLst>
                    <a:ext uri="{9D8B030D-6E8A-4147-A177-3AD203B41FA5}">
                      <a16:colId xmlns:a16="http://schemas.microsoft.com/office/drawing/2014/main" val="1358613217"/>
                    </a:ext>
                  </a:extLst>
                </a:gridCol>
                <a:gridCol w="845572">
                  <a:extLst>
                    <a:ext uri="{9D8B030D-6E8A-4147-A177-3AD203B41FA5}">
                      <a16:colId xmlns:a16="http://schemas.microsoft.com/office/drawing/2014/main" val="3252650425"/>
                    </a:ext>
                  </a:extLst>
                </a:gridCol>
                <a:gridCol w="3180499">
                  <a:extLst>
                    <a:ext uri="{9D8B030D-6E8A-4147-A177-3AD203B41FA5}">
                      <a16:colId xmlns:a16="http://schemas.microsoft.com/office/drawing/2014/main" val="2902200445"/>
                    </a:ext>
                  </a:extLst>
                </a:gridCol>
                <a:gridCol w="1720759">
                  <a:extLst>
                    <a:ext uri="{9D8B030D-6E8A-4147-A177-3AD203B41FA5}">
                      <a16:colId xmlns:a16="http://schemas.microsoft.com/office/drawing/2014/main" val="1478985542"/>
                    </a:ext>
                  </a:extLst>
                </a:gridCol>
                <a:gridCol w="1921462">
                  <a:extLst>
                    <a:ext uri="{9D8B030D-6E8A-4147-A177-3AD203B41FA5}">
                      <a16:colId xmlns:a16="http://schemas.microsoft.com/office/drawing/2014/main" val="2095738900"/>
                    </a:ext>
                  </a:extLst>
                </a:gridCol>
              </a:tblGrid>
              <a:tr h="265470">
                <a:tc>
                  <a:txBody>
                    <a:bodyPr/>
                    <a:lstStyle/>
                    <a:p>
                      <a:pPr algn="ct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Author</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Title </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Year </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kern="100" dirty="0" err="1">
                          <a:effectLst/>
                          <a:latin typeface="Times New Roman" panose="02020603050405020304" pitchFamily="18" charset="0"/>
                          <a:cs typeface="Times New Roman" panose="02020603050405020304" pitchFamily="18" charset="0"/>
                        </a:rPr>
                        <a:t>Methodolgy</a:t>
                      </a:r>
                      <a:r>
                        <a:rPr lang="en-US" sz="1400" kern="100" dirty="0">
                          <a:effectLst/>
                          <a:latin typeface="Times New Roman" panose="02020603050405020304" pitchFamily="18" charset="0"/>
                          <a:cs typeface="Times New Roman" panose="02020603050405020304" pitchFamily="18" charset="0"/>
                        </a:rPr>
                        <a:t> </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Dataset </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Result </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33825348"/>
                  </a:ext>
                </a:extLst>
              </a:tr>
              <a:tr h="1946612">
                <a:tc>
                  <a:txBody>
                    <a:bodyPr/>
                    <a:lstStyle/>
                    <a:p>
                      <a:pPr algn="l">
                        <a:lnSpc>
                          <a:spcPct val="107000"/>
                        </a:lnSpc>
                        <a:spcAft>
                          <a:spcPts val="800"/>
                        </a:spcAft>
                      </a:pPr>
                      <a:r>
                        <a:rPr lang="en-US" sz="1100" kern="100" dirty="0" err="1">
                          <a:effectLst/>
                          <a:latin typeface="Times New Roman" panose="02020603050405020304" pitchFamily="18" charset="0"/>
                          <a:cs typeface="Times New Roman" panose="02020603050405020304" pitchFamily="18" charset="0"/>
                        </a:rPr>
                        <a:t>Yinlong</a:t>
                      </a:r>
                      <a:r>
                        <a:rPr lang="en-US" sz="1100" kern="100" dirty="0">
                          <a:effectLst/>
                          <a:latin typeface="Times New Roman" panose="02020603050405020304" pitchFamily="18" charset="0"/>
                          <a:cs typeface="Times New Roman" panose="02020603050405020304" pitchFamily="18" charset="0"/>
                        </a:rPr>
                        <a:t> Luo,</a:t>
                      </a:r>
                    </a:p>
                    <a:p>
                      <a:pPr algn="l">
                        <a:lnSpc>
                          <a:spcPct val="107000"/>
                        </a:lnSpc>
                        <a:spcAft>
                          <a:spcPts val="800"/>
                        </a:spcAft>
                      </a:pPr>
                      <a:r>
                        <a:rPr lang="en-US" sz="1100" kern="100" dirty="0">
                          <a:effectLst/>
                          <a:latin typeface="Times New Roman" panose="02020603050405020304" pitchFamily="18" charset="0"/>
                          <a:cs typeface="Times New Roman" panose="02020603050405020304" pitchFamily="18" charset="0"/>
                        </a:rPr>
                        <a:t>Wei Su , </a:t>
                      </a:r>
                    </a:p>
                    <a:p>
                      <a:pPr algn="l">
                        <a:lnSpc>
                          <a:spcPct val="107000"/>
                        </a:lnSpc>
                        <a:spcAft>
                          <a:spcPts val="800"/>
                        </a:spcAft>
                      </a:pPr>
                      <a:r>
                        <a:rPr lang="en-US" sz="1100" kern="100" dirty="0" err="1">
                          <a:effectLst/>
                          <a:latin typeface="Times New Roman" panose="02020603050405020304" pitchFamily="18" charset="0"/>
                          <a:cs typeface="Times New Roman" panose="02020603050405020304" pitchFamily="18" charset="0"/>
                        </a:rPr>
                        <a:t>Xiaobin</a:t>
                      </a:r>
                      <a:r>
                        <a:rPr lang="en-US" sz="1100" kern="100" dirty="0">
                          <a:effectLst/>
                          <a:latin typeface="Times New Roman" panose="02020603050405020304" pitchFamily="18" charset="0"/>
                          <a:cs typeface="Times New Roman" panose="02020603050405020304" pitchFamily="18" charset="0"/>
                        </a:rPr>
                        <a:t> Xu , </a:t>
                      </a:r>
                    </a:p>
                    <a:p>
                      <a:pPr algn="l">
                        <a:lnSpc>
                          <a:spcPct val="107000"/>
                        </a:lnSpc>
                        <a:spcAft>
                          <a:spcPts val="800"/>
                        </a:spcAft>
                      </a:pPr>
                      <a:r>
                        <a:rPr lang="en-US" sz="1100" kern="100" dirty="0" err="1">
                          <a:effectLst/>
                          <a:latin typeface="Times New Roman" panose="02020603050405020304" pitchFamily="18" charset="0"/>
                          <a:cs typeface="Times New Roman" panose="02020603050405020304" pitchFamily="18" charset="0"/>
                        </a:rPr>
                        <a:t>Dewen</a:t>
                      </a:r>
                      <a:r>
                        <a:rPr lang="en-US" sz="1100" kern="100" dirty="0">
                          <a:effectLst/>
                          <a:latin typeface="Times New Roman" panose="02020603050405020304" pitchFamily="18" charset="0"/>
                          <a:cs typeface="Times New Roman" panose="02020603050405020304" pitchFamily="18" charset="0"/>
                        </a:rPr>
                        <a:t> Xu</a:t>
                      </a:r>
                    </a:p>
                    <a:p>
                      <a:pPr algn="l">
                        <a:lnSpc>
                          <a:spcPct val="107000"/>
                        </a:lnSpc>
                        <a:spcAft>
                          <a:spcPts val="800"/>
                        </a:spcAft>
                      </a:pPr>
                      <a:r>
                        <a:rPr lang="en-US" sz="1100" kern="100" dirty="0">
                          <a:effectLst/>
                          <a:latin typeface="Times New Roman" panose="02020603050405020304" pitchFamily="18" charset="0"/>
                          <a:cs typeface="Times New Roman" panose="02020603050405020304" pitchFamily="18" charset="0"/>
                        </a:rPr>
                        <a:t> </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Raman Spectroscopy and Machine Learning for Microplastics Identification and Classification in Water Environments</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2023</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Using Raman spectroscopy combined with a sparse autoencoder and softmax classifier, this study achieved 99.1% accuracy in rapidly identifying and classifying six types of microplastics in various water environments, outperforming traditional machine learning methods.</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The dataset for this study was collected from various water environments, including pure water, tap water, rain water, lake water, and sea water.</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This study developed a rapid method for identifying and classifying microplastics (PET, PP, PS, PVC, PE, PC) in various water types, achieving 99.1% accuracy using Raman spectroscopy combined with machine learning algorithms, significantly outperforming SVM and BP neural networks.</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36660809"/>
                  </a:ext>
                </a:extLst>
              </a:tr>
              <a:tr h="1296035">
                <a:tc>
                  <a:txBody>
                    <a:bodyPr/>
                    <a:lstStyle/>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Oleksandr Malyuskin</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Microplastic Detection in Soil and Water Using Resonance Microwave Spectroscopy: A Feasibility Study</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2023</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A feasibility study shows that resonance microwave reflectometry can detect and quantify microplastics in soil and water at around 100 ppm resolution, offering a cost-effective, real-time alternative to traditional spectroscopic methods.</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IN" sz="1100" kern="100">
                          <a:effectLst/>
                          <a:latin typeface="Times New Roman" panose="02020603050405020304" pitchFamily="18" charset="0"/>
                          <a:cs typeface="Times New Roman" panose="02020603050405020304" pitchFamily="18" charset="0"/>
                        </a:rPr>
                        <a:t>The dataset for this study was collected using artificially created samples of microplastic-contaminated s water with precisely controlled high-level contamination.</a:t>
                      </a:r>
                      <a:endParaRPr lang="en-US" sz="1100" kern="100">
                        <a:effectLst/>
                        <a:latin typeface="Times New Roman" panose="02020603050405020304" pitchFamily="18" charset="0"/>
                        <a:cs typeface="Times New Roman" panose="02020603050405020304" pitchFamily="18" charset="0"/>
                      </a:endParaRPr>
                    </a:p>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 </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Experimental data show that microplastics were detected and both fresh and salty water, with samples artificially contaminated at tens to hundreds of parts-per-thousand (ppt) levels for precise control. </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900145707"/>
                  </a:ext>
                </a:extLst>
              </a:tr>
              <a:tr h="1479040">
                <a:tc>
                  <a:txBody>
                    <a:bodyPr/>
                    <a:lstStyle/>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 Chakraborty, N Mazumder, . Noothalapati</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Raman spectroscopy for microplastic detection in water sources: a systematic review</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2022</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dirty="0">
                          <a:effectLst/>
                          <a:latin typeface="Times New Roman" panose="02020603050405020304" pitchFamily="18" charset="0"/>
                          <a:cs typeface="Times New Roman" panose="02020603050405020304" pitchFamily="18" charset="0"/>
                        </a:rPr>
                        <a:t>Raman spectroscopy identifies common microplastics such as polystyrene, polyethylene terephthalate, polyethylene, and polypropylene in various water sources, highlighting their environmental impact and sources.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dirty="0">
                          <a:effectLst/>
                          <a:latin typeface="Times New Roman" panose="02020603050405020304" pitchFamily="18" charset="0"/>
                          <a:cs typeface="Times New Roman" panose="02020603050405020304" pitchFamily="18" charset="0"/>
                        </a:rPr>
                        <a:t>sources were collected from the Scopus and Web of Science (WOS) databases.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Raman spectroscopy effectively detects and characterizes microplastics in various water sources, overcoming traditional method limitations and enabling real-time, portable, and sensitive analysis.</a:t>
                      </a:r>
                      <a:endParaRPr lang="en-US" sz="1100" kern="100" dirty="0">
                        <a:effectLst/>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39117958"/>
                  </a:ext>
                </a:extLst>
              </a:tr>
              <a:tr h="1387762">
                <a:tc>
                  <a:txBody>
                    <a:bodyPr/>
                    <a:lstStyle/>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Veronica Nava, Maria Frezzotti,</a:t>
                      </a:r>
                    </a:p>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Barbara Leoni</a:t>
                      </a:r>
                    </a:p>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 </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Raman Spectroscopy for the Analysis of Microplastics in Aquatic Systems</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a:effectLst/>
                          <a:latin typeface="Times New Roman" panose="02020603050405020304" pitchFamily="18" charset="0"/>
                          <a:cs typeface="Times New Roman" panose="02020603050405020304" pitchFamily="18" charset="0"/>
                        </a:rPr>
                        <a:t>2021</a:t>
                      </a:r>
                      <a:endParaRPr lang="en-US"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dirty="0">
                          <a:effectLst/>
                          <a:latin typeface="Times New Roman" panose="02020603050405020304" pitchFamily="18" charset="0"/>
                          <a:cs typeface="Times New Roman" panose="02020603050405020304" pitchFamily="18" charset="0"/>
                        </a:rPr>
                        <a:t>Raman spectroscopy effectively analyzes microplastics in aquatic systems, aided by resources like a catalog of Raman peaks and the </a:t>
                      </a:r>
                      <a:r>
                        <a:rPr lang="en-US" sz="1100" kern="100" dirty="0" err="1">
                          <a:effectLst/>
                          <a:latin typeface="Times New Roman" panose="02020603050405020304" pitchFamily="18" charset="0"/>
                          <a:cs typeface="Times New Roman" panose="02020603050405020304" pitchFamily="18" charset="0"/>
                        </a:rPr>
                        <a:t>RamanMP</a:t>
                      </a:r>
                      <a:r>
                        <a:rPr lang="en-US" sz="1100" kern="100" dirty="0">
                          <a:effectLst/>
                          <a:latin typeface="Times New Roman" panose="02020603050405020304" pitchFamily="18" charset="0"/>
                          <a:cs typeface="Times New Roman" panose="02020603050405020304" pitchFamily="18" charset="0"/>
                        </a:rPr>
                        <a:t> R package, despite challenges like fluorescence interference and weathered polymer analysis.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dirty="0">
                          <a:effectLst/>
                          <a:latin typeface="Times New Roman" panose="02020603050405020304" pitchFamily="18" charset="0"/>
                          <a:cs typeface="Times New Roman" panose="02020603050405020304" pitchFamily="18" charset="0"/>
                        </a:rPr>
                        <a:t>includes a database of 356 spectra, 325 of which are additives.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US" sz="1100" kern="100" dirty="0">
                          <a:effectLst/>
                          <a:latin typeface="Times New Roman" panose="02020603050405020304" pitchFamily="18" charset="0"/>
                          <a:cs typeface="Times New Roman" panose="02020603050405020304" pitchFamily="18" charset="0"/>
                        </a:rPr>
                        <a:t>Provides a comprehensive catalog of Raman peaks for common plastic polymers and additives, and introduces the “</a:t>
                      </a:r>
                      <a:r>
                        <a:rPr lang="en-US" sz="1100" kern="100" dirty="0" err="1">
                          <a:effectLst/>
                          <a:latin typeface="Times New Roman" panose="02020603050405020304" pitchFamily="18" charset="0"/>
                          <a:cs typeface="Times New Roman" panose="02020603050405020304" pitchFamily="18" charset="0"/>
                        </a:rPr>
                        <a:t>RamanMP</a:t>
                      </a:r>
                      <a:r>
                        <a:rPr lang="en-US" sz="1100" kern="100" dirty="0">
                          <a:effectLst/>
                          <a:latin typeface="Times New Roman" panose="02020603050405020304" pitchFamily="18" charset="0"/>
                          <a:cs typeface="Times New Roman" panose="02020603050405020304" pitchFamily="18" charset="0"/>
                        </a:rPr>
                        <a:t>” R package with 356 spectra to enhance the technique’s application in microplastic analysis.</a:t>
                      </a: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25890672"/>
                  </a:ext>
                </a:extLst>
              </a:tr>
            </a:tbl>
          </a:graphicData>
        </a:graphic>
      </p:graphicFrame>
    </p:spTree>
    <p:extLst>
      <p:ext uri="{BB962C8B-B14F-4D97-AF65-F5344CB8AC3E}">
        <p14:creationId xmlns:p14="http://schemas.microsoft.com/office/powerpoint/2010/main" val="3157527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78A6-9674-25A6-F77E-B8353AEBA9E4}"/>
              </a:ext>
            </a:extLst>
          </p:cNvPr>
          <p:cNvSpPr>
            <a:spLocks noGrp="1"/>
          </p:cNvSpPr>
          <p:nvPr>
            <p:ph type="title"/>
          </p:nvPr>
        </p:nvSpPr>
        <p:spPr/>
        <p:txBody>
          <a:bodyPr>
            <a:normAutofit/>
          </a:bodyPr>
          <a:lstStyle/>
          <a:p>
            <a:r>
              <a:rPr lang="en-US" sz="4000" dirty="0"/>
              <a:t>Limitations </a:t>
            </a:r>
          </a:p>
        </p:txBody>
      </p:sp>
      <p:sp>
        <p:nvSpPr>
          <p:cNvPr id="3" name="Content Placeholder 2">
            <a:extLst>
              <a:ext uri="{FF2B5EF4-FFF2-40B4-BE49-F238E27FC236}">
                <a16:creationId xmlns:a16="http://schemas.microsoft.com/office/drawing/2014/main" id="{AAFEA0EA-E6E2-F7FA-C55A-049F13DD2CFF}"/>
              </a:ext>
            </a:extLst>
          </p:cNvPr>
          <p:cNvSpPr>
            <a:spLocks noGrp="1"/>
          </p:cNvSpPr>
          <p:nvPr>
            <p:ph idx="1"/>
          </p:nvPr>
        </p:nvSpPr>
        <p:spPr>
          <a:xfrm>
            <a:off x="1097280" y="1887795"/>
            <a:ext cx="10058400" cy="4109882"/>
          </a:xfrm>
        </p:spPr>
        <p:txBody>
          <a:bodyPr>
            <a:noAutofit/>
          </a:bodyPr>
          <a:lstStyle/>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Data Collection (Inadequate Data)</a:t>
            </a:r>
            <a:r>
              <a:rPr lang="en-US" sz="1800" dirty="0">
                <a:latin typeface="Times New Roman" panose="02020603050405020304" pitchFamily="18" charset="0"/>
                <a:cs typeface="Times New Roman" panose="02020603050405020304" pitchFamily="18" charset="0"/>
              </a:rPr>
              <a:t>: Difficulty in obtaining high-quality, diverse images of microplastics, leading to potential data gaps and analysis challenges.</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Image Pre-Processing</a:t>
            </a:r>
            <a:r>
              <a:rPr lang="en-US" sz="1800" dirty="0">
                <a:latin typeface="Times New Roman" panose="02020603050405020304" pitchFamily="18" charset="0"/>
                <a:cs typeface="Times New Roman" panose="02020603050405020304" pitchFamily="18" charset="0"/>
              </a:rPr>
              <a:t>: Variability and artifacts in image capture and pre-processing can affect the quality and consistency of the analysis.</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Complex Procedures</a:t>
            </a:r>
            <a:r>
              <a:rPr lang="en-US" sz="1800" dirty="0">
                <a:latin typeface="Times New Roman" panose="02020603050405020304" pitchFamily="18" charset="0"/>
                <a:cs typeface="Times New Roman" panose="02020603050405020304" pitchFamily="18" charset="0"/>
              </a:rPr>
              <a:t>: Manual and complex procedures can introduce errors and require significant time and effort.</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Real-Time Analysis</a:t>
            </a:r>
            <a:r>
              <a:rPr lang="en-US" sz="1800" dirty="0">
                <a:latin typeface="Times New Roman" panose="02020603050405020304" pitchFamily="18" charset="0"/>
                <a:cs typeface="Times New Roman" panose="02020603050405020304" pitchFamily="18" charset="0"/>
              </a:rPr>
              <a:t>: High computational demands can hinder real-time processing and analysis efficiency.</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Diverse Classification</a:t>
            </a:r>
            <a:r>
              <a:rPr lang="en-US" sz="1800" dirty="0">
                <a:latin typeface="Times New Roman" panose="02020603050405020304" pitchFamily="18" charset="0"/>
                <a:cs typeface="Times New Roman" panose="02020603050405020304" pitchFamily="18" charset="0"/>
              </a:rPr>
              <a:t>: Difficulty in accurately classifying varied microplastics types and sizes due to their diversity and complexity.</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Cost and Equipment Requirements</a:t>
            </a:r>
            <a:r>
              <a:rPr lang="en-US" sz="1800" dirty="0">
                <a:latin typeface="Times New Roman" panose="02020603050405020304" pitchFamily="18" charset="0"/>
                <a:cs typeface="Times New Roman" panose="02020603050405020304" pitchFamily="18" charset="0"/>
              </a:rPr>
              <a:t>: Expensive equipment and resources limit accessibility and scalability of detection efforts.</a:t>
            </a:r>
          </a:p>
        </p:txBody>
      </p:sp>
    </p:spTree>
    <p:extLst>
      <p:ext uri="{BB962C8B-B14F-4D97-AF65-F5344CB8AC3E}">
        <p14:creationId xmlns:p14="http://schemas.microsoft.com/office/powerpoint/2010/main" val="38021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8341-247B-F6F4-C36C-D6868BAD11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Deep Learning ? </a:t>
            </a:r>
          </a:p>
        </p:txBody>
      </p:sp>
      <p:sp>
        <p:nvSpPr>
          <p:cNvPr id="3" name="Content Placeholder 2">
            <a:extLst>
              <a:ext uri="{FF2B5EF4-FFF2-40B4-BE49-F238E27FC236}">
                <a16:creationId xmlns:a16="http://schemas.microsoft.com/office/drawing/2014/main" id="{C460E565-3218-FAB5-24E7-7BCE41886F8A}"/>
              </a:ext>
            </a:extLst>
          </p:cNvPr>
          <p:cNvSpPr>
            <a:spLocks noGrp="1"/>
          </p:cNvSpPr>
          <p:nvPr>
            <p:ph idx="1"/>
          </p:nvPr>
        </p:nvSpPr>
        <p:spPr>
          <a:xfrm>
            <a:off x="1097280" y="1887795"/>
            <a:ext cx="10058400" cy="4080386"/>
          </a:xfrm>
        </p:spPr>
        <p:txBody>
          <a:bodyPr>
            <a:noAutofit/>
          </a:bodyPr>
          <a:lstStyle/>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Scalability and Efficiency: </a:t>
            </a:r>
            <a:r>
              <a:rPr lang="en-US" sz="1800" dirty="0">
                <a:latin typeface="Times New Roman" panose="02020603050405020304" pitchFamily="18" charset="0"/>
                <a:cs typeface="Times New Roman" panose="02020603050405020304" pitchFamily="18" charset="0"/>
              </a:rPr>
              <a:t>Deep learning models can efficiently process large volumes of water sample data, facilitating rapid and scalable microplastic detection.</a:t>
            </a:r>
            <a:endParaRPr lang="en-US" sz="18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Accuracy and Consistency: </a:t>
            </a:r>
            <a:r>
              <a:rPr lang="en-US" sz="1800" dirty="0">
                <a:latin typeface="Times New Roman" panose="02020603050405020304" pitchFamily="18" charset="0"/>
                <a:cs typeface="Times New Roman" panose="02020603050405020304" pitchFamily="18" charset="0"/>
              </a:rPr>
              <a:t>Properly trained deep learning techniques provide high accuracy and consistency in identifying microplastics, reducing human error and variability.</a:t>
            </a:r>
            <a:endParaRPr lang="en-US" sz="18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Detection of Small and Complex Features: </a:t>
            </a:r>
            <a:r>
              <a:rPr lang="en-US" sz="1800" dirty="0">
                <a:latin typeface="Times New Roman" panose="02020603050405020304" pitchFamily="18" charset="0"/>
                <a:cs typeface="Times New Roman" panose="02020603050405020304" pitchFamily="18" charset="0"/>
              </a:rPr>
              <a:t>Deep learning algorithms excel at recognizing intricate patterns, enabling the detection of small and complex microplastic particles.</a:t>
            </a:r>
            <a:r>
              <a:rPr lang="en-US" sz="1800"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Automation and Throughput: </a:t>
            </a:r>
            <a:r>
              <a:rPr lang="en-US" sz="1800" dirty="0">
                <a:latin typeface="Times New Roman" panose="02020603050405020304" pitchFamily="18" charset="0"/>
                <a:cs typeface="Times New Roman" panose="02020603050405020304" pitchFamily="18" charset="0"/>
              </a:rPr>
              <a:t>Deep learning allows for automated microplastic detection, significantly increasing throughput and providing real-time monitoring.</a:t>
            </a:r>
            <a:r>
              <a:rPr lang="en-US" sz="1800"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Reduced Cost: </a:t>
            </a:r>
            <a:r>
              <a:rPr lang="en-US" sz="1800" dirty="0">
                <a:latin typeface="Times New Roman" panose="02020603050405020304" pitchFamily="18" charset="0"/>
                <a:cs typeface="Times New Roman" panose="02020603050405020304" pitchFamily="18" charset="0"/>
              </a:rPr>
              <a:t>Once deployed, deep learning systems can be more cost-effective than traditional methods due to reduced manual labor and fewer high-cost instruments.</a:t>
            </a:r>
            <a:r>
              <a:rPr lang="en-US" sz="1800" b="1"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Enhanced Data Analysis: </a:t>
            </a:r>
            <a:r>
              <a:rPr lang="en-US" sz="1800" dirty="0">
                <a:latin typeface="Times New Roman" panose="02020603050405020304" pitchFamily="18" charset="0"/>
                <a:cs typeface="Times New Roman" panose="02020603050405020304" pitchFamily="18" charset="0"/>
              </a:rPr>
              <a:t>Deep learning models offer detailed insights into microplastic characteristics, aiding in comprehensive data analysis and mitigation strategies.</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7904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600</TotalTime>
  <Words>2081</Words>
  <Application>Microsoft Office PowerPoint</Application>
  <PresentationFormat>Widescreen</PresentationFormat>
  <Paragraphs>162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Symbol</vt:lpstr>
      <vt:lpstr>Times New Roman</vt:lpstr>
      <vt:lpstr>Wingdings</vt:lpstr>
      <vt:lpstr>Retrospect</vt:lpstr>
      <vt:lpstr>Deep Learning-Based Microplastic Detection in Water</vt:lpstr>
      <vt:lpstr>Project Guide and Members</vt:lpstr>
      <vt:lpstr>Abstract</vt:lpstr>
      <vt:lpstr>How Microplastics Detection is Useful </vt:lpstr>
      <vt:lpstr>Literature survey </vt:lpstr>
      <vt:lpstr>PowerPoint Presentation</vt:lpstr>
      <vt:lpstr>PowerPoint Presentation</vt:lpstr>
      <vt:lpstr>Limitations </vt:lpstr>
      <vt:lpstr>Why Deep Learning ? </vt:lpstr>
      <vt:lpstr>Proposed Architecture </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Sairam Pabbisetty</dc:creator>
  <cp:lastModifiedBy>Sairam Pabbisetty</cp:lastModifiedBy>
  <cp:revision>8</cp:revision>
  <dcterms:created xsi:type="dcterms:W3CDTF">2024-08-01T15:55:59Z</dcterms:created>
  <dcterms:modified xsi:type="dcterms:W3CDTF">2024-08-30T15:01:12Z</dcterms:modified>
</cp:coreProperties>
</file>