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Intro Rust H2 Baseshade" charset="1" panose="00000500000000000000"/>
      <p:regular r:id="rId24"/>
    </p:embeddedFont>
    <p:embeddedFont>
      <p:font typeface="DM Sans Bold" charset="1" panose="00000000000000000000"/>
      <p:regular r:id="rId25"/>
    </p:embeddedFont>
    <p:embeddedFont>
      <p:font typeface="Montserrat Bold" charset="1" panose="00000800000000000000"/>
      <p:regular r:id="rId26"/>
    </p:embeddedFont>
    <p:embeddedFont>
      <p:font typeface="Canva Sans Bold" charset="1" panose="020B0803030501040103"/>
      <p:regular r:id="rId27"/>
    </p:embeddedFont>
    <p:embeddedFont>
      <p:font typeface="Montserrat" charset="1" panose="00000500000000000000"/>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https://docs.aws.amazon.com/quicksight/" TargetMode="External" Type="http://schemas.openxmlformats.org/officeDocument/2006/relationships/hyperlink"/><Relationship Id="rId3" Target="https://aws.amazon.com/elasticbeanstalk/"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https://www.kaggle.com/datasets/fedesoriano/electric-power-consumption/data"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Freeform 2" id="2"/>
          <p:cNvSpPr/>
          <p:nvPr/>
        </p:nvSpPr>
        <p:spPr>
          <a:xfrm flipH="false" flipV="false" rot="0">
            <a:off x="14873110" y="-267231"/>
            <a:ext cx="5410731" cy="10821461"/>
          </a:xfrm>
          <a:custGeom>
            <a:avLst/>
            <a:gdLst/>
            <a:ahLst/>
            <a:cxnLst/>
            <a:rect r="r" b="b" t="t" l="l"/>
            <a:pathLst>
              <a:path h="10821461" w="5410731">
                <a:moveTo>
                  <a:pt x="0" y="0"/>
                </a:moveTo>
                <a:lnTo>
                  <a:pt x="5410730" y="0"/>
                </a:lnTo>
                <a:lnTo>
                  <a:pt x="5410730" y="10821462"/>
                </a:lnTo>
                <a:lnTo>
                  <a:pt x="0" y="10821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135631" y="3418278"/>
            <a:ext cx="8016738" cy="3536168"/>
          </a:xfrm>
          <a:prstGeom prst="rect">
            <a:avLst/>
          </a:prstGeom>
        </p:spPr>
        <p:txBody>
          <a:bodyPr anchor="t" rtlCol="false" tIns="0" lIns="0" bIns="0" rIns="0">
            <a:spAutoFit/>
          </a:bodyPr>
          <a:lstStyle/>
          <a:p>
            <a:pPr algn="ctr">
              <a:lnSpc>
                <a:spcPts val="6956"/>
              </a:lnSpc>
            </a:pPr>
            <a:r>
              <a:rPr lang="en-US" sz="6563">
                <a:solidFill>
                  <a:srgbClr val="3C548B"/>
                </a:solidFill>
                <a:latin typeface="Intro Rust H2 Baseshade"/>
                <a:ea typeface="Intro Rust H2 Baseshade"/>
                <a:cs typeface="Intro Rust H2 Baseshade"/>
                <a:sym typeface="Intro Rust H2 Baseshade"/>
              </a:rPr>
              <a:t>power consumption forecasting app using aws</a:t>
            </a:r>
          </a:p>
        </p:txBody>
      </p:sp>
      <p:sp>
        <p:nvSpPr>
          <p:cNvPr name="Freeform 4" id="4"/>
          <p:cNvSpPr/>
          <p:nvPr/>
        </p:nvSpPr>
        <p:spPr>
          <a:xfrm flipH="false" flipV="false" rot="0">
            <a:off x="-1995840" y="-267231"/>
            <a:ext cx="5410731" cy="10821461"/>
          </a:xfrm>
          <a:custGeom>
            <a:avLst/>
            <a:gdLst/>
            <a:ahLst/>
            <a:cxnLst/>
            <a:rect r="r" b="b" t="t" l="l"/>
            <a:pathLst>
              <a:path h="10821461" w="5410731">
                <a:moveTo>
                  <a:pt x="0" y="0"/>
                </a:moveTo>
                <a:lnTo>
                  <a:pt x="5410730" y="0"/>
                </a:lnTo>
                <a:lnTo>
                  <a:pt x="5410730" y="10821462"/>
                </a:lnTo>
                <a:lnTo>
                  <a:pt x="0" y="108214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5" id="5"/>
          <p:cNvSpPr txBox="true"/>
          <p:nvPr/>
        </p:nvSpPr>
        <p:spPr>
          <a:xfrm rot="0">
            <a:off x="6252521" y="7303903"/>
            <a:ext cx="8465116" cy="2122171"/>
          </a:xfrm>
          <a:prstGeom prst="rect">
            <a:avLst/>
          </a:prstGeom>
        </p:spPr>
        <p:txBody>
          <a:bodyPr anchor="t" rtlCol="false" tIns="0" lIns="0" bIns="0" rIns="0">
            <a:spAutoFit/>
          </a:bodyPr>
          <a:lstStyle/>
          <a:p>
            <a:pPr algn="r">
              <a:lnSpc>
                <a:spcPts val="3300"/>
              </a:lnSpc>
            </a:pPr>
            <a:r>
              <a:rPr lang="en-US" b="true" sz="3300" spc="-138">
                <a:solidFill>
                  <a:srgbClr val="3C548B"/>
                </a:solidFill>
                <a:latin typeface="DM Sans Bold"/>
                <a:ea typeface="DM Sans Bold"/>
                <a:cs typeface="DM Sans Bold"/>
                <a:sym typeface="DM Sans Bold"/>
              </a:rPr>
              <a:t>-GROUP 1</a:t>
            </a:r>
          </a:p>
          <a:p>
            <a:pPr algn="r">
              <a:lnSpc>
                <a:spcPts val="3300"/>
              </a:lnSpc>
            </a:pPr>
            <a:r>
              <a:rPr lang="en-US" b="true" sz="3300" spc="-138">
                <a:solidFill>
                  <a:srgbClr val="3C548B"/>
                </a:solidFill>
                <a:latin typeface="DM Sans Bold"/>
                <a:ea typeface="DM Sans Bold"/>
                <a:cs typeface="DM Sans Bold"/>
                <a:sym typeface="DM Sans Bold"/>
              </a:rPr>
              <a:t>SAJAN KUMAR KAR</a:t>
            </a:r>
          </a:p>
          <a:p>
            <a:pPr algn="r">
              <a:lnSpc>
                <a:spcPts val="3300"/>
              </a:lnSpc>
            </a:pPr>
            <a:r>
              <a:rPr lang="en-US" b="true" sz="3300" spc="-138">
                <a:solidFill>
                  <a:srgbClr val="3C548B"/>
                </a:solidFill>
                <a:latin typeface="DM Sans Bold"/>
                <a:ea typeface="DM Sans Bold"/>
                <a:cs typeface="DM Sans Bold"/>
                <a:sym typeface="DM Sans Bold"/>
              </a:rPr>
              <a:t>SAIRAM VENKATACHALAM</a:t>
            </a:r>
          </a:p>
          <a:p>
            <a:pPr algn="r">
              <a:lnSpc>
                <a:spcPts val="3300"/>
              </a:lnSpc>
            </a:pPr>
            <a:r>
              <a:rPr lang="en-US" b="true" sz="3300" spc="-138">
                <a:solidFill>
                  <a:srgbClr val="3C548B"/>
                </a:solidFill>
                <a:latin typeface="DM Sans Bold"/>
                <a:ea typeface="DM Sans Bold"/>
                <a:cs typeface="DM Sans Bold"/>
                <a:sym typeface="DM Sans Bold"/>
              </a:rPr>
              <a:t>SANIKA NARAYANPETHKAR</a:t>
            </a:r>
          </a:p>
          <a:p>
            <a:pPr algn="r">
              <a:lnSpc>
                <a:spcPts val="33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Freeform 2" id="2"/>
          <p:cNvSpPr/>
          <p:nvPr/>
        </p:nvSpPr>
        <p:spPr>
          <a:xfrm flipH="false" flipV="false" rot="0">
            <a:off x="1546314" y="2065857"/>
            <a:ext cx="15195373" cy="7502715"/>
          </a:xfrm>
          <a:custGeom>
            <a:avLst/>
            <a:gdLst/>
            <a:ahLst/>
            <a:cxnLst/>
            <a:rect r="r" b="b" t="t" l="l"/>
            <a:pathLst>
              <a:path h="7502715" w="15195373">
                <a:moveTo>
                  <a:pt x="0" y="0"/>
                </a:moveTo>
                <a:lnTo>
                  <a:pt x="15195372" y="0"/>
                </a:lnTo>
                <a:lnTo>
                  <a:pt x="15195372" y="7502715"/>
                </a:lnTo>
                <a:lnTo>
                  <a:pt x="0" y="7502715"/>
                </a:lnTo>
                <a:lnTo>
                  <a:pt x="0" y="0"/>
                </a:lnTo>
                <a:close/>
              </a:path>
            </a:pathLst>
          </a:custGeom>
          <a:blipFill>
            <a:blip r:embed="rId2"/>
            <a:stretch>
              <a:fillRect l="0" t="0" r="0" b="0"/>
            </a:stretch>
          </a:blipFill>
        </p:spPr>
      </p:sp>
      <p:sp>
        <p:nvSpPr>
          <p:cNvPr name="TextBox 3" id="3"/>
          <p:cNvSpPr txBox="true"/>
          <p:nvPr/>
        </p:nvSpPr>
        <p:spPr>
          <a:xfrm rot="0">
            <a:off x="4429875" y="552449"/>
            <a:ext cx="9428250" cy="1047753"/>
          </a:xfrm>
          <a:prstGeom prst="rect">
            <a:avLst/>
          </a:prstGeom>
        </p:spPr>
        <p:txBody>
          <a:bodyPr anchor="t" rtlCol="false" tIns="0" lIns="0" bIns="0" rIns="0">
            <a:spAutoFit/>
          </a:bodyPr>
          <a:lstStyle/>
          <a:p>
            <a:pPr algn="l" marL="0" indent="0" lvl="1">
              <a:lnSpc>
                <a:spcPts val="7950"/>
              </a:lnSpc>
              <a:spcBef>
                <a:spcPct val="0"/>
              </a:spcBef>
            </a:pPr>
            <a:r>
              <a:rPr lang="en-US" sz="7500">
                <a:solidFill>
                  <a:srgbClr val="3C548B"/>
                </a:solidFill>
                <a:latin typeface="Intro Rust H2 Baseshade"/>
                <a:ea typeface="Intro Rust H2 Baseshade"/>
                <a:cs typeface="Intro Rust H2 Baseshade"/>
                <a:sym typeface="Intro Rust H2 Baseshade"/>
              </a:rPr>
              <a:t>AWS QuickSight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Freeform 2" id="2"/>
          <p:cNvSpPr/>
          <p:nvPr/>
        </p:nvSpPr>
        <p:spPr>
          <a:xfrm flipH="false" flipV="false" rot="0">
            <a:off x="1194028" y="1877701"/>
            <a:ext cx="15899944" cy="7751223"/>
          </a:xfrm>
          <a:custGeom>
            <a:avLst/>
            <a:gdLst/>
            <a:ahLst/>
            <a:cxnLst/>
            <a:rect r="r" b="b" t="t" l="l"/>
            <a:pathLst>
              <a:path h="7751223" w="15899944">
                <a:moveTo>
                  <a:pt x="0" y="0"/>
                </a:moveTo>
                <a:lnTo>
                  <a:pt x="15899944" y="0"/>
                </a:lnTo>
                <a:lnTo>
                  <a:pt x="15899944" y="7751223"/>
                </a:lnTo>
                <a:lnTo>
                  <a:pt x="0" y="7751223"/>
                </a:lnTo>
                <a:lnTo>
                  <a:pt x="0" y="0"/>
                </a:lnTo>
                <a:close/>
              </a:path>
            </a:pathLst>
          </a:custGeom>
          <a:blipFill>
            <a:blip r:embed="rId2"/>
            <a:stretch>
              <a:fillRect l="0" t="0" r="0" b="0"/>
            </a:stretch>
          </a:blipFill>
        </p:spPr>
      </p:sp>
      <p:sp>
        <p:nvSpPr>
          <p:cNvPr name="TextBox 3" id="3"/>
          <p:cNvSpPr txBox="true"/>
          <p:nvPr/>
        </p:nvSpPr>
        <p:spPr>
          <a:xfrm rot="0">
            <a:off x="4595203" y="552449"/>
            <a:ext cx="9428250" cy="1047753"/>
          </a:xfrm>
          <a:prstGeom prst="rect">
            <a:avLst/>
          </a:prstGeom>
        </p:spPr>
        <p:txBody>
          <a:bodyPr anchor="t" rtlCol="false" tIns="0" lIns="0" bIns="0" rIns="0">
            <a:spAutoFit/>
          </a:bodyPr>
          <a:lstStyle/>
          <a:p>
            <a:pPr algn="l" marL="0" indent="0" lvl="1">
              <a:lnSpc>
                <a:spcPts val="7950"/>
              </a:lnSpc>
              <a:spcBef>
                <a:spcPct val="0"/>
              </a:spcBef>
            </a:pPr>
            <a:r>
              <a:rPr lang="en-US" sz="7500">
                <a:solidFill>
                  <a:srgbClr val="3C548B"/>
                </a:solidFill>
                <a:latin typeface="Intro Rust H2 Baseshade"/>
                <a:ea typeface="Intro Rust H2 Baseshade"/>
                <a:cs typeface="Intro Rust H2 Baseshade"/>
                <a:sym typeface="Intro Rust H2 Baseshade"/>
              </a:rPr>
              <a:t>AWS QuickSight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Freeform 2" id="2"/>
          <p:cNvSpPr/>
          <p:nvPr/>
        </p:nvSpPr>
        <p:spPr>
          <a:xfrm flipH="false" flipV="false" rot="0">
            <a:off x="958892" y="1892098"/>
            <a:ext cx="16370217" cy="8021406"/>
          </a:xfrm>
          <a:custGeom>
            <a:avLst/>
            <a:gdLst/>
            <a:ahLst/>
            <a:cxnLst/>
            <a:rect r="r" b="b" t="t" l="l"/>
            <a:pathLst>
              <a:path h="8021406" w="16370217">
                <a:moveTo>
                  <a:pt x="0" y="0"/>
                </a:moveTo>
                <a:lnTo>
                  <a:pt x="16370216" y="0"/>
                </a:lnTo>
                <a:lnTo>
                  <a:pt x="16370216" y="8021407"/>
                </a:lnTo>
                <a:lnTo>
                  <a:pt x="0" y="8021407"/>
                </a:lnTo>
                <a:lnTo>
                  <a:pt x="0" y="0"/>
                </a:lnTo>
                <a:close/>
              </a:path>
            </a:pathLst>
          </a:custGeom>
          <a:blipFill>
            <a:blip r:embed="rId2"/>
            <a:stretch>
              <a:fillRect l="0" t="0" r="0" b="0"/>
            </a:stretch>
          </a:blipFill>
        </p:spPr>
      </p:sp>
      <p:sp>
        <p:nvSpPr>
          <p:cNvPr name="TextBox 3" id="3"/>
          <p:cNvSpPr txBox="true"/>
          <p:nvPr/>
        </p:nvSpPr>
        <p:spPr>
          <a:xfrm rot="0">
            <a:off x="4429875" y="552449"/>
            <a:ext cx="9428250" cy="1047753"/>
          </a:xfrm>
          <a:prstGeom prst="rect">
            <a:avLst/>
          </a:prstGeom>
        </p:spPr>
        <p:txBody>
          <a:bodyPr anchor="t" rtlCol="false" tIns="0" lIns="0" bIns="0" rIns="0">
            <a:spAutoFit/>
          </a:bodyPr>
          <a:lstStyle/>
          <a:p>
            <a:pPr algn="l" marL="0" indent="0" lvl="1">
              <a:lnSpc>
                <a:spcPts val="7950"/>
              </a:lnSpc>
              <a:spcBef>
                <a:spcPct val="0"/>
              </a:spcBef>
            </a:pPr>
            <a:r>
              <a:rPr lang="en-US" sz="7500">
                <a:solidFill>
                  <a:srgbClr val="3C548B"/>
                </a:solidFill>
                <a:latin typeface="Intro Rust H2 Baseshade"/>
                <a:ea typeface="Intro Rust H2 Baseshade"/>
                <a:cs typeface="Intro Rust H2 Baseshade"/>
                <a:sym typeface="Intro Rust H2 Baseshade"/>
              </a:rPr>
              <a:t>AWS QuickSight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Freeform 2" id="2"/>
          <p:cNvSpPr/>
          <p:nvPr/>
        </p:nvSpPr>
        <p:spPr>
          <a:xfrm flipH="false" flipV="false" rot="0">
            <a:off x="1253613" y="1738334"/>
            <a:ext cx="15115979" cy="8124838"/>
          </a:xfrm>
          <a:custGeom>
            <a:avLst/>
            <a:gdLst/>
            <a:ahLst/>
            <a:cxnLst/>
            <a:rect r="r" b="b" t="t" l="l"/>
            <a:pathLst>
              <a:path h="8124838" w="15115979">
                <a:moveTo>
                  <a:pt x="0" y="0"/>
                </a:moveTo>
                <a:lnTo>
                  <a:pt x="15115978" y="0"/>
                </a:lnTo>
                <a:lnTo>
                  <a:pt x="15115978" y="8124839"/>
                </a:lnTo>
                <a:lnTo>
                  <a:pt x="0" y="8124839"/>
                </a:lnTo>
                <a:lnTo>
                  <a:pt x="0" y="0"/>
                </a:lnTo>
                <a:close/>
              </a:path>
            </a:pathLst>
          </a:custGeom>
          <a:blipFill>
            <a:blip r:embed="rId2"/>
            <a:stretch>
              <a:fillRect l="0" t="0" r="0" b="0"/>
            </a:stretch>
          </a:blipFill>
        </p:spPr>
      </p:sp>
      <p:sp>
        <p:nvSpPr>
          <p:cNvPr name="TextBox 3" id="3"/>
          <p:cNvSpPr txBox="true"/>
          <p:nvPr/>
        </p:nvSpPr>
        <p:spPr>
          <a:xfrm rot="0">
            <a:off x="4097477" y="345152"/>
            <a:ext cx="9428250" cy="1047753"/>
          </a:xfrm>
          <a:prstGeom prst="rect">
            <a:avLst/>
          </a:prstGeom>
        </p:spPr>
        <p:txBody>
          <a:bodyPr anchor="t" rtlCol="false" tIns="0" lIns="0" bIns="0" rIns="0">
            <a:spAutoFit/>
          </a:bodyPr>
          <a:lstStyle/>
          <a:p>
            <a:pPr algn="l" marL="0" indent="0" lvl="1">
              <a:lnSpc>
                <a:spcPts val="7950"/>
              </a:lnSpc>
              <a:spcBef>
                <a:spcPct val="0"/>
              </a:spcBef>
            </a:pPr>
            <a:r>
              <a:rPr lang="en-US" sz="7500">
                <a:solidFill>
                  <a:srgbClr val="3C548B"/>
                </a:solidFill>
                <a:latin typeface="Intro Rust H2 Baseshade"/>
                <a:ea typeface="Intro Rust H2 Baseshade"/>
                <a:cs typeface="Intro Rust H2 Baseshade"/>
                <a:sym typeface="Intro Rust H2 Baseshade"/>
              </a:rPr>
              <a:t>AWS QuickSight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Freeform 2" id="2"/>
          <p:cNvSpPr/>
          <p:nvPr/>
        </p:nvSpPr>
        <p:spPr>
          <a:xfrm flipH="false" flipV="false" rot="0">
            <a:off x="2314059" y="1758563"/>
            <a:ext cx="13922618" cy="8283958"/>
          </a:xfrm>
          <a:custGeom>
            <a:avLst/>
            <a:gdLst/>
            <a:ahLst/>
            <a:cxnLst/>
            <a:rect r="r" b="b" t="t" l="l"/>
            <a:pathLst>
              <a:path h="8283958" w="13922618">
                <a:moveTo>
                  <a:pt x="0" y="0"/>
                </a:moveTo>
                <a:lnTo>
                  <a:pt x="13922619" y="0"/>
                </a:lnTo>
                <a:lnTo>
                  <a:pt x="13922619" y="8283958"/>
                </a:lnTo>
                <a:lnTo>
                  <a:pt x="0" y="8283958"/>
                </a:lnTo>
                <a:lnTo>
                  <a:pt x="0" y="0"/>
                </a:lnTo>
                <a:close/>
              </a:path>
            </a:pathLst>
          </a:custGeom>
          <a:blipFill>
            <a:blip r:embed="rId2"/>
            <a:stretch>
              <a:fillRect l="0" t="0" r="0" b="0"/>
            </a:stretch>
          </a:blipFill>
        </p:spPr>
      </p:sp>
      <p:sp>
        <p:nvSpPr>
          <p:cNvPr name="TextBox 3" id="3"/>
          <p:cNvSpPr txBox="true"/>
          <p:nvPr/>
        </p:nvSpPr>
        <p:spPr>
          <a:xfrm rot="0">
            <a:off x="4517606" y="538927"/>
            <a:ext cx="9252788" cy="1084321"/>
          </a:xfrm>
          <a:prstGeom prst="rect">
            <a:avLst/>
          </a:prstGeom>
        </p:spPr>
        <p:txBody>
          <a:bodyPr anchor="t" rtlCol="false" tIns="0" lIns="0" bIns="0" rIns="0">
            <a:spAutoFit/>
          </a:bodyPr>
          <a:lstStyle/>
          <a:p>
            <a:pPr algn="l">
              <a:lnSpc>
                <a:spcPts val="8274"/>
              </a:lnSpc>
            </a:pPr>
            <a:r>
              <a:rPr lang="en-US" sz="7806">
                <a:solidFill>
                  <a:srgbClr val="3C548B"/>
                </a:solidFill>
                <a:latin typeface="Intro Rust H2 Baseshade"/>
                <a:ea typeface="Intro Rust H2 Baseshade"/>
                <a:cs typeface="Intro Rust H2 Baseshade"/>
                <a:sym typeface="Intro Rust H2 Baseshade"/>
              </a:rPr>
              <a:t>EBS Deployment: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grpSp>
        <p:nvGrpSpPr>
          <p:cNvPr name="Group 2" id="2"/>
          <p:cNvGrpSpPr/>
          <p:nvPr/>
        </p:nvGrpSpPr>
        <p:grpSpPr>
          <a:xfrm rot="0">
            <a:off x="509260" y="468933"/>
            <a:ext cx="17269480" cy="9349134"/>
            <a:chOff x="0" y="0"/>
            <a:chExt cx="1537094" cy="832133"/>
          </a:xfrm>
        </p:grpSpPr>
        <p:sp>
          <p:nvSpPr>
            <p:cNvPr name="Freeform 3" id="3"/>
            <p:cNvSpPr/>
            <p:nvPr/>
          </p:nvSpPr>
          <p:spPr>
            <a:xfrm flipH="false" flipV="false" rot="0">
              <a:off x="0" y="0"/>
              <a:ext cx="1537094" cy="832133"/>
            </a:xfrm>
            <a:custGeom>
              <a:avLst/>
              <a:gdLst/>
              <a:ahLst/>
              <a:cxnLst/>
              <a:rect r="r" b="b" t="t" l="l"/>
              <a:pathLst>
                <a:path h="832133" w="1537094">
                  <a:moveTo>
                    <a:pt x="0" y="0"/>
                  </a:moveTo>
                  <a:lnTo>
                    <a:pt x="1537094" y="0"/>
                  </a:lnTo>
                  <a:lnTo>
                    <a:pt x="1537094" y="832133"/>
                  </a:lnTo>
                  <a:lnTo>
                    <a:pt x="0" y="832133"/>
                  </a:lnTo>
                  <a:close/>
                </a:path>
              </a:pathLst>
            </a:custGeom>
            <a:solidFill>
              <a:srgbClr val="79A3A0"/>
            </a:solidFill>
          </p:spPr>
        </p:sp>
        <p:sp>
          <p:nvSpPr>
            <p:cNvPr name="TextBox 4" id="4"/>
            <p:cNvSpPr txBox="true"/>
            <p:nvPr/>
          </p:nvSpPr>
          <p:spPr>
            <a:xfrm>
              <a:off x="0" y="-38100"/>
              <a:ext cx="1537094" cy="8702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789577" y="2748054"/>
            <a:ext cx="16708846" cy="5910754"/>
          </a:xfrm>
          <a:custGeom>
            <a:avLst/>
            <a:gdLst/>
            <a:ahLst/>
            <a:cxnLst/>
            <a:rect r="r" b="b" t="t" l="l"/>
            <a:pathLst>
              <a:path h="5910754" w="16708846">
                <a:moveTo>
                  <a:pt x="0" y="0"/>
                </a:moveTo>
                <a:lnTo>
                  <a:pt x="16708846" y="0"/>
                </a:lnTo>
                <a:lnTo>
                  <a:pt x="16708846" y="5910754"/>
                </a:lnTo>
                <a:lnTo>
                  <a:pt x="0" y="5910754"/>
                </a:lnTo>
                <a:lnTo>
                  <a:pt x="0" y="0"/>
                </a:lnTo>
                <a:close/>
              </a:path>
            </a:pathLst>
          </a:custGeom>
          <a:blipFill>
            <a:blip r:embed="rId2"/>
            <a:stretch>
              <a:fillRect l="0" t="0" r="0" b="0"/>
            </a:stretch>
          </a:blipFill>
        </p:spPr>
      </p:sp>
      <p:sp>
        <p:nvSpPr>
          <p:cNvPr name="TextBox 6" id="6"/>
          <p:cNvSpPr txBox="true"/>
          <p:nvPr/>
        </p:nvSpPr>
        <p:spPr>
          <a:xfrm rot="0">
            <a:off x="4999143" y="1123950"/>
            <a:ext cx="7667824" cy="1123315"/>
          </a:xfrm>
          <a:prstGeom prst="rect">
            <a:avLst/>
          </a:prstGeom>
        </p:spPr>
        <p:txBody>
          <a:bodyPr anchor="t" rtlCol="false" tIns="0" lIns="0" bIns="0" rIns="0">
            <a:spAutoFit/>
          </a:bodyPr>
          <a:lstStyle/>
          <a:p>
            <a:pPr algn="ctr">
              <a:lnSpc>
                <a:spcPts val="8480"/>
              </a:lnSpc>
              <a:spcBef>
                <a:spcPct val="0"/>
              </a:spcBef>
            </a:pPr>
            <a:r>
              <a:rPr lang="en-US" sz="8000">
                <a:solidFill>
                  <a:srgbClr val="000000"/>
                </a:solidFill>
                <a:latin typeface="Intro Rust H2 Baseshade"/>
                <a:ea typeface="Intro Rust H2 Baseshade"/>
                <a:cs typeface="Intro Rust H2 Baseshade"/>
                <a:sym typeface="Intro Rust H2 Baseshade"/>
              </a:rPr>
              <a:t>deployed app</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grpSp>
        <p:nvGrpSpPr>
          <p:cNvPr name="Group 2" id="2"/>
          <p:cNvGrpSpPr/>
          <p:nvPr/>
        </p:nvGrpSpPr>
        <p:grpSpPr>
          <a:xfrm rot="0">
            <a:off x="509260" y="468933"/>
            <a:ext cx="17269480" cy="9349134"/>
            <a:chOff x="0" y="0"/>
            <a:chExt cx="1537094" cy="832133"/>
          </a:xfrm>
        </p:grpSpPr>
        <p:sp>
          <p:nvSpPr>
            <p:cNvPr name="Freeform 3" id="3"/>
            <p:cNvSpPr/>
            <p:nvPr/>
          </p:nvSpPr>
          <p:spPr>
            <a:xfrm flipH="false" flipV="false" rot="0">
              <a:off x="0" y="0"/>
              <a:ext cx="1537094" cy="832133"/>
            </a:xfrm>
            <a:custGeom>
              <a:avLst/>
              <a:gdLst/>
              <a:ahLst/>
              <a:cxnLst/>
              <a:rect r="r" b="b" t="t" l="l"/>
              <a:pathLst>
                <a:path h="832133" w="1537094">
                  <a:moveTo>
                    <a:pt x="0" y="0"/>
                  </a:moveTo>
                  <a:lnTo>
                    <a:pt x="1537094" y="0"/>
                  </a:lnTo>
                  <a:lnTo>
                    <a:pt x="1537094" y="832133"/>
                  </a:lnTo>
                  <a:lnTo>
                    <a:pt x="0" y="832133"/>
                  </a:lnTo>
                  <a:close/>
                </a:path>
              </a:pathLst>
            </a:custGeom>
            <a:solidFill>
              <a:srgbClr val="79A3A0"/>
            </a:solidFill>
          </p:spPr>
        </p:sp>
        <p:sp>
          <p:nvSpPr>
            <p:cNvPr name="TextBox 4" id="4"/>
            <p:cNvSpPr txBox="true"/>
            <p:nvPr/>
          </p:nvSpPr>
          <p:spPr>
            <a:xfrm>
              <a:off x="0" y="-38100"/>
              <a:ext cx="1537094" cy="8702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85066" y="2693446"/>
            <a:ext cx="8514836" cy="5606292"/>
          </a:xfrm>
          <a:custGeom>
            <a:avLst/>
            <a:gdLst/>
            <a:ahLst/>
            <a:cxnLst/>
            <a:rect r="r" b="b" t="t" l="l"/>
            <a:pathLst>
              <a:path h="5606292" w="8514836">
                <a:moveTo>
                  <a:pt x="0" y="0"/>
                </a:moveTo>
                <a:lnTo>
                  <a:pt x="8514836" y="0"/>
                </a:lnTo>
                <a:lnTo>
                  <a:pt x="8514836" y="5606292"/>
                </a:lnTo>
                <a:lnTo>
                  <a:pt x="0" y="5606292"/>
                </a:lnTo>
                <a:lnTo>
                  <a:pt x="0" y="0"/>
                </a:lnTo>
                <a:close/>
              </a:path>
            </a:pathLst>
          </a:custGeom>
          <a:blipFill>
            <a:blip r:embed="rId2"/>
            <a:stretch>
              <a:fillRect l="0" t="-1020" r="-98686" b="-12518"/>
            </a:stretch>
          </a:blipFill>
        </p:spPr>
      </p:sp>
      <p:sp>
        <p:nvSpPr>
          <p:cNvPr name="Freeform 6" id="6"/>
          <p:cNvSpPr/>
          <p:nvPr/>
        </p:nvSpPr>
        <p:spPr>
          <a:xfrm flipH="false" flipV="false" rot="0">
            <a:off x="9199902" y="2693446"/>
            <a:ext cx="8352018" cy="5606292"/>
          </a:xfrm>
          <a:custGeom>
            <a:avLst/>
            <a:gdLst/>
            <a:ahLst/>
            <a:cxnLst/>
            <a:rect r="r" b="b" t="t" l="l"/>
            <a:pathLst>
              <a:path h="5606292" w="8352018">
                <a:moveTo>
                  <a:pt x="0" y="0"/>
                </a:moveTo>
                <a:lnTo>
                  <a:pt x="8352018" y="0"/>
                </a:lnTo>
                <a:lnTo>
                  <a:pt x="8352018" y="5606292"/>
                </a:lnTo>
                <a:lnTo>
                  <a:pt x="0" y="5606292"/>
                </a:lnTo>
                <a:lnTo>
                  <a:pt x="0" y="0"/>
                </a:lnTo>
                <a:close/>
              </a:path>
            </a:pathLst>
          </a:custGeom>
          <a:blipFill>
            <a:blip r:embed="rId3"/>
            <a:stretch>
              <a:fillRect l="0" t="0" r="0" b="0"/>
            </a:stretch>
          </a:blipFill>
        </p:spPr>
      </p:sp>
      <p:sp>
        <p:nvSpPr>
          <p:cNvPr name="TextBox 7" id="7"/>
          <p:cNvSpPr txBox="true"/>
          <p:nvPr/>
        </p:nvSpPr>
        <p:spPr>
          <a:xfrm rot="0">
            <a:off x="4999143" y="1123950"/>
            <a:ext cx="7667824" cy="1123315"/>
          </a:xfrm>
          <a:prstGeom prst="rect">
            <a:avLst/>
          </a:prstGeom>
        </p:spPr>
        <p:txBody>
          <a:bodyPr anchor="t" rtlCol="false" tIns="0" lIns="0" bIns="0" rIns="0">
            <a:spAutoFit/>
          </a:bodyPr>
          <a:lstStyle/>
          <a:p>
            <a:pPr algn="ctr">
              <a:lnSpc>
                <a:spcPts val="8480"/>
              </a:lnSpc>
              <a:spcBef>
                <a:spcPct val="0"/>
              </a:spcBef>
            </a:pPr>
            <a:r>
              <a:rPr lang="en-US" sz="8000">
                <a:solidFill>
                  <a:srgbClr val="000000"/>
                </a:solidFill>
                <a:latin typeface="Intro Rust H2 Baseshade"/>
                <a:ea typeface="Intro Rust H2 Baseshade"/>
                <a:cs typeface="Intro Rust H2 Baseshade"/>
                <a:sym typeface="Intro Rust H2 Baseshade"/>
              </a:rPr>
              <a:t>deployed app</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TextBox 2" id="2"/>
          <p:cNvSpPr txBox="true"/>
          <p:nvPr/>
        </p:nvSpPr>
        <p:spPr>
          <a:xfrm rot="0">
            <a:off x="5955727" y="538927"/>
            <a:ext cx="6376546" cy="1084321"/>
          </a:xfrm>
          <a:prstGeom prst="rect">
            <a:avLst/>
          </a:prstGeom>
        </p:spPr>
        <p:txBody>
          <a:bodyPr anchor="t" rtlCol="false" tIns="0" lIns="0" bIns="0" rIns="0">
            <a:spAutoFit/>
          </a:bodyPr>
          <a:lstStyle/>
          <a:p>
            <a:pPr algn="l">
              <a:lnSpc>
                <a:spcPts val="8274"/>
              </a:lnSpc>
            </a:pPr>
            <a:r>
              <a:rPr lang="en-US" sz="7806">
                <a:solidFill>
                  <a:srgbClr val="3C548B"/>
                </a:solidFill>
                <a:latin typeface="Intro Rust H2 Baseshade"/>
                <a:ea typeface="Intro Rust H2 Baseshade"/>
                <a:cs typeface="Intro Rust H2 Baseshade"/>
                <a:sym typeface="Intro Rust H2 Baseshade"/>
              </a:rPr>
              <a:t>REFERENCES</a:t>
            </a:r>
          </a:p>
        </p:txBody>
      </p:sp>
      <p:sp>
        <p:nvSpPr>
          <p:cNvPr name="TextBox 3" id="3"/>
          <p:cNvSpPr txBox="true"/>
          <p:nvPr/>
        </p:nvSpPr>
        <p:spPr>
          <a:xfrm rot="0">
            <a:off x="1028700" y="2726161"/>
            <a:ext cx="10171278" cy="768500"/>
          </a:xfrm>
          <a:prstGeom prst="rect">
            <a:avLst/>
          </a:prstGeom>
        </p:spPr>
        <p:txBody>
          <a:bodyPr anchor="t" rtlCol="false" tIns="0" lIns="0" bIns="0" rIns="0">
            <a:spAutoFit/>
          </a:bodyPr>
          <a:lstStyle/>
          <a:p>
            <a:pPr algn="l">
              <a:lnSpc>
                <a:spcPts val="6169"/>
              </a:lnSpc>
            </a:pPr>
            <a:r>
              <a:rPr lang="en-US" sz="4407" u="sng">
                <a:solidFill>
                  <a:srgbClr val="3C548B"/>
                </a:solidFill>
                <a:latin typeface="Arimo"/>
                <a:ea typeface="Arimo"/>
                <a:cs typeface="Arimo"/>
                <a:sym typeface="Arimo"/>
                <a:hlinkClick r:id="rId2" tooltip="https://docs.aws.amazon.com/quicksight/"/>
              </a:rPr>
              <a:t>https://docs.aws.amazon.com/quicksight/</a:t>
            </a:r>
          </a:p>
        </p:txBody>
      </p:sp>
      <p:sp>
        <p:nvSpPr>
          <p:cNvPr name="TextBox 4" id="4"/>
          <p:cNvSpPr txBox="true"/>
          <p:nvPr/>
        </p:nvSpPr>
        <p:spPr>
          <a:xfrm rot="0">
            <a:off x="1028700" y="3969503"/>
            <a:ext cx="10333897" cy="768939"/>
          </a:xfrm>
          <a:prstGeom prst="rect">
            <a:avLst/>
          </a:prstGeom>
        </p:spPr>
        <p:txBody>
          <a:bodyPr anchor="t" rtlCol="false" tIns="0" lIns="0" bIns="0" rIns="0">
            <a:spAutoFit/>
          </a:bodyPr>
          <a:lstStyle/>
          <a:p>
            <a:pPr algn="l">
              <a:lnSpc>
                <a:spcPts val="6173"/>
              </a:lnSpc>
            </a:pPr>
            <a:r>
              <a:rPr lang="en-US" sz="4409" u="sng">
                <a:solidFill>
                  <a:srgbClr val="3C548B"/>
                </a:solidFill>
                <a:latin typeface="Arimo"/>
                <a:ea typeface="Arimo"/>
                <a:cs typeface="Arimo"/>
                <a:sym typeface="Arimo"/>
                <a:hlinkClick r:id="rId3" tooltip="https://aws.amazon.com/elasticbeanstalk/"/>
              </a:rPr>
              <a:t>https://aws.amazon.com/elasticbeanstalk/</a:t>
            </a:r>
          </a:p>
        </p:txBody>
      </p:sp>
      <p:sp>
        <p:nvSpPr>
          <p:cNvPr name="TextBox 5" id="5"/>
          <p:cNvSpPr txBox="true"/>
          <p:nvPr/>
        </p:nvSpPr>
        <p:spPr>
          <a:xfrm rot="0">
            <a:off x="1028700" y="5038725"/>
            <a:ext cx="17259300" cy="1554862"/>
          </a:xfrm>
          <a:prstGeom prst="rect">
            <a:avLst/>
          </a:prstGeom>
        </p:spPr>
        <p:txBody>
          <a:bodyPr anchor="t" rtlCol="false" tIns="0" lIns="0" bIns="0" rIns="0">
            <a:spAutoFit/>
          </a:bodyPr>
          <a:lstStyle/>
          <a:p>
            <a:pPr algn="l">
              <a:lnSpc>
                <a:spcPts val="6173"/>
              </a:lnSpc>
            </a:pPr>
            <a:r>
              <a:rPr lang="en-US" sz="4409" u="sng">
                <a:solidFill>
                  <a:srgbClr val="3C548B"/>
                </a:solidFill>
                <a:latin typeface="Arimo"/>
                <a:ea typeface="Arimo"/>
                <a:cs typeface="Arimo"/>
                <a:sym typeface="Arimo"/>
              </a:rPr>
              <a:t>https://github.com/SairamVenkatachalam/Power-Consumption-Forecasting-App</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Freeform 2" id="2"/>
          <p:cNvSpPr/>
          <p:nvPr/>
        </p:nvSpPr>
        <p:spPr>
          <a:xfrm flipH="false" flipV="false" rot="0">
            <a:off x="14539527" y="-267231"/>
            <a:ext cx="5410731" cy="10821461"/>
          </a:xfrm>
          <a:custGeom>
            <a:avLst/>
            <a:gdLst/>
            <a:ahLst/>
            <a:cxnLst/>
            <a:rect r="r" b="b" t="t" l="l"/>
            <a:pathLst>
              <a:path h="10821461" w="5410731">
                <a:moveTo>
                  <a:pt x="0" y="0"/>
                </a:moveTo>
                <a:lnTo>
                  <a:pt x="5410730" y="0"/>
                </a:lnTo>
                <a:lnTo>
                  <a:pt x="5410730" y="10821462"/>
                </a:lnTo>
                <a:lnTo>
                  <a:pt x="0" y="10821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85340" y="2540262"/>
            <a:ext cx="9517320" cy="5377925"/>
          </a:xfrm>
          <a:prstGeom prst="rect">
            <a:avLst/>
          </a:prstGeom>
        </p:spPr>
        <p:txBody>
          <a:bodyPr anchor="t" rtlCol="false" tIns="0" lIns="0" bIns="0" rIns="0">
            <a:spAutoFit/>
          </a:bodyPr>
          <a:lstStyle/>
          <a:p>
            <a:pPr algn="ctr">
              <a:lnSpc>
                <a:spcPts val="13975"/>
              </a:lnSpc>
            </a:pPr>
            <a:r>
              <a:rPr lang="en-US" sz="13184">
                <a:solidFill>
                  <a:srgbClr val="3C548B"/>
                </a:solidFill>
                <a:latin typeface="Intro Rust H2 Baseshade"/>
                <a:ea typeface="Intro Rust H2 Baseshade"/>
                <a:cs typeface="Intro Rust H2 Baseshade"/>
                <a:sym typeface="Intro Rust H2 Baseshade"/>
              </a:rPr>
              <a:t>Thank you very much!</a:t>
            </a:r>
          </a:p>
        </p:txBody>
      </p:sp>
      <p:sp>
        <p:nvSpPr>
          <p:cNvPr name="Freeform 4" id="4"/>
          <p:cNvSpPr/>
          <p:nvPr/>
        </p:nvSpPr>
        <p:spPr>
          <a:xfrm flipH="false" flipV="false" rot="0">
            <a:off x="-1662257" y="-267231"/>
            <a:ext cx="5430406" cy="10821461"/>
          </a:xfrm>
          <a:custGeom>
            <a:avLst/>
            <a:gdLst/>
            <a:ahLst/>
            <a:cxnLst/>
            <a:rect r="r" b="b" t="t" l="l"/>
            <a:pathLst>
              <a:path h="10821461" w="5430406">
                <a:moveTo>
                  <a:pt x="0" y="0"/>
                </a:moveTo>
                <a:lnTo>
                  <a:pt x="5430406" y="0"/>
                </a:lnTo>
                <a:lnTo>
                  <a:pt x="5430406" y="10821462"/>
                </a:lnTo>
                <a:lnTo>
                  <a:pt x="0" y="108214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Freeform 2" id="2"/>
          <p:cNvSpPr/>
          <p:nvPr/>
        </p:nvSpPr>
        <p:spPr>
          <a:xfrm flipH="false" flipV="false" rot="0">
            <a:off x="-584491" y="6828498"/>
            <a:ext cx="9719208" cy="4859604"/>
          </a:xfrm>
          <a:custGeom>
            <a:avLst/>
            <a:gdLst/>
            <a:ahLst/>
            <a:cxnLst/>
            <a:rect r="r" b="b" t="t" l="l"/>
            <a:pathLst>
              <a:path h="4859604" w="9719208">
                <a:moveTo>
                  <a:pt x="0" y="0"/>
                </a:moveTo>
                <a:lnTo>
                  <a:pt x="9719208" y="0"/>
                </a:lnTo>
                <a:lnTo>
                  <a:pt x="9719208" y="4859604"/>
                </a:lnTo>
                <a:lnTo>
                  <a:pt x="0" y="4859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6828498"/>
            <a:ext cx="9719208" cy="4859604"/>
          </a:xfrm>
          <a:custGeom>
            <a:avLst/>
            <a:gdLst/>
            <a:ahLst/>
            <a:cxnLst/>
            <a:rect r="r" b="b" t="t" l="l"/>
            <a:pathLst>
              <a:path h="4859604" w="9719208">
                <a:moveTo>
                  <a:pt x="0" y="0"/>
                </a:moveTo>
                <a:lnTo>
                  <a:pt x="9719208" y="0"/>
                </a:lnTo>
                <a:lnTo>
                  <a:pt x="9719208" y="4859604"/>
                </a:lnTo>
                <a:lnTo>
                  <a:pt x="0" y="48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2000136" y="514667"/>
            <a:ext cx="14269162" cy="1123315"/>
          </a:xfrm>
          <a:prstGeom prst="rect">
            <a:avLst/>
          </a:prstGeom>
        </p:spPr>
        <p:txBody>
          <a:bodyPr anchor="t" rtlCol="false" tIns="0" lIns="0" bIns="0" rIns="0">
            <a:spAutoFit/>
          </a:bodyPr>
          <a:lstStyle/>
          <a:p>
            <a:pPr algn="ctr">
              <a:lnSpc>
                <a:spcPts val="8480"/>
              </a:lnSpc>
            </a:pPr>
            <a:r>
              <a:rPr lang="en-US" sz="8000">
                <a:solidFill>
                  <a:srgbClr val="3C548B"/>
                </a:solidFill>
                <a:latin typeface="Intro Rust H2 Baseshade"/>
                <a:ea typeface="Intro Rust H2 Baseshade"/>
                <a:cs typeface="Intro Rust H2 Baseshade"/>
                <a:sym typeface="Intro Rust H2 Baseshade"/>
              </a:rPr>
              <a:t>objective </a:t>
            </a:r>
          </a:p>
        </p:txBody>
      </p:sp>
      <p:sp>
        <p:nvSpPr>
          <p:cNvPr name="TextBox 5" id="5"/>
          <p:cNvSpPr txBox="true"/>
          <p:nvPr/>
        </p:nvSpPr>
        <p:spPr>
          <a:xfrm rot="0">
            <a:off x="608180" y="1711108"/>
            <a:ext cx="17053074" cy="5117390"/>
          </a:xfrm>
          <a:prstGeom prst="rect">
            <a:avLst/>
          </a:prstGeom>
        </p:spPr>
        <p:txBody>
          <a:bodyPr anchor="t" rtlCol="false" tIns="0" lIns="0" bIns="0" rIns="0">
            <a:spAutoFit/>
          </a:bodyPr>
          <a:lstStyle/>
          <a:p>
            <a:pPr algn="just" marL="626744" indent="-313372" lvl="1">
              <a:lnSpc>
                <a:spcPts val="4064"/>
              </a:lnSpc>
              <a:spcBef>
                <a:spcPct val="0"/>
              </a:spcBef>
              <a:buFont typeface="Arial"/>
              <a:buChar char="•"/>
            </a:pPr>
            <a:r>
              <a:rPr lang="en-US" b="true" sz="2902">
                <a:solidFill>
                  <a:srgbClr val="3C548B"/>
                </a:solidFill>
                <a:latin typeface="Montserrat Bold"/>
                <a:ea typeface="Montserrat Bold"/>
                <a:cs typeface="Montserrat Bold"/>
                <a:sym typeface="Montserrat Bold"/>
              </a:rPr>
              <a:t>Th</a:t>
            </a:r>
            <a:r>
              <a:rPr lang="en-US" b="true" sz="2902">
                <a:solidFill>
                  <a:srgbClr val="3C548B"/>
                </a:solidFill>
                <a:latin typeface="Montserrat Bold"/>
                <a:ea typeface="Montserrat Bold"/>
                <a:cs typeface="Montserrat Bold"/>
                <a:sym typeface="Montserrat Bold"/>
              </a:rPr>
              <a:t>e main objective is to harness AWS cloud infrastructure to develop a robust, scalable application for forecasting power consumption, focusing on analyzing and predicting energy usage patterns.</a:t>
            </a:r>
          </a:p>
          <a:p>
            <a:pPr algn="just" marL="626744" indent="-313372" lvl="1">
              <a:lnSpc>
                <a:spcPts val="4064"/>
              </a:lnSpc>
              <a:spcBef>
                <a:spcPct val="0"/>
              </a:spcBef>
              <a:buFont typeface="Arial"/>
              <a:buChar char="•"/>
            </a:pPr>
            <a:r>
              <a:rPr lang="en-US" b="true" sz="2902">
                <a:solidFill>
                  <a:srgbClr val="3C548B"/>
                </a:solidFill>
                <a:latin typeface="Montserrat Bold"/>
                <a:ea typeface="Montserrat Bold"/>
                <a:cs typeface="Montserrat Bold"/>
                <a:sym typeface="Montserrat Bold"/>
              </a:rPr>
              <a:t>A</a:t>
            </a:r>
            <a:r>
              <a:rPr lang="en-US" b="true" sz="2902">
                <a:solidFill>
                  <a:srgbClr val="3C548B"/>
                </a:solidFill>
                <a:latin typeface="Montserrat Bold"/>
                <a:ea typeface="Montserrat Bold"/>
                <a:cs typeface="Montserrat Bold"/>
                <a:sym typeface="Montserrat Bold"/>
              </a:rPr>
              <a:t>ims to deliver analysis, predictive insights, and visualizations, capturing the complexities of power consumption across various zones and environmental conditions.</a:t>
            </a:r>
          </a:p>
          <a:p>
            <a:pPr algn="just" marL="626744" indent="-313372" lvl="1">
              <a:lnSpc>
                <a:spcPts val="4064"/>
              </a:lnSpc>
              <a:spcBef>
                <a:spcPct val="0"/>
              </a:spcBef>
              <a:buFont typeface="Arial"/>
              <a:buChar char="•"/>
            </a:pPr>
            <a:r>
              <a:rPr lang="en-US" b="true" sz="2902">
                <a:solidFill>
                  <a:srgbClr val="3C548B"/>
                </a:solidFill>
                <a:latin typeface="Montserrat Bold"/>
                <a:ea typeface="Montserrat Bold"/>
                <a:cs typeface="Montserrat Bold"/>
                <a:sym typeface="Montserrat Bold"/>
              </a:rPr>
              <a:t>The dashboard leverages AWS technologies like EBS for application deployment, S3 for data storage, and QuickSight for data visualization, allowing users to examine power usage trends based on factors such as time, temperature, and humidity.</a:t>
            </a:r>
          </a:p>
          <a:p>
            <a:pPr algn="ctr">
              <a:lnSpc>
                <a:spcPts val="4064"/>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Freeform 2" id="2"/>
          <p:cNvSpPr/>
          <p:nvPr/>
        </p:nvSpPr>
        <p:spPr>
          <a:xfrm flipH="false" flipV="false" rot="0">
            <a:off x="11685453" y="380481"/>
            <a:ext cx="4953539" cy="9526037"/>
          </a:xfrm>
          <a:custGeom>
            <a:avLst/>
            <a:gdLst/>
            <a:ahLst/>
            <a:cxnLst/>
            <a:rect r="r" b="b" t="t" l="l"/>
            <a:pathLst>
              <a:path h="9526037" w="4953539">
                <a:moveTo>
                  <a:pt x="0" y="0"/>
                </a:moveTo>
                <a:lnTo>
                  <a:pt x="4953540" y="0"/>
                </a:lnTo>
                <a:lnTo>
                  <a:pt x="4953540" y="9526038"/>
                </a:lnTo>
                <a:lnTo>
                  <a:pt x="0" y="9526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1028700" y="3158472"/>
            <a:ext cx="9260113" cy="1123315"/>
          </a:xfrm>
          <a:prstGeom prst="rect">
            <a:avLst/>
          </a:prstGeom>
        </p:spPr>
        <p:txBody>
          <a:bodyPr anchor="t" rtlCol="false" tIns="0" lIns="0" bIns="0" rIns="0">
            <a:spAutoFit/>
          </a:bodyPr>
          <a:lstStyle/>
          <a:p>
            <a:pPr algn="l">
              <a:lnSpc>
                <a:spcPts val="8480"/>
              </a:lnSpc>
            </a:pPr>
            <a:r>
              <a:rPr lang="en-US" sz="8000">
                <a:solidFill>
                  <a:srgbClr val="3C548B"/>
                </a:solidFill>
                <a:latin typeface="Intro Rust H2 Baseshade"/>
                <a:ea typeface="Intro Rust H2 Baseshade"/>
                <a:cs typeface="Intro Rust H2 Baseshade"/>
                <a:sym typeface="Intro Rust H2 Baseshade"/>
              </a:rPr>
              <a:t>Data Source</a:t>
            </a:r>
          </a:p>
        </p:txBody>
      </p:sp>
      <p:sp>
        <p:nvSpPr>
          <p:cNvPr name="TextBox 4" id="4"/>
          <p:cNvSpPr txBox="true"/>
          <p:nvPr/>
        </p:nvSpPr>
        <p:spPr>
          <a:xfrm rot="0">
            <a:off x="1028700" y="5438046"/>
            <a:ext cx="8739258" cy="2501676"/>
          </a:xfrm>
          <a:prstGeom prst="rect">
            <a:avLst/>
          </a:prstGeom>
        </p:spPr>
        <p:txBody>
          <a:bodyPr anchor="t" rtlCol="false" tIns="0" lIns="0" bIns="0" rIns="0">
            <a:spAutoFit/>
          </a:bodyPr>
          <a:lstStyle/>
          <a:p>
            <a:pPr algn="just">
              <a:lnSpc>
                <a:spcPts val="3337"/>
              </a:lnSpc>
              <a:spcBef>
                <a:spcPct val="0"/>
              </a:spcBef>
            </a:pPr>
            <a:r>
              <a:rPr lang="en-US" b="true" sz="2383">
                <a:solidFill>
                  <a:srgbClr val="3C548B"/>
                </a:solidFill>
                <a:latin typeface="Montserrat Bold"/>
                <a:ea typeface="Montserrat Bold"/>
                <a:cs typeface="Montserrat Bold"/>
                <a:sym typeface="Montserrat Bold"/>
              </a:rPr>
              <a:t>The data source used contains power consumption data from the city of Tetouan. This dataset will help us analyze patterns in power consumption, linked to the weather and time of day. We can then use these patterns to forecast future consumption, to help power grids manage energy demand in real time</a:t>
            </a:r>
          </a:p>
        </p:txBody>
      </p:sp>
      <p:sp>
        <p:nvSpPr>
          <p:cNvPr name="TextBox 5" id="5"/>
          <p:cNvSpPr txBox="true"/>
          <p:nvPr/>
        </p:nvSpPr>
        <p:spPr>
          <a:xfrm rot="0">
            <a:off x="681291" y="4624457"/>
            <a:ext cx="1452678" cy="519043"/>
          </a:xfrm>
          <a:prstGeom prst="rect">
            <a:avLst/>
          </a:prstGeom>
        </p:spPr>
        <p:txBody>
          <a:bodyPr anchor="t" rtlCol="false" tIns="0" lIns="0" bIns="0" rIns="0">
            <a:spAutoFit/>
          </a:bodyPr>
          <a:lstStyle/>
          <a:p>
            <a:pPr algn="ctr">
              <a:lnSpc>
                <a:spcPts val="4249"/>
              </a:lnSpc>
            </a:pPr>
            <a:r>
              <a:rPr lang="en-US" b="true" sz="3035" u="sng">
                <a:solidFill>
                  <a:srgbClr val="3C548B"/>
                </a:solidFill>
                <a:latin typeface="Canva Sans Bold"/>
                <a:ea typeface="Canva Sans Bold"/>
                <a:cs typeface="Canva Sans Bold"/>
                <a:sym typeface="Canva Sans Bold"/>
                <a:hlinkClick r:id="rId4" tooltip="https://www.kaggle.com/datasets/fedesoriano/electric-power-consumption/data"/>
              </a:rPr>
              <a:t>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TextBox 2" id="2"/>
          <p:cNvSpPr txBox="true"/>
          <p:nvPr/>
        </p:nvSpPr>
        <p:spPr>
          <a:xfrm rot="0">
            <a:off x="1526435" y="626942"/>
            <a:ext cx="15235129" cy="879716"/>
          </a:xfrm>
          <a:prstGeom prst="rect">
            <a:avLst/>
          </a:prstGeom>
        </p:spPr>
        <p:txBody>
          <a:bodyPr anchor="t" rtlCol="false" tIns="0" lIns="0" bIns="0" rIns="0">
            <a:spAutoFit/>
          </a:bodyPr>
          <a:lstStyle/>
          <a:p>
            <a:pPr algn="l">
              <a:lnSpc>
                <a:spcPts val="6650"/>
              </a:lnSpc>
            </a:pPr>
            <a:r>
              <a:rPr lang="en-US" sz="6273">
                <a:solidFill>
                  <a:srgbClr val="3C548B"/>
                </a:solidFill>
                <a:latin typeface="Intro Rust H2 Baseshade"/>
                <a:ea typeface="Intro Rust H2 Baseshade"/>
                <a:cs typeface="Intro Rust H2 Baseshade"/>
                <a:sym typeface="Intro Rust H2 Baseshade"/>
              </a:rPr>
              <a:t>Data Description</a:t>
            </a:r>
          </a:p>
        </p:txBody>
      </p:sp>
      <p:sp>
        <p:nvSpPr>
          <p:cNvPr name="TextBox 3" id="3"/>
          <p:cNvSpPr txBox="true"/>
          <p:nvPr/>
        </p:nvSpPr>
        <p:spPr>
          <a:xfrm rot="0">
            <a:off x="1526435" y="1964388"/>
            <a:ext cx="6337171" cy="384734"/>
          </a:xfrm>
          <a:prstGeom prst="rect">
            <a:avLst/>
          </a:prstGeom>
        </p:spPr>
        <p:txBody>
          <a:bodyPr anchor="t" rtlCol="false" tIns="0" lIns="0" bIns="0" rIns="0">
            <a:spAutoFit/>
          </a:bodyPr>
          <a:lstStyle/>
          <a:p>
            <a:pPr algn="ctr">
              <a:lnSpc>
                <a:spcPts val="2923"/>
              </a:lnSpc>
              <a:spcBef>
                <a:spcPct val="0"/>
              </a:spcBef>
            </a:pPr>
            <a:r>
              <a:rPr lang="en-US" sz="2758">
                <a:solidFill>
                  <a:srgbClr val="3C548B"/>
                </a:solidFill>
                <a:latin typeface="Montserrat"/>
                <a:ea typeface="Montserrat"/>
                <a:cs typeface="Montserrat"/>
                <a:sym typeface="Montserrat"/>
              </a:rPr>
              <a:t>The data has the following features: </a:t>
            </a:r>
          </a:p>
        </p:txBody>
      </p:sp>
      <p:sp>
        <p:nvSpPr>
          <p:cNvPr name="TextBox 4" id="4"/>
          <p:cNvSpPr txBox="true"/>
          <p:nvPr/>
        </p:nvSpPr>
        <p:spPr>
          <a:xfrm rot="0">
            <a:off x="1241730" y="2816378"/>
            <a:ext cx="12703628" cy="5673725"/>
          </a:xfrm>
          <a:prstGeom prst="rect">
            <a:avLst/>
          </a:prstGeom>
        </p:spPr>
        <p:txBody>
          <a:bodyPr anchor="t" rtlCol="false" tIns="0" lIns="0" bIns="0" rIns="0">
            <a:spAutoFit/>
          </a:bodyPr>
          <a:lstStyle/>
          <a:p>
            <a:pPr algn="just" marL="539749" indent="-269875" lvl="1">
              <a:lnSpc>
                <a:spcPts val="2649"/>
              </a:lnSpc>
              <a:buFont typeface="Arial"/>
              <a:buChar char="•"/>
            </a:pPr>
            <a:r>
              <a:rPr lang="en-US" b="true" sz="2499">
                <a:solidFill>
                  <a:srgbClr val="3C548B"/>
                </a:solidFill>
                <a:latin typeface="Montserrat Bold"/>
                <a:ea typeface="Montserrat Bold"/>
                <a:cs typeface="Montserrat Bold"/>
                <a:sym typeface="Montserrat Bold"/>
              </a:rPr>
              <a:t>Date time: </a:t>
            </a:r>
            <a:r>
              <a:rPr lang="en-US" sz="2499">
                <a:solidFill>
                  <a:srgbClr val="3C548B"/>
                </a:solidFill>
                <a:latin typeface="Montserrat"/>
                <a:ea typeface="Montserrat"/>
                <a:cs typeface="Montserrat"/>
                <a:sym typeface="Montserrat"/>
              </a:rPr>
              <a:t>Time window of 10 minutes</a:t>
            </a:r>
          </a:p>
          <a:p>
            <a:pPr algn="just">
              <a:lnSpc>
                <a:spcPts val="2649"/>
              </a:lnSpc>
            </a:pPr>
          </a:p>
          <a:p>
            <a:pPr algn="just" marL="539749" indent="-269875" lvl="1">
              <a:lnSpc>
                <a:spcPts val="2649"/>
              </a:lnSpc>
              <a:buFont typeface="Arial"/>
              <a:buChar char="•"/>
            </a:pPr>
            <a:r>
              <a:rPr lang="en-US" b="true" sz="2499">
                <a:solidFill>
                  <a:srgbClr val="3C548B"/>
                </a:solidFill>
                <a:latin typeface="Montserrat Bold"/>
                <a:ea typeface="Montserrat Bold"/>
                <a:cs typeface="Montserrat Bold"/>
                <a:sym typeface="Montserrat Bold"/>
              </a:rPr>
              <a:t>Temperature:</a:t>
            </a:r>
            <a:r>
              <a:rPr lang="en-US" sz="2499">
                <a:solidFill>
                  <a:srgbClr val="3C548B"/>
                </a:solidFill>
                <a:latin typeface="Montserrat"/>
                <a:ea typeface="Montserrat"/>
                <a:cs typeface="Montserrat"/>
                <a:sym typeface="Montserrat"/>
              </a:rPr>
              <a:t> Weather temperature</a:t>
            </a:r>
          </a:p>
          <a:p>
            <a:pPr algn="just">
              <a:lnSpc>
                <a:spcPts val="2649"/>
              </a:lnSpc>
            </a:pPr>
          </a:p>
          <a:p>
            <a:pPr algn="just" marL="539749" indent="-269875" lvl="1">
              <a:lnSpc>
                <a:spcPts val="2649"/>
              </a:lnSpc>
              <a:buFont typeface="Arial"/>
              <a:buChar char="•"/>
            </a:pPr>
            <a:r>
              <a:rPr lang="en-US" b="true" sz="2499">
                <a:solidFill>
                  <a:srgbClr val="3C548B"/>
                </a:solidFill>
                <a:latin typeface="Montserrat Bold"/>
                <a:ea typeface="Montserrat Bold"/>
                <a:cs typeface="Montserrat Bold"/>
                <a:sym typeface="Montserrat Bold"/>
              </a:rPr>
              <a:t>Humidity- </a:t>
            </a:r>
            <a:r>
              <a:rPr lang="en-US" sz="2499">
                <a:solidFill>
                  <a:srgbClr val="3C548B"/>
                </a:solidFill>
                <a:latin typeface="Montserrat"/>
                <a:ea typeface="Montserrat"/>
                <a:cs typeface="Montserrat"/>
                <a:sym typeface="Montserrat"/>
              </a:rPr>
              <a:t>Weather Humidity</a:t>
            </a:r>
          </a:p>
          <a:p>
            <a:pPr algn="just">
              <a:lnSpc>
                <a:spcPts val="2649"/>
              </a:lnSpc>
            </a:pPr>
          </a:p>
          <a:p>
            <a:pPr algn="just" marL="539749" indent="-269875" lvl="1">
              <a:lnSpc>
                <a:spcPts val="2649"/>
              </a:lnSpc>
              <a:buFont typeface="Arial"/>
              <a:buChar char="•"/>
            </a:pPr>
            <a:r>
              <a:rPr lang="en-US" b="true" sz="2499">
                <a:solidFill>
                  <a:srgbClr val="3C548B"/>
                </a:solidFill>
                <a:latin typeface="Montserrat Bold"/>
                <a:ea typeface="Montserrat Bold"/>
                <a:cs typeface="Montserrat Bold"/>
                <a:sym typeface="Montserrat Bold"/>
              </a:rPr>
              <a:t>Wind speed: </a:t>
            </a:r>
            <a:r>
              <a:rPr lang="en-US" sz="2499">
                <a:solidFill>
                  <a:srgbClr val="3C548B"/>
                </a:solidFill>
                <a:latin typeface="Montserrat"/>
                <a:ea typeface="Montserrat"/>
                <a:cs typeface="Montserrat"/>
                <a:sym typeface="Montserrat"/>
              </a:rPr>
              <a:t>Speed of the wind</a:t>
            </a:r>
          </a:p>
          <a:p>
            <a:pPr algn="just">
              <a:lnSpc>
                <a:spcPts val="2649"/>
              </a:lnSpc>
            </a:pPr>
          </a:p>
          <a:p>
            <a:pPr algn="just" marL="539749" indent="-269875" lvl="1">
              <a:lnSpc>
                <a:spcPts val="2649"/>
              </a:lnSpc>
              <a:buFont typeface="Arial"/>
              <a:buChar char="•"/>
            </a:pPr>
            <a:r>
              <a:rPr lang="en-US" b="true" sz="2499">
                <a:solidFill>
                  <a:srgbClr val="3C548B"/>
                </a:solidFill>
                <a:latin typeface="Montserrat Bold"/>
                <a:ea typeface="Montserrat Bold"/>
                <a:cs typeface="Montserrat Bold"/>
                <a:sym typeface="Montserrat Bold"/>
              </a:rPr>
              <a:t>Diffuse Flows: </a:t>
            </a:r>
            <a:r>
              <a:rPr lang="en-US" sz="2499">
                <a:solidFill>
                  <a:srgbClr val="3C548B"/>
                </a:solidFill>
                <a:latin typeface="Montserrat"/>
                <a:ea typeface="Montserrat"/>
                <a:cs typeface="Montserrat"/>
                <a:sym typeface="Montserrat"/>
              </a:rPr>
              <a:t>It describes low-temperature (&lt; 0.2° to ~ 100°C) fluids that slowly discharge through sulfide mounds, fractured lava flows, and assemblages of bacterial mats and macrofauna.</a:t>
            </a:r>
          </a:p>
          <a:p>
            <a:pPr algn="just">
              <a:lnSpc>
                <a:spcPts val="2649"/>
              </a:lnSpc>
            </a:pPr>
          </a:p>
          <a:p>
            <a:pPr algn="just" marL="539749" indent="-269875" lvl="1">
              <a:lnSpc>
                <a:spcPts val="2649"/>
              </a:lnSpc>
              <a:buFont typeface="Arial"/>
              <a:buChar char="•"/>
            </a:pPr>
            <a:r>
              <a:rPr lang="en-US" b="true" sz="2499">
                <a:solidFill>
                  <a:srgbClr val="3C548B"/>
                </a:solidFill>
                <a:latin typeface="Montserrat Bold"/>
                <a:ea typeface="Montserrat Bold"/>
                <a:cs typeface="Montserrat Bold"/>
                <a:sym typeface="Montserrat Bold"/>
              </a:rPr>
              <a:t>Zone1 Power Consumption </a:t>
            </a:r>
            <a:r>
              <a:rPr lang="en-US" sz="2499">
                <a:solidFill>
                  <a:srgbClr val="3C548B"/>
                </a:solidFill>
                <a:latin typeface="Montserrat"/>
                <a:ea typeface="Montserrat"/>
                <a:cs typeface="Montserrat"/>
                <a:sym typeface="Montserrat"/>
              </a:rPr>
              <a:t>(in KW)</a:t>
            </a:r>
          </a:p>
          <a:p>
            <a:pPr algn="just">
              <a:lnSpc>
                <a:spcPts val="2649"/>
              </a:lnSpc>
            </a:pPr>
          </a:p>
          <a:p>
            <a:pPr algn="just" marL="539749" indent="-269875" lvl="1">
              <a:lnSpc>
                <a:spcPts val="2649"/>
              </a:lnSpc>
              <a:buFont typeface="Arial"/>
              <a:buChar char="•"/>
            </a:pPr>
            <a:r>
              <a:rPr lang="en-US" b="true" sz="2499">
                <a:solidFill>
                  <a:srgbClr val="3C548B"/>
                </a:solidFill>
                <a:latin typeface="Montserrat Bold"/>
                <a:ea typeface="Montserrat Bold"/>
                <a:cs typeface="Montserrat Bold"/>
                <a:sym typeface="Montserrat Bold"/>
              </a:rPr>
              <a:t>Zone2 Power Consumption </a:t>
            </a:r>
            <a:r>
              <a:rPr lang="en-US" sz="2499">
                <a:solidFill>
                  <a:srgbClr val="3C548B"/>
                </a:solidFill>
                <a:latin typeface="Montserrat"/>
                <a:ea typeface="Montserrat"/>
                <a:cs typeface="Montserrat"/>
                <a:sym typeface="Montserrat"/>
              </a:rPr>
              <a:t>(in KW)</a:t>
            </a:r>
          </a:p>
          <a:p>
            <a:pPr algn="just">
              <a:lnSpc>
                <a:spcPts val="2649"/>
              </a:lnSpc>
            </a:pPr>
          </a:p>
          <a:p>
            <a:pPr algn="just" marL="539749" indent="-269875" lvl="1">
              <a:lnSpc>
                <a:spcPts val="2649"/>
              </a:lnSpc>
              <a:buFont typeface="Arial"/>
              <a:buChar char="•"/>
            </a:pPr>
            <a:r>
              <a:rPr lang="en-US" b="true" sz="2499">
                <a:solidFill>
                  <a:srgbClr val="3C548B"/>
                </a:solidFill>
                <a:latin typeface="Montserrat Bold"/>
                <a:ea typeface="Montserrat Bold"/>
                <a:cs typeface="Montserrat Bold"/>
                <a:sym typeface="Montserrat Bold"/>
              </a:rPr>
              <a:t>Zone 3 Power Consumption </a:t>
            </a:r>
            <a:r>
              <a:rPr lang="en-US" sz="2499">
                <a:solidFill>
                  <a:srgbClr val="3C548B"/>
                </a:solidFill>
                <a:latin typeface="Montserrat"/>
                <a:ea typeface="Montserrat"/>
                <a:cs typeface="Montserrat"/>
                <a:sym typeface="Montserrat"/>
              </a:rPr>
              <a:t>(in KW)</a:t>
            </a:r>
          </a:p>
        </p:txBody>
      </p:sp>
      <p:sp>
        <p:nvSpPr>
          <p:cNvPr name="Freeform 5" id="5"/>
          <p:cNvSpPr/>
          <p:nvPr/>
        </p:nvSpPr>
        <p:spPr>
          <a:xfrm flipH="false" flipV="false" rot="0">
            <a:off x="14553935" y="-267231"/>
            <a:ext cx="5410731" cy="10821461"/>
          </a:xfrm>
          <a:custGeom>
            <a:avLst/>
            <a:gdLst/>
            <a:ahLst/>
            <a:cxnLst/>
            <a:rect r="r" b="b" t="t" l="l"/>
            <a:pathLst>
              <a:path h="10821461" w="5410731">
                <a:moveTo>
                  <a:pt x="0" y="0"/>
                </a:moveTo>
                <a:lnTo>
                  <a:pt x="5410730" y="0"/>
                </a:lnTo>
                <a:lnTo>
                  <a:pt x="5410730" y="10821462"/>
                </a:lnTo>
                <a:lnTo>
                  <a:pt x="0" y="10821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Freeform 2" id="2"/>
          <p:cNvSpPr/>
          <p:nvPr/>
        </p:nvSpPr>
        <p:spPr>
          <a:xfrm flipH="false" flipV="false" rot="0">
            <a:off x="9921363" y="1098492"/>
            <a:ext cx="8115300" cy="8159808"/>
          </a:xfrm>
          <a:custGeom>
            <a:avLst/>
            <a:gdLst/>
            <a:ahLst/>
            <a:cxnLst/>
            <a:rect r="r" b="b" t="t" l="l"/>
            <a:pathLst>
              <a:path h="8159808" w="8115300">
                <a:moveTo>
                  <a:pt x="0" y="0"/>
                </a:moveTo>
                <a:lnTo>
                  <a:pt x="8115300" y="0"/>
                </a:lnTo>
                <a:lnTo>
                  <a:pt x="8115300" y="8159808"/>
                </a:lnTo>
                <a:lnTo>
                  <a:pt x="0" y="8159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225425" y="1133475"/>
            <a:ext cx="7616508" cy="2089533"/>
          </a:xfrm>
          <a:prstGeom prst="rect">
            <a:avLst/>
          </a:prstGeom>
        </p:spPr>
        <p:txBody>
          <a:bodyPr anchor="t" rtlCol="false" tIns="0" lIns="0" bIns="0" rIns="0">
            <a:spAutoFit/>
          </a:bodyPr>
          <a:lstStyle/>
          <a:p>
            <a:pPr algn="l">
              <a:lnSpc>
                <a:spcPts val="8162"/>
              </a:lnSpc>
            </a:pPr>
            <a:r>
              <a:rPr lang="en-US" sz="7700">
                <a:solidFill>
                  <a:srgbClr val="3C548B"/>
                </a:solidFill>
                <a:latin typeface="Intro Rust H2 Baseshade"/>
                <a:ea typeface="Intro Rust H2 Baseshade"/>
                <a:cs typeface="Intro Rust H2 Baseshade"/>
                <a:sym typeface="Intro Rust H2 Baseshade"/>
              </a:rPr>
              <a:t>AWS SERVICES USED:</a:t>
            </a:r>
          </a:p>
        </p:txBody>
      </p:sp>
      <p:sp>
        <p:nvSpPr>
          <p:cNvPr name="TextBox 4" id="4"/>
          <p:cNvSpPr txBox="true"/>
          <p:nvPr/>
        </p:nvSpPr>
        <p:spPr>
          <a:xfrm rot="0">
            <a:off x="225425" y="3630439"/>
            <a:ext cx="9144000" cy="6028743"/>
          </a:xfrm>
          <a:prstGeom prst="rect">
            <a:avLst/>
          </a:prstGeom>
        </p:spPr>
        <p:txBody>
          <a:bodyPr anchor="t" rtlCol="false" tIns="0" lIns="0" bIns="0" rIns="0">
            <a:spAutoFit/>
          </a:bodyPr>
          <a:lstStyle/>
          <a:p>
            <a:pPr algn="just" marL="516471" indent="-258236" lvl="1">
              <a:lnSpc>
                <a:spcPts val="3349"/>
              </a:lnSpc>
              <a:buFont typeface="Arial"/>
              <a:buChar char="•"/>
            </a:pPr>
            <a:r>
              <a:rPr lang="en-US" b="true" sz="2392">
                <a:solidFill>
                  <a:srgbClr val="3C548B"/>
                </a:solidFill>
                <a:latin typeface="Montserrat Bold"/>
                <a:ea typeface="Montserrat Bold"/>
                <a:cs typeface="Montserrat Bold"/>
                <a:sym typeface="Montserrat Bold"/>
              </a:rPr>
              <a:t>AWS S3: Hosts the raw used car transaction dataset.</a:t>
            </a:r>
          </a:p>
          <a:p>
            <a:pPr algn="just">
              <a:lnSpc>
                <a:spcPts val="3349"/>
              </a:lnSpc>
            </a:pPr>
          </a:p>
          <a:p>
            <a:pPr algn="just" marL="516471" indent="-258236" lvl="1">
              <a:lnSpc>
                <a:spcPts val="3349"/>
              </a:lnSpc>
              <a:buFont typeface="Arial"/>
              <a:buChar char="•"/>
            </a:pPr>
            <a:r>
              <a:rPr lang="en-US" b="true" sz="2392">
                <a:solidFill>
                  <a:srgbClr val="3C548B"/>
                </a:solidFill>
                <a:latin typeface="Montserrat Bold"/>
                <a:ea typeface="Montserrat Bold"/>
                <a:cs typeface="Montserrat Bold"/>
                <a:sym typeface="Montserrat Bold"/>
              </a:rPr>
              <a:t>AWS QuickSight: Provides the interactive dashboard using data and insights generated by Athena and predictive analytics.</a:t>
            </a:r>
          </a:p>
          <a:p>
            <a:pPr algn="just">
              <a:lnSpc>
                <a:spcPts val="3349"/>
              </a:lnSpc>
            </a:pPr>
          </a:p>
          <a:p>
            <a:pPr algn="just" marL="516471" indent="-258236" lvl="1">
              <a:lnSpc>
                <a:spcPts val="3349"/>
              </a:lnSpc>
              <a:buFont typeface="Arial"/>
              <a:buChar char="•"/>
            </a:pPr>
            <a:r>
              <a:rPr lang="en-US" b="true" sz="2392">
                <a:solidFill>
                  <a:srgbClr val="3C548B"/>
                </a:solidFill>
                <a:latin typeface="Montserrat Bold"/>
                <a:ea typeface="Montserrat Bold"/>
                <a:cs typeface="Montserrat Bold"/>
                <a:sym typeface="Montserrat Bold"/>
              </a:rPr>
              <a:t>AWS Elastic Beanstalk: Its used for deploying and scaling web applications and services. We can directly upload code and Elastic Beanstalk automatically handles the deployment—from capacity provisioning, load balancing, and auto scaling.</a:t>
            </a:r>
          </a:p>
          <a:p>
            <a:pPr algn="just">
              <a:lnSpc>
                <a:spcPts val="4065"/>
              </a:lnSpc>
            </a:pPr>
          </a:p>
          <a:p>
            <a:pPr algn="just">
              <a:lnSpc>
                <a:spcPts val="4065"/>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Freeform 2" id="2"/>
          <p:cNvSpPr/>
          <p:nvPr/>
        </p:nvSpPr>
        <p:spPr>
          <a:xfrm flipH="false" flipV="false" rot="0">
            <a:off x="2199766" y="317721"/>
            <a:ext cx="2194379" cy="1421958"/>
          </a:xfrm>
          <a:custGeom>
            <a:avLst/>
            <a:gdLst/>
            <a:ahLst/>
            <a:cxnLst/>
            <a:rect r="r" b="b" t="t" l="l"/>
            <a:pathLst>
              <a:path h="1421958" w="2194379">
                <a:moveTo>
                  <a:pt x="0" y="0"/>
                </a:moveTo>
                <a:lnTo>
                  <a:pt x="2194379" y="0"/>
                </a:lnTo>
                <a:lnTo>
                  <a:pt x="2194379" y="1421958"/>
                </a:lnTo>
                <a:lnTo>
                  <a:pt x="0" y="1421958"/>
                </a:lnTo>
                <a:lnTo>
                  <a:pt x="0" y="0"/>
                </a:lnTo>
                <a:close/>
              </a:path>
            </a:pathLst>
          </a:custGeom>
          <a:blipFill>
            <a:blip r:embed="rId2"/>
            <a:stretch>
              <a:fillRect l="0" t="0" r="0" b="0"/>
            </a:stretch>
          </a:blipFill>
        </p:spPr>
      </p:sp>
      <p:sp>
        <p:nvSpPr>
          <p:cNvPr name="Freeform 3" id="3"/>
          <p:cNvSpPr/>
          <p:nvPr/>
        </p:nvSpPr>
        <p:spPr>
          <a:xfrm flipH="false" flipV="false" rot="0">
            <a:off x="8242985" y="2388847"/>
            <a:ext cx="1802030" cy="2182213"/>
          </a:xfrm>
          <a:custGeom>
            <a:avLst/>
            <a:gdLst/>
            <a:ahLst/>
            <a:cxnLst/>
            <a:rect r="r" b="b" t="t" l="l"/>
            <a:pathLst>
              <a:path h="2182213" w="1802030">
                <a:moveTo>
                  <a:pt x="0" y="0"/>
                </a:moveTo>
                <a:lnTo>
                  <a:pt x="1802030" y="0"/>
                </a:lnTo>
                <a:lnTo>
                  <a:pt x="1802030" y="2182213"/>
                </a:lnTo>
                <a:lnTo>
                  <a:pt x="0" y="2182213"/>
                </a:lnTo>
                <a:lnTo>
                  <a:pt x="0" y="0"/>
                </a:lnTo>
                <a:close/>
              </a:path>
            </a:pathLst>
          </a:custGeom>
          <a:blipFill>
            <a:blip r:embed="rId3"/>
            <a:stretch>
              <a:fillRect l="0" t="0" r="0" b="0"/>
            </a:stretch>
          </a:blipFill>
        </p:spPr>
      </p:sp>
      <p:sp>
        <p:nvSpPr>
          <p:cNvPr name="Freeform 4" id="4"/>
          <p:cNvSpPr/>
          <p:nvPr/>
        </p:nvSpPr>
        <p:spPr>
          <a:xfrm flipH="false" flipV="false" rot="0">
            <a:off x="12677423" y="5107592"/>
            <a:ext cx="1794971" cy="1794971"/>
          </a:xfrm>
          <a:custGeom>
            <a:avLst/>
            <a:gdLst/>
            <a:ahLst/>
            <a:cxnLst/>
            <a:rect r="r" b="b" t="t" l="l"/>
            <a:pathLst>
              <a:path h="1794971" w="1794971">
                <a:moveTo>
                  <a:pt x="0" y="0"/>
                </a:moveTo>
                <a:lnTo>
                  <a:pt x="1794970" y="0"/>
                </a:lnTo>
                <a:lnTo>
                  <a:pt x="1794970" y="1794970"/>
                </a:lnTo>
                <a:lnTo>
                  <a:pt x="0" y="1794970"/>
                </a:lnTo>
                <a:lnTo>
                  <a:pt x="0" y="0"/>
                </a:lnTo>
                <a:close/>
              </a:path>
            </a:pathLst>
          </a:custGeom>
          <a:blipFill>
            <a:blip r:embed="rId4"/>
            <a:stretch>
              <a:fillRect l="0" t="0" r="0" b="0"/>
            </a:stretch>
          </a:blipFill>
        </p:spPr>
      </p:sp>
      <p:sp>
        <p:nvSpPr>
          <p:cNvPr name="Freeform 5" id="5"/>
          <p:cNvSpPr/>
          <p:nvPr/>
        </p:nvSpPr>
        <p:spPr>
          <a:xfrm flipH="false" flipV="false" rot="0">
            <a:off x="3875903" y="4853120"/>
            <a:ext cx="2174353" cy="2174353"/>
          </a:xfrm>
          <a:custGeom>
            <a:avLst/>
            <a:gdLst/>
            <a:ahLst/>
            <a:cxnLst/>
            <a:rect r="r" b="b" t="t" l="l"/>
            <a:pathLst>
              <a:path h="2174353" w="2174353">
                <a:moveTo>
                  <a:pt x="0" y="0"/>
                </a:moveTo>
                <a:lnTo>
                  <a:pt x="2174353" y="0"/>
                </a:lnTo>
                <a:lnTo>
                  <a:pt x="2174353" y="2174353"/>
                </a:lnTo>
                <a:lnTo>
                  <a:pt x="0" y="2174353"/>
                </a:lnTo>
                <a:lnTo>
                  <a:pt x="0" y="0"/>
                </a:lnTo>
                <a:close/>
              </a:path>
            </a:pathLst>
          </a:custGeom>
          <a:blipFill>
            <a:blip r:embed="rId5"/>
            <a:stretch>
              <a:fillRect l="0" t="0" r="0" b="0"/>
            </a:stretch>
          </a:blipFill>
        </p:spPr>
      </p:sp>
      <p:sp>
        <p:nvSpPr>
          <p:cNvPr name="Freeform 6" id="6"/>
          <p:cNvSpPr/>
          <p:nvPr/>
        </p:nvSpPr>
        <p:spPr>
          <a:xfrm flipH="false" flipV="false" rot="0">
            <a:off x="7587732" y="6902562"/>
            <a:ext cx="3112536" cy="3112536"/>
          </a:xfrm>
          <a:custGeom>
            <a:avLst/>
            <a:gdLst/>
            <a:ahLst/>
            <a:cxnLst/>
            <a:rect r="r" b="b" t="t" l="l"/>
            <a:pathLst>
              <a:path h="3112536" w="3112536">
                <a:moveTo>
                  <a:pt x="0" y="0"/>
                </a:moveTo>
                <a:lnTo>
                  <a:pt x="3112536" y="0"/>
                </a:lnTo>
                <a:lnTo>
                  <a:pt x="3112536" y="3112537"/>
                </a:lnTo>
                <a:lnTo>
                  <a:pt x="0" y="3112537"/>
                </a:lnTo>
                <a:lnTo>
                  <a:pt x="0" y="0"/>
                </a:lnTo>
                <a:close/>
              </a:path>
            </a:pathLst>
          </a:custGeom>
          <a:blipFill>
            <a:blip r:embed="rId6"/>
            <a:stretch>
              <a:fillRect l="0" t="0" r="0" b="0"/>
            </a:stretch>
          </a:blipFill>
        </p:spPr>
      </p:sp>
      <p:sp>
        <p:nvSpPr>
          <p:cNvPr name="Freeform 7" id="7"/>
          <p:cNvSpPr/>
          <p:nvPr/>
        </p:nvSpPr>
        <p:spPr>
          <a:xfrm flipH="false" flipV="true" rot="5400000">
            <a:off x="5633016" y="2916249"/>
            <a:ext cx="1829320" cy="2133318"/>
          </a:xfrm>
          <a:custGeom>
            <a:avLst/>
            <a:gdLst/>
            <a:ahLst/>
            <a:cxnLst/>
            <a:rect r="r" b="b" t="t" l="l"/>
            <a:pathLst>
              <a:path h="2133318" w="1829320">
                <a:moveTo>
                  <a:pt x="0" y="2133318"/>
                </a:moveTo>
                <a:lnTo>
                  <a:pt x="1829320" y="2133318"/>
                </a:lnTo>
                <a:lnTo>
                  <a:pt x="1829320" y="0"/>
                </a:lnTo>
                <a:lnTo>
                  <a:pt x="0" y="0"/>
                </a:lnTo>
                <a:lnTo>
                  <a:pt x="0" y="2133318"/>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5400000">
            <a:off x="10825664" y="2996712"/>
            <a:ext cx="1829320" cy="2133318"/>
          </a:xfrm>
          <a:custGeom>
            <a:avLst/>
            <a:gdLst/>
            <a:ahLst/>
            <a:cxnLst/>
            <a:rect r="r" b="b" t="t" l="l"/>
            <a:pathLst>
              <a:path h="2133318" w="1829320">
                <a:moveTo>
                  <a:pt x="0" y="0"/>
                </a:moveTo>
                <a:lnTo>
                  <a:pt x="1829320" y="0"/>
                </a:lnTo>
                <a:lnTo>
                  <a:pt x="1829320" y="2133318"/>
                </a:lnTo>
                <a:lnTo>
                  <a:pt x="0" y="21333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true" rot="0">
            <a:off x="5785015" y="6902562"/>
            <a:ext cx="1829320" cy="2133318"/>
          </a:xfrm>
          <a:custGeom>
            <a:avLst/>
            <a:gdLst/>
            <a:ahLst/>
            <a:cxnLst/>
            <a:rect r="r" b="b" t="t" l="l"/>
            <a:pathLst>
              <a:path h="2133318" w="1829320">
                <a:moveTo>
                  <a:pt x="0" y="2133318"/>
                </a:moveTo>
                <a:lnTo>
                  <a:pt x="1829320" y="2133318"/>
                </a:lnTo>
                <a:lnTo>
                  <a:pt x="1829320" y="0"/>
                </a:lnTo>
                <a:lnTo>
                  <a:pt x="0" y="0"/>
                </a:lnTo>
                <a:lnTo>
                  <a:pt x="0" y="2133318"/>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3668606" y="514667"/>
            <a:ext cx="10533328" cy="1123315"/>
          </a:xfrm>
          <a:prstGeom prst="rect">
            <a:avLst/>
          </a:prstGeom>
        </p:spPr>
        <p:txBody>
          <a:bodyPr anchor="t" rtlCol="false" tIns="0" lIns="0" bIns="0" rIns="0">
            <a:spAutoFit/>
          </a:bodyPr>
          <a:lstStyle/>
          <a:p>
            <a:pPr algn="ctr">
              <a:lnSpc>
                <a:spcPts val="8480"/>
              </a:lnSpc>
            </a:pPr>
            <a:r>
              <a:rPr lang="en-US" sz="8000">
                <a:solidFill>
                  <a:srgbClr val="3C548B"/>
                </a:solidFill>
                <a:latin typeface="Intro Rust H2 Baseshade"/>
                <a:ea typeface="Intro Rust H2 Baseshade"/>
                <a:cs typeface="Intro Rust H2 Baseshade"/>
                <a:sym typeface="Intro Rust H2 Baseshade"/>
              </a:rPr>
              <a:t>ARCHITECTURE:</a:t>
            </a:r>
          </a:p>
        </p:txBody>
      </p:sp>
      <p:sp>
        <p:nvSpPr>
          <p:cNvPr name="TextBox 11" id="11"/>
          <p:cNvSpPr txBox="true"/>
          <p:nvPr/>
        </p:nvSpPr>
        <p:spPr>
          <a:xfrm rot="0">
            <a:off x="8958190" y="1699408"/>
            <a:ext cx="474067" cy="521335"/>
          </a:xfrm>
          <a:prstGeom prst="rect">
            <a:avLst/>
          </a:prstGeom>
        </p:spPr>
        <p:txBody>
          <a:bodyPr anchor="t" rtlCol="false" tIns="0" lIns="0" bIns="0" rIns="0">
            <a:spAutoFit/>
          </a:bodyPr>
          <a:lstStyle/>
          <a:p>
            <a:pPr algn="ctr">
              <a:lnSpc>
                <a:spcPts val="4340"/>
              </a:lnSpc>
            </a:pPr>
            <a:r>
              <a:rPr lang="en-US" sz="3100" b="true">
                <a:solidFill>
                  <a:srgbClr val="3C548B"/>
                </a:solidFill>
                <a:latin typeface="Canva Sans Bold"/>
                <a:ea typeface="Canva Sans Bold"/>
                <a:cs typeface="Canva Sans Bold"/>
                <a:sym typeface="Canva Sans Bold"/>
              </a:rPr>
              <a:t>S3</a:t>
            </a:r>
          </a:p>
        </p:txBody>
      </p:sp>
      <p:sp>
        <p:nvSpPr>
          <p:cNvPr name="TextBox 12" id="12"/>
          <p:cNvSpPr txBox="true"/>
          <p:nvPr/>
        </p:nvSpPr>
        <p:spPr>
          <a:xfrm rot="-5400000">
            <a:off x="3367954" y="5752311"/>
            <a:ext cx="958747" cy="505533"/>
          </a:xfrm>
          <a:prstGeom prst="rect">
            <a:avLst/>
          </a:prstGeom>
        </p:spPr>
        <p:txBody>
          <a:bodyPr anchor="t" rtlCol="false" tIns="0" lIns="0" bIns="0" rIns="0">
            <a:spAutoFit/>
          </a:bodyPr>
          <a:lstStyle/>
          <a:p>
            <a:pPr algn="ctr">
              <a:lnSpc>
                <a:spcPts val="4154"/>
              </a:lnSpc>
            </a:pPr>
            <a:r>
              <a:rPr lang="en-US" sz="2967" b="true">
                <a:solidFill>
                  <a:srgbClr val="3C548B"/>
                </a:solidFill>
                <a:latin typeface="Canva Sans Bold"/>
                <a:ea typeface="Canva Sans Bold"/>
                <a:cs typeface="Canva Sans Bold"/>
                <a:sym typeface="Canva Sans Bold"/>
              </a:rPr>
              <a:t>EBS</a:t>
            </a:r>
          </a:p>
        </p:txBody>
      </p:sp>
      <p:sp>
        <p:nvSpPr>
          <p:cNvPr name="TextBox 13" id="13"/>
          <p:cNvSpPr txBox="true"/>
          <p:nvPr/>
        </p:nvSpPr>
        <p:spPr>
          <a:xfrm rot="0">
            <a:off x="8550712" y="9358711"/>
            <a:ext cx="1186577" cy="448310"/>
          </a:xfrm>
          <a:prstGeom prst="rect">
            <a:avLst/>
          </a:prstGeom>
        </p:spPr>
        <p:txBody>
          <a:bodyPr anchor="t" rtlCol="false" tIns="0" lIns="0" bIns="0" rIns="0">
            <a:spAutoFit/>
          </a:bodyPr>
          <a:lstStyle/>
          <a:p>
            <a:pPr algn="ctr">
              <a:lnSpc>
                <a:spcPts val="3640"/>
              </a:lnSpc>
            </a:pPr>
            <a:r>
              <a:rPr lang="en-US" sz="2600" b="true">
                <a:solidFill>
                  <a:srgbClr val="3C548B"/>
                </a:solidFill>
                <a:latin typeface="Canva Sans Bold"/>
                <a:ea typeface="Canva Sans Bold"/>
                <a:cs typeface="Canva Sans Bold"/>
                <a:sym typeface="Canva Sans Bold"/>
              </a:rPr>
              <a:t>CLIENT</a:t>
            </a:r>
          </a:p>
        </p:txBody>
      </p:sp>
      <p:sp>
        <p:nvSpPr>
          <p:cNvPr name="TextBox 14" id="14"/>
          <p:cNvSpPr txBox="true"/>
          <p:nvPr/>
        </p:nvSpPr>
        <p:spPr>
          <a:xfrm rot="5400000">
            <a:off x="13928064" y="5789219"/>
            <a:ext cx="1727491" cy="364236"/>
          </a:xfrm>
          <a:prstGeom prst="rect">
            <a:avLst/>
          </a:prstGeom>
        </p:spPr>
        <p:txBody>
          <a:bodyPr anchor="t" rtlCol="false" tIns="0" lIns="0" bIns="0" rIns="0">
            <a:spAutoFit/>
          </a:bodyPr>
          <a:lstStyle/>
          <a:p>
            <a:pPr algn="ctr">
              <a:lnSpc>
                <a:spcPts val="3024"/>
              </a:lnSpc>
            </a:pPr>
            <a:r>
              <a:rPr lang="en-US" sz="2160" b="true">
                <a:solidFill>
                  <a:srgbClr val="3C548B"/>
                </a:solidFill>
                <a:latin typeface="Canva Sans Bold"/>
                <a:ea typeface="Canva Sans Bold"/>
                <a:cs typeface="Canva Sans Bold"/>
                <a:sym typeface="Canva Sans Bold"/>
              </a:rPr>
              <a:t>QUICKSIGHT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Freeform 2" id="2"/>
          <p:cNvSpPr/>
          <p:nvPr/>
        </p:nvSpPr>
        <p:spPr>
          <a:xfrm flipH="false" flipV="false" rot="0">
            <a:off x="1260516" y="1782367"/>
            <a:ext cx="14479352" cy="3873227"/>
          </a:xfrm>
          <a:custGeom>
            <a:avLst/>
            <a:gdLst/>
            <a:ahLst/>
            <a:cxnLst/>
            <a:rect r="r" b="b" t="t" l="l"/>
            <a:pathLst>
              <a:path h="3873227" w="14479352">
                <a:moveTo>
                  <a:pt x="0" y="0"/>
                </a:moveTo>
                <a:lnTo>
                  <a:pt x="14479352" y="0"/>
                </a:lnTo>
                <a:lnTo>
                  <a:pt x="14479352" y="3873226"/>
                </a:lnTo>
                <a:lnTo>
                  <a:pt x="0" y="3873226"/>
                </a:lnTo>
                <a:lnTo>
                  <a:pt x="0" y="0"/>
                </a:lnTo>
                <a:close/>
              </a:path>
            </a:pathLst>
          </a:custGeom>
          <a:blipFill>
            <a:blip r:embed="rId2"/>
            <a:stretch>
              <a:fillRect l="0" t="0" r="0" b="0"/>
            </a:stretch>
          </a:blipFill>
        </p:spPr>
      </p:sp>
      <p:sp>
        <p:nvSpPr>
          <p:cNvPr name="Freeform 3" id="3"/>
          <p:cNvSpPr/>
          <p:nvPr/>
        </p:nvSpPr>
        <p:spPr>
          <a:xfrm flipH="false" flipV="false" rot="0">
            <a:off x="5030958" y="5931818"/>
            <a:ext cx="7304565" cy="4140968"/>
          </a:xfrm>
          <a:custGeom>
            <a:avLst/>
            <a:gdLst/>
            <a:ahLst/>
            <a:cxnLst/>
            <a:rect r="r" b="b" t="t" l="l"/>
            <a:pathLst>
              <a:path h="4140968" w="7304565">
                <a:moveTo>
                  <a:pt x="0" y="0"/>
                </a:moveTo>
                <a:lnTo>
                  <a:pt x="7304565" y="0"/>
                </a:lnTo>
                <a:lnTo>
                  <a:pt x="7304565" y="4140968"/>
                </a:lnTo>
                <a:lnTo>
                  <a:pt x="0" y="4140968"/>
                </a:lnTo>
                <a:lnTo>
                  <a:pt x="0" y="0"/>
                </a:lnTo>
                <a:close/>
              </a:path>
            </a:pathLst>
          </a:custGeom>
          <a:blipFill>
            <a:blip r:embed="rId3"/>
            <a:stretch>
              <a:fillRect l="0" t="0" r="0" b="0"/>
            </a:stretch>
          </a:blipFill>
        </p:spPr>
      </p:sp>
      <p:sp>
        <p:nvSpPr>
          <p:cNvPr name="TextBox 4" id="4"/>
          <p:cNvSpPr txBox="true"/>
          <p:nvPr/>
        </p:nvSpPr>
        <p:spPr>
          <a:xfrm rot="0">
            <a:off x="1526435" y="626942"/>
            <a:ext cx="15235129" cy="879716"/>
          </a:xfrm>
          <a:prstGeom prst="rect">
            <a:avLst/>
          </a:prstGeom>
        </p:spPr>
        <p:txBody>
          <a:bodyPr anchor="t" rtlCol="false" tIns="0" lIns="0" bIns="0" rIns="0">
            <a:spAutoFit/>
          </a:bodyPr>
          <a:lstStyle/>
          <a:p>
            <a:pPr algn="l">
              <a:lnSpc>
                <a:spcPts val="6650"/>
              </a:lnSpc>
            </a:pPr>
            <a:r>
              <a:rPr lang="en-US" sz="6273">
                <a:solidFill>
                  <a:srgbClr val="3C548B"/>
                </a:solidFill>
                <a:latin typeface="Intro Rust H2 Baseshade"/>
                <a:ea typeface="Intro Rust H2 Baseshade"/>
                <a:cs typeface="Intro Rust H2 Baseshade"/>
                <a:sym typeface="Intro Rust H2 Baseshade"/>
              </a:rPr>
              <a:t>AWS S3(Simple, Secure, Storage):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Freeform 2" id="2"/>
          <p:cNvSpPr/>
          <p:nvPr/>
        </p:nvSpPr>
        <p:spPr>
          <a:xfrm flipH="false" flipV="false" rot="0">
            <a:off x="2040593" y="1911146"/>
            <a:ext cx="14206815" cy="7849265"/>
          </a:xfrm>
          <a:custGeom>
            <a:avLst/>
            <a:gdLst/>
            <a:ahLst/>
            <a:cxnLst/>
            <a:rect r="r" b="b" t="t" l="l"/>
            <a:pathLst>
              <a:path h="7849265" w="14206815">
                <a:moveTo>
                  <a:pt x="0" y="0"/>
                </a:moveTo>
                <a:lnTo>
                  <a:pt x="14206814" y="0"/>
                </a:lnTo>
                <a:lnTo>
                  <a:pt x="14206814" y="7849266"/>
                </a:lnTo>
                <a:lnTo>
                  <a:pt x="0" y="7849266"/>
                </a:lnTo>
                <a:lnTo>
                  <a:pt x="0" y="0"/>
                </a:lnTo>
                <a:close/>
              </a:path>
            </a:pathLst>
          </a:custGeom>
          <a:blipFill>
            <a:blip r:embed="rId2"/>
            <a:stretch>
              <a:fillRect l="0" t="0" r="0" b="0"/>
            </a:stretch>
          </a:blipFill>
        </p:spPr>
      </p:sp>
      <p:sp>
        <p:nvSpPr>
          <p:cNvPr name="TextBox 3" id="3"/>
          <p:cNvSpPr txBox="true"/>
          <p:nvPr/>
        </p:nvSpPr>
        <p:spPr>
          <a:xfrm rot="0">
            <a:off x="4429875" y="552449"/>
            <a:ext cx="9428250" cy="1047753"/>
          </a:xfrm>
          <a:prstGeom prst="rect">
            <a:avLst/>
          </a:prstGeom>
        </p:spPr>
        <p:txBody>
          <a:bodyPr anchor="t" rtlCol="false" tIns="0" lIns="0" bIns="0" rIns="0">
            <a:spAutoFit/>
          </a:bodyPr>
          <a:lstStyle/>
          <a:p>
            <a:pPr algn="l" marL="0" indent="0" lvl="1">
              <a:lnSpc>
                <a:spcPts val="7950"/>
              </a:lnSpc>
              <a:spcBef>
                <a:spcPct val="0"/>
              </a:spcBef>
            </a:pPr>
            <a:r>
              <a:rPr lang="en-US" sz="7500">
                <a:solidFill>
                  <a:srgbClr val="3C548B"/>
                </a:solidFill>
                <a:latin typeface="Intro Rust H2 Baseshade"/>
                <a:ea typeface="Intro Rust H2 Baseshade"/>
                <a:cs typeface="Intro Rust H2 Baseshade"/>
                <a:sym typeface="Intro Rust H2 Baseshade"/>
              </a:rPr>
              <a:t>AWS QuickSight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BE5"/>
        </a:solidFill>
      </p:bgPr>
    </p:bg>
    <p:spTree>
      <p:nvGrpSpPr>
        <p:cNvPr id="1" name=""/>
        <p:cNvGrpSpPr/>
        <p:nvPr/>
      </p:nvGrpSpPr>
      <p:grpSpPr>
        <a:xfrm>
          <a:off x="0" y="0"/>
          <a:ext cx="0" cy="0"/>
          <a:chOff x="0" y="0"/>
          <a:chExt cx="0" cy="0"/>
        </a:xfrm>
      </p:grpSpPr>
      <p:sp>
        <p:nvSpPr>
          <p:cNvPr name="Freeform 2" id="2"/>
          <p:cNvSpPr/>
          <p:nvPr/>
        </p:nvSpPr>
        <p:spPr>
          <a:xfrm flipH="false" flipV="false" rot="0">
            <a:off x="1428472" y="2150590"/>
            <a:ext cx="15431056" cy="6866820"/>
          </a:xfrm>
          <a:custGeom>
            <a:avLst/>
            <a:gdLst/>
            <a:ahLst/>
            <a:cxnLst/>
            <a:rect r="r" b="b" t="t" l="l"/>
            <a:pathLst>
              <a:path h="6866820" w="15431056">
                <a:moveTo>
                  <a:pt x="0" y="0"/>
                </a:moveTo>
                <a:lnTo>
                  <a:pt x="15431056" y="0"/>
                </a:lnTo>
                <a:lnTo>
                  <a:pt x="15431056" y="6866820"/>
                </a:lnTo>
                <a:lnTo>
                  <a:pt x="0" y="6866820"/>
                </a:lnTo>
                <a:lnTo>
                  <a:pt x="0" y="0"/>
                </a:lnTo>
                <a:close/>
              </a:path>
            </a:pathLst>
          </a:custGeom>
          <a:blipFill>
            <a:blip r:embed="rId2"/>
            <a:stretch>
              <a:fillRect l="0" t="0" r="0" b="0"/>
            </a:stretch>
          </a:blipFill>
        </p:spPr>
      </p:sp>
      <p:sp>
        <p:nvSpPr>
          <p:cNvPr name="TextBox 3" id="3"/>
          <p:cNvSpPr txBox="true"/>
          <p:nvPr/>
        </p:nvSpPr>
        <p:spPr>
          <a:xfrm rot="0">
            <a:off x="4429875" y="552449"/>
            <a:ext cx="9428250" cy="1047753"/>
          </a:xfrm>
          <a:prstGeom prst="rect">
            <a:avLst/>
          </a:prstGeom>
        </p:spPr>
        <p:txBody>
          <a:bodyPr anchor="t" rtlCol="false" tIns="0" lIns="0" bIns="0" rIns="0">
            <a:spAutoFit/>
          </a:bodyPr>
          <a:lstStyle/>
          <a:p>
            <a:pPr algn="l" marL="0" indent="0" lvl="1">
              <a:lnSpc>
                <a:spcPts val="7950"/>
              </a:lnSpc>
              <a:spcBef>
                <a:spcPct val="0"/>
              </a:spcBef>
            </a:pPr>
            <a:r>
              <a:rPr lang="en-US" sz="7500">
                <a:solidFill>
                  <a:srgbClr val="3C548B"/>
                </a:solidFill>
                <a:latin typeface="Intro Rust H2 Baseshade"/>
                <a:ea typeface="Intro Rust H2 Baseshade"/>
                <a:cs typeface="Intro Rust H2 Baseshade"/>
                <a:sym typeface="Intro Rust H2 Baseshade"/>
              </a:rPr>
              <a:t>AWS QuickSight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DAGW4Y435sU</dc:identifier>
  <dcterms:modified xsi:type="dcterms:W3CDTF">2011-08-01T06:04:30Z</dcterms:modified>
  <cp:revision>1</cp:revision>
  <dc:title>power consumption forecasting app using aws</dc:title>
</cp:coreProperties>
</file>