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9" r:id="rId2"/>
  </p:sldMasterIdLst>
  <p:sldIdLst>
    <p:sldId id="279" r:id="rId3"/>
    <p:sldId id="280" r:id="rId4"/>
    <p:sldId id="283" r:id="rId5"/>
    <p:sldId id="271" r:id="rId6"/>
    <p:sldId id="273" r:id="rId7"/>
    <p:sldId id="278" r:id="rId8"/>
    <p:sldId id="276" r:id="rId9"/>
    <p:sldId id="261" r:id="rId10"/>
    <p:sldId id="275" r:id="rId11"/>
    <p:sldId id="263" r:id="rId12"/>
    <p:sldId id="269" r:id="rId13"/>
    <p:sldId id="266" r:id="rId14"/>
    <p:sldId id="270"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48FA5AE-2C64-4243-A904-67A1C8746B09}">
          <p14:sldIdLst>
            <p14:sldId id="279"/>
            <p14:sldId id="280"/>
            <p14:sldId id="283"/>
          </p14:sldIdLst>
        </p14:section>
        <p14:section name="Data Cleaning" id="{FCB960EB-23C0-4B8F-AF7F-8DE6862AF6A8}">
          <p14:sldIdLst>
            <p14:sldId id="271"/>
            <p14:sldId id="273"/>
          </p14:sldIdLst>
        </p14:section>
        <p14:section name="Exploratory Data Analysis" id="{C8BE574D-01DD-442A-9F58-C40DF5D10758}">
          <p14:sldIdLst>
            <p14:sldId id="278"/>
            <p14:sldId id="276"/>
            <p14:sldId id="261"/>
            <p14:sldId id="275"/>
          </p14:sldIdLst>
        </p14:section>
        <p14:section name="Research Questions" id="{69971E9A-EEC3-4A3A-B548-BCEAC583F318}">
          <p14:sldIdLst>
            <p14:sldId id="263"/>
            <p14:sldId id="269"/>
            <p14:sldId id="266"/>
            <p14:sldId id="270"/>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B3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E48764-4D4F-46E2-9C7E-6E0408CB73D2}" v="102" dt="2023-10-19T01:04:05.062"/>
    <p1510:client id="{08E6A57F-E383-4158-AC0D-F4441F51B764}" v="1" dt="2023-10-19T02:44:27.420"/>
    <p1510:client id="{29D43A76-D937-4A76-A539-AA0C117BD1A7}" v="268" dt="2023-10-19T00:56:06.148"/>
    <p1510:client id="{5ACC7AD1-F635-4DC4-9E1E-7FF3DAECDDA9}" v="405" dt="2023-10-19T02:53:49.807"/>
    <p1510:client id="{7DF1CB54-FCED-418F-85DF-3308CF8D93B9}" v="21" dt="2023-10-19T02:40:43.822"/>
    <p1510:client id="{9A26B87A-B361-430B-9D1B-EF4895F9837A}" v="2" dt="2023-10-19T18:53:01.695"/>
    <p1510:client id="{CAF92B96-0C16-4C49-9C60-3BFD16C235C6}" v="1893" dt="2023-10-19T21:23:47.580"/>
    <p1510:client id="{ECAF65BF-83DC-44D5-8F5F-14D88F4333EB}" v="4" dt="2023-10-19T19:38:19.904"/>
    <p1510:client id="{F3CE5DA0-0C41-4E0F-B4E0-E972A237A497}" v="70" dt="2023-10-19T01:28:33.2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BA3DF-BE25-2FEA-FF6B-F1059FBF5D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F397DE0-0E56-6849-327A-2D1142868C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A1983D3-4FE4-BE03-FC95-F40649369D1A}"/>
              </a:ext>
            </a:extLst>
          </p:cNvPr>
          <p:cNvSpPr>
            <a:spLocks noGrp="1"/>
          </p:cNvSpPr>
          <p:nvPr>
            <p:ph type="dt" sz="half" idx="10"/>
          </p:nvPr>
        </p:nvSpPr>
        <p:spPr/>
        <p:txBody>
          <a:bodyPr/>
          <a:lstStyle/>
          <a:p>
            <a:fld id="{8248839B-C954-48FD-A162-7E34D431D4E5}" type="datetimeFigureOut">
              <a:rPr lang="en-IN" smtClean="0"/>
              <a:t>18-10-2023</a:t>
            </a:fld>
            <a:endParaRPr lang="en-IN"/>
          </a:p>
        </p:txBody>
      </p:sp>
      <p:sp>
        <p:nvSpPr>
          <p:cNvPr id="5" name="Footer Placeholder 4">
            <a:extLst>
              <a:ext uri="{FF2B5EF4-FFF2-40B4-BE49-F238E27FC236}">
                <a16:creationId xmlns:a16="http://schemas.microsoft.com/office/drawing/2014/main" id="{70B6A8B4-936F-D656-826E-71E9642189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462F78-1FC4-316B-A3E9-C0D7DF250502}"/>
              </a:ext>
            </a:extLst>
          </p:cNvPr>
          <p:cNvSpPr>
            <a:spLocks noGrp="1"/>
          </p:cNvSpPr>
          <p:nvPr>
            <p:ph type="sldNum" sz="quarter" idx="12"/>
          </p:nvPr>
        </p:nvSpPr>
        <p:spPr/>
        <p:txBody>
          <a:bodyPr/>
          <a:lstStyle/>
          <a:p>
            <a:fld id="{EBE78431-2709-48CF-B043-88AF32C7540F}" type="slidenum">
              <a:rPr lang="en-IN" smtClean="0"/>
              <a:t>‹#›</a:t>
            </a:fld>
            <a:endParaRPr lang="en-IN"/>
          </a:p>
        </p:txBody>
      </p:sp>
    </p:spTree>
    <p:extLst>
      <p:ext uri="{BB962C8B-B14F-4D97-AF65-F5344CB8AC3E}">
        <p14:creationId xmlns:p14="http://schemas.microsoft.com/office/powerpoint/2010/main" val="1082535346"/>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8D5E4-6FEA-E6B1-F04A-7C0F8C2AF10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8F124B-2491-D5EC-19AD-D1335BD24E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062B9B-2B1C-6897-CCA2-AD974D919CDA}"/>
              </a:ext>
            </a:extLst>
          </p:cNvPr>
          <p:cNvSpPr>
            <a:spLocks noGrp="1"/>
          </p:cNvSpPr>
          <p:nvPr>
            <p:ph type="dt" sz="half" idx="10"/>
          </p:nvPr>
        </p:nvSpPr>
        <p:spPr/>
        <p:txBody>
          <a:bodyPr/>
          <a:lstStyle/>
          <a:p>
            <a:fld id="{8248839B-C954-48FD-A162-7E34D431D4E5}" type="datetimeFigureOut">
              <a:rPr lang="en-IN" smtClean="0"/>
              <a:t>18-10-2023</a:t>
            </a:fld>
            <a:endParaRPr lang="en-IN"/>
          </a:p>
        </p:txBody>
      </p:sp>
      <p:sp>
        <p:nvSpPr>
          <p:cNvPr id="5" name="Footer Placeholder 4">
            <a:extLst>
              <a:ext uri="{FF2B5EF4-FFF2-40B4-BE49-F238E27FC236}">
                <a16:creationId xmlns:a16="http://schemas.microsoft.com/office/drawing/2014/main" id="{0C813BBB-A7E1-6D6A-E2F1-C2FC3F627B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46CFEE-49C5-2453-F4AA-3845BEA051A6}"/>
              </a:ext>
            </a:extLst>
          </p:cNvPr>
          <p:cNvSpPr>
            <a:spLocks noGrp="1"/>
          </p:cNvSpPr>
          <p:nvPr>
            <p:ph type="sldNum" sz="quarter" idx="12"/>
          </p:nvPr>
        </p:nvSpPr>
        <p:spPr/>
        <p:txBody>
          <a:bodyPr/>
          <a:lstStyle/>
          <a:p>
            <a:fld id="{EBE78431-2709-48CF-B043-88AF32C7540F}" type="slidenum">
              <a:rPr lang="en-IN" smtClean="0"/>
              <a:t>‹#›</a:t>
            </a:fld>
            <a:endParaRPr lang="en-IN"/>
          </a:p>
        </p:txBody>
      </p:sp>
    </p:spTree>
    <p:extLst>
      <p:ext uri="{BB962C8B-B14F-4D97-AF65-F5344CB8AC3E}">
        <p14:creationId xmlns:p14="http://schemas.microsoft.com/office/powerpoint/2010/main" val="4166871535"/>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C919D1-E127-88A4-C7CF-BC152A0A65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ADFBE5-59EF-D000-15C5-1AE57B1B63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CCDD40-4170-44E1-A0A8-B630E3AA9D0B}"/>
              </a:ext>
            </a:extLst>
          </p:cNvPr>
          <p:cNvSpPr>
            <a:spLocks noGrp="1"/>
          </p:cNvSpPr>
          <p:nvPr>
            <p:ph type="dt" sz="half" idx="10"/>
          </p:nvPr>
        </p:nvSpPr>
        <p:spPr/>
        <p:txBody>
          <a:bodyPr/>
          <a:lstStyle/>
          <a:p>
            <a:fld id="{8248839B-C954-48FD-A162-7E34D431D4E5}" type="datetimeFigureOut">
              <a:rPr lang="en-IN" smtClean="0"/>
              <a:t>18-10-2023</a:t>
            </a:fld>
            <a:endParaRPr lang="en-IN"/>
          </a:p>
        </p:txBody>
      </p:sp>
      <p:sp>
        <p:nvSpPr>
          <p:cNvPr id="5" name="Footer Placeholder 4">
            <a:extLst>
              <a:ext uri="{FF2B5EF4-FFF2-40B4-BE49-F238E27FC236}">
                <a16:creationId xmlns:a16="http://schemas.microsoft.com/office/drawing/2014/main" id="{BDD875AC-4EB6-3F12-6E26-F6BFF01047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2D787C-8715-0BEA-3CEE-6C004F03D080}"/>
              </a:ext>
            </a:extLst>
          </p:cNvPr>
          <p:cNvSpPr>
            <a:spLocks noGrp="1"/>
          </p:cNvSpPr>
          <p:nvPr>
            <p:ph type="sldNum" sz="quarter" idx="12"/>
          </p:nvPr>
        </p:nvSpPr>
        <p:spPr/>
        <p:txBody>
          <a:bodyPr/>
          <a:lstStyle/>
          <a:p>
            <a:fld id="{EBE78431-2709-48CF-B043-88AF32C7540F}" type="slidenum">
              <a:rPr lang="en-IN" smtClean="0"/>
              <a:t>‹#›</a:t>
            </a:fld>
            <a:endParaRPr lang="en-IN"/>
          </a:p>
        </p:txBody>
      </p:sp>
    </p:spTree>
    <p:extLst>
      <p:ext uri="{BB962C8B-B14F-4D97-AF65-F5344CB8AC3E}">
        <p14:creationId xmlns:p14="http://schemas.microsoft.com/office/powerpoint/2010/main" val="2488850721"/>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E9127-E120-00C5-8B42-94A17F52A9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D4C019-6C01-2851-98A9-BD817B76EA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5929B9-F868-5048-498D-0A039E0CD130}"/>
              </a:ext>
            </a:extLst>
          </p:cNvPr>
          <p:cNvSpPr>
            <a:spLocks noGrp="1"/>
          </p:cNvSpPr>
          <p:nvPr>
            <p:ph type="dt" sz="half" idx="10"/>
          </p:nvPr>
        </p:nvSpPr>
        <p:spPr/>
        <p:txBody>
          <a:bodyPr/>
          <a:lstStyle/>
          <a:p>
            <a:fld id="{8248839B-C954-48FD-A162-7E34D431D4E5}" type="datetimeFigureOut">
              <a:rPr lang="en-IN" smtClean="0"/>
              <a:t>18-10-2023</a:t>
            </a:fld>
            <a:endParaRPr lang="en-IN"/>
          </a:p>
        </p:txBody>
      </p:sp>
      <p:sp>
        <p:nvSpPr>
          <p:cNvPr id="5" name="Footer Placeholder 4">
            <a:extLst>
              <a:ext uri="{FF2B5EF4-FFF2-40B4-BE49-F238E27FC236}">
                <a16:creationId xmlns:a16="http://schemas.microsoft.com/office/drawing/2014/main" id="{C723ECE0-3213-EC4C-0F2D-E16B086365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68C8D7-0FFE-4F7A-3DFF-58845BD716BB}"/>
              </a:ext>
            </a:extLst>
          </p:cNvPr>
          <p:cNvSpPr>
            <a:spLocks noGrp="1"/>
          </p:cNvSpPr>
          <p:nvPr>
            <p:ph type="sldNum" sz="quarter" idx="12"/>
          </p:nvPr>
        </p:nvSpPr>
        <p:spPr/>
        <p:txBody>
          <a:bodyPr/>
          <a:lstStyle/>
          <a:p>
            <a:fld id="{EBE78431-2709-48CF-B043-88AF32C7540F}" type="slidenum">
              <a:rPr lang="en-IN" smtClean="0"/>
              <a:t>‹#›</a:t>
            </a:fld>
            <a:endParaRPr lang="en-IN"/>
          </a:p>
        </p:txBody>
      </p:sp>
    </p:spTree>
    <p:extLst>
      <p:ext uri="{BB962C8B-B14F-4D97-AF65-F5344CB8AC3E}">
        <p14:creationId xmlns:p14="http://schemas.microsoft.com/office/powerpoint/2010/main" val="3623523960"/>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97178-4FBC-FF82-8451-9DE322842A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EEB9D6-6990-854F-56B3-63925D3898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189870-DCE5-2F46-8475-9F895C8B9D7B}"/>
              </a:ext>
            </a:extLst>
          </p:cNvPr>
          <p:cNvSpPr>
            <a:spLocks noGrp="1"/>
          </p:cNvSpPr>
          <p:nvPr>
            <p:ph type="dt" sz="half" idx="10"/>
          </p:nvPr>
        </p:nvSpPr>
        <p:spPr/>
        <p:txBody>
          <a:bodyPr/>
          <a:lstStyle/>
          <a:p>
            <a:fld id="{8248839B-C954-48FD-A162-7E34D431D4E5}" type="datetimeFigureOut">
              <a:rPr lang="en-IN" smtClean="0"/>
              <a:t>18-10-2023</a:t>
            </a:fld>
            <a:endParaRPr lang="en-IN"/>
          </a:p>
        </p:txBody>
      </p:sp>
      <p:sp>
        <p:nvSpPr>
          <p:cNvPr id="5" name="Footer Placeholder 4">
            <a:extLst>
              <a:ext uri="{FF2B5EF4-FFF2-40B4-BE49-F238E27FC236}">
                <a16:creationId xmlns:a16="http://schemas.microsoft.com/office/drawing/2014/main" id="{D62F9284-58E8-D6AD-7980-AAC69BD0BC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E5CA0C-B78B-C62D-A610-19CD230536BA}"/>
              </a:ext>
            </a:extLst>
          </p:cNvPr>
          <p:cNvSpPr>
            <a:spLocks noGrp="1"/>
          </p:cNvSpPr>
          <p:nvPr>
            <p:ph type="sldNum" sz="quarter" idx="12"/>
          </p:nvPr>
        </p:nvSpPr>
        <p:spPr/>
        <p:txBody>
          <a:bodyPr/>
          <a:lstStyle/>
          <a:p>
            <a:fld id="{EBE78431-2709-48CF-B043-88AF32C7540F}" type="slidenum">
              <a:rPr lang="en-IN" smtClean="0"/>
              <a:t>‹#›</a:t>
            </a:fld>
            <a:endParaRPr lang="en-IN"/>
          </a:p>
        </p:txBody>
      </p:sp>
    </p:spTree>
    <p:extLst>
      <p:ext uri="{BB962C8B-B14F-4D97-AF65-F5344CB8AC3E}">
        <p14:creationId xmlns:p14="http://schemas.microsoft.com/office/powerpoint/2010/main" val="1961977622"/>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0C3C8-5FA3-75FB-20FB-A6181E0883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934267-C5AF-2D88-DD2A-AF0F9A0DB5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662ADD-4F34-9289-FC71-176A5FE00884}"/>
              </a:ext>
            </a:extLst>
          </p:cNvPr>
          <p:cNvSpPr>
            <a:spLocks noGrp="1"/>
          </p:cNvSpPr>
          <p:nvPr>
            <p:ph type="dt" sz="half" idx="10"/>
          </p:nvPr>
        </p:nvSpPr>
        <p:spPr/>
        <p:txBody>
          <a:bodyPr/>
          <a:lstStyle/>
          <a:p>
            <a:fld id="{8248839B-C954-48FD-A162-7E34D431D4E5}" type="datetimeFigureOut">
              <a:rPr lang="en-IN" smtClean="0"/>
              <a:t>18-10-2023</a:t>
            </a:fld>
            <a:endParaRPr lang="en-IN"/>
          </a:p>
        </p:txBody>
      </p:sp>
      <p:sp>
        <p:nvSpPr>
          <p:cNvPr id="5" name="Footer Placeholder 4">
            <a:extLst>
              <a:ext uri="{FF2B5EF4-FFF2-40B4-BE49-F238E27FC236}">
                <a16:creationId xmlns:a16="http://schemas.microsoft.com/office/drawing/2014/main" id="{98BA3639-4092-BB4A-E183-65E8082D8D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777EC0-D1BB-3EA3-5651-07108DD0DAF3}"/>
              </a:ext>
            </a:extLst>
          </p:cNvPr>
          <p:cNvSpPr>
            <a:spLocks noGrp="1"/>
          </p:cNvSpPr>
          <p:nvPr>
            <p:ph type="sldNum" sz="quarter" idx="12"/>
          </p:nvPr>
        </p:nvSpPr>
        <p:spPr/>
        <p:txBody>
          <a:bodyPr/>
          <a:lstStyle/>
          <a:p>
            <a:fld id="{EBE78431-2709-48CF-B043-88AF32C7540F}" type="slidenum">
              <a:rPr lang="en-IN" smtClean="0"/>
              <a:t>‹#›</a:t>
            </a:fld>
            <a:endParaRPr lang="en-IN"/>
          </a:p>
        </p:txBody>
      </p:sp>
    </p:spTree>
    <p:extLst>
      <p:ext uri="{BB962C8B-B14F-4D97-AF65-F5344CB8AC3E}">
        <p14:creationId xmlns:p14="http://schemas.microsoft.com/office/powerpoint/2010/main" val="455706968"/>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B96BA-4031-D3A0-7896-15722F0994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78F689-ECB1-6DC6-E615-4BCF6929B3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2C9F19-57A2-413D-0715-F48FF7432C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D12C4A-34A3-FA55-7F33-8C5156B0D7ED}"/>
              </a:ext>
            </a:extLst>
          </p:cNvPr>
          <p:cNvSpPr>
            <a:spLocks noGrp="1"/>
          </p:cNvSpPr>
          <p:nvPr>
            <p:ph type="dt" sz="half" idx="10"/>
          </p:nvPr>
        </p:nvSpPr>
        <p:spPr/>
        <p:txBody>
          <a:bodyPr/>
          <a:lstStyle/>
          <a:p>
            <a:fld id="{8248839B-C954-48FD-A162-7E34D431D4E5}" type="datetimeFigureOut">
              <a:rPr lang="en-IN" smtClean="0"/>
              <a:t>18-10-2023</a:t>
            </a:fld>
            <a:endParaRPr lang="en-IN"/>
          </a:p>
        </p:txBody>
      </p:sp>
      <p:sp>
        <p:nvSpPr>
          <p:cNvPr id="6" name="Footer Placeholder 5">
            <a:extLst>
              <a:ext uri="{FF2B5EF4-FFF2-40B4-BE49-F238E27FC236}">
                <a16:creationId xmlns:a16="http://schemas.microsoft.com/office/drawing/2014/main" id="{ABBE7712-7771-A786-F9E5-2F465A6A4C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60015A-B0F9-A64B-7735-3A59B5F03989}"/>
              </a:ext>
            </a:extLst>
          </p:cNvPr>
          <p:cNvSpPr>
            <a:spLocks noGrp="1"/>
          </p:cNvSpPr>
          <p:nvPr>
            <p:ph type="sldNum" sz="quarter" idx="12"/>
          </p:nvPr>
        </p:nvSpPr>
        <p:spPr/>
        <p:txBody>
          <a:bodyPr/>
          <a:lstStyle/>
          <a:p>
            <a:fld id="{EBE78431-2709-48CF-B043-88AF32C7540F}" type="slidenum">
              <a:rPr lang="en-IN" smtClean="0"/>
              <a:t>‹#›</a:t>
            </a:fld>
            <a:endParaRPr lang="en-IN"/>
          </a:p>
        </p:txBody>
      </p:sp>
    </p:spTree>
    <p:extLst>
      <p:ext uri="{BB962C8B-B14F-4D97-AF65-F5344CB8AC3E}">
        <p14:creationId xmlns:p14="http://schemas.microsoft.com/office/powerpoint/2010/main" val="2639364511"/>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2AA5A-55CA-27C8-D19C-36B0DD01ED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C84369-E5FD-A350-104A-1AC6A1141D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FB8CA3-A700-0340-620B-CB0AE7760B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ABDEA1-C5E3-FF89-23D6-FB356F197D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4F012C-F3D6-9067-7A0B-15837CC9BA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EB09B8-234E-BE23-71D9-A8EA912D0E43}"/>
              </a:ext>
            </a:extLst>
          </p:cNvPr>
          <p:cNvSpPr>
            <a:spLocks noGrp="1"/>
          </p:cNvSpPr>
          <p:nvPr>
            <p:ph type="dt" sz="half" idx="10"/>
          </p:nvPr>
        </p:nvSpPr>
        <p:spPr/>
        <p:txBody>
          <a:bodyPr/>
          <a:lstStyle/>
          <a:p>
            <a:fld id="{8248839B-C954-48FD-A162-7E34D431D4E5}" type="datetimeFigureOut">
              <a:rPr lang="en-IN" smtClean="0"/>
              <a:t>18-10-2023</a:t>
            </a:fld>
            <a:endParaRPr lang="en-IN"/>
          </a:p>
        </p:txBody>
      </p:sp>
      <p:sp>
        <p:nvSpPr>
          <p:cNvPr id="8" name="Footer Placeholder 7">
            <a:extLst>
              <a:ext uri="{FF2B5EF4-FFF2-40B4-BE49-F238E27FC236}">
                <a16:creationId xmlns:a16="http://schemas.microsoft.com/office/drawing/2014/main" id="{BD9F6E4E-20C9-64B3-854D-505BA8B47E3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227A8F7-96AD-8389-C370-FAEE55CE3713}"/>
              </a:ext>
            </a:extLst>
          </p:cNvPr>
          <p:cNvSpPr>
            <a:spLocks noGrp="1"/>
          </p:cNvSpPr>
          <p:nvPr>
            <p:ph type="sldNum" sz="quarter" idx="12"/>
          </p:nvPr>
        </p:nvSpPr>
        <p:spPr/>
        <p:txBody>
          <a:bodyPr/>
          <a:lstStyle/>
          <a:p>
            <a:fld id="{EBE78431-2709-48CF-B043-88AF32C7540F}" type="slidenum">
              <a:rPr lang="en-IN" smtClean="0"/>
              <a:t>‹#›</a:t>
            </a:fld>
            <a:endParaRPr lang="en-IN"/>
          </a:p>
        </p:txBody>
      </p:sp>
    </p:spTree>
    <p:extLst>
      <p:ext uri="{BB962C8B-B14F-4D97-AF65-F5344CB8AC3E}">
        <p14:creationId xmlns:p14="http://schemas.microsoft.com/office/powerpoint/2010/main" val="1495518796"/>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51155-896C-13F5-C256-DA43FE9B84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9D6F13-1CF3-016B-20B9-5E9958E08D61}"/>
              </a:ext>
            </a:extLst>
          </p:cNvPr>
          <p:cNvSpPr>
            <a:spLocks noGrp="1"/>
          </p:cNvSpPr>
          <p:nvPr>
            <p:ph type="dt" sz="half" idx="10"/>
          </p:nvPr>
        </p:nvSpPr>
        <p:spPr/>
        <p:txBody>
          <a:bodyPr/>
          <a:lstStyle/>
          <a:p>
            <a:fld id="{8248839B-C954-48FD-A162-7E34D431D4E5}" type="datetimeFigureOut">
              <a:rPr lang="en-IN" smtClean="0"/>
              <a:t>18-10-2023</a:t>
            </a:fld>
            <a:endParaRPr lang="en-IN"/>
          </a:p>
        </p:txBody>
      </p:sp>
      <p:sp>
        <p:nvSpPr>
          <p:cNvPr id="4" name="Footer Placeholder 3">
            <a:extLst>
              <a:ext uri="{FF2B5EF4-FFF2-40B4-BE49-F238E27FC236}">
                <a16:creationId xmlns:a16="http://schemas.microsoft.com/office/drawing/2014/main" id="{F1EFA97D-7BAD-4003-083D-D1D02E5BF5C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3AE3D1B-0C32-8FA5-7AFE-C02C9902AE0E}"/>
              </a:ext>
            </a:extLst>
          </p:cNvPr>
          <p:cNvSpPr>
            <a:spLocks noGrp="1"/>
          </p:cNvSpPr>
          <p:nvPr>
            <p:ph type="sldNum" sz="quarter" idx="12"/>
          </p:nvPr>
        </p:nvSpPr>
        <p:spPr/>
        <p:txBody>
          <a:bodyPr/>
          <a:lstStyle/>
          <a:p>
            <a:fld id="{EBE78431-2709-48CF-B043-88AF32C7540F}" type="slidenum">
              <a:rPr lang="en-IN" smtClean="0"/>
              <a:t>‹#›</a:t>
            </a:fld>
            <a:endParaRPr lang="en-IN"/>
          </a:p>
        </p:txBody>
      </p:sp>
    </p:spTree>
    <p:extLst>
      <p:ext uri="{BB962C8B-B14F-4D97-AF65-F5344CB8AC3E}">
        <p14:creationId xmlns:p14="http://schemas.microsoft.com/office/powerpoint/2010/main" val="2348263490"/>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8F110B-5A06-67E9-EE58-FF06827DE2F3}"/>
              </a:ext>
            </a:extLst>
          </p:cNvPr>
          <p:cNvSpPr>
            <a:spLocks noGrp="1"/>
          </p:cNvSpPr>
          <p:nvPr>
            <p:ph type="dt" sz="half" idx="10"/>
          </p:nvPr>
        </p:nvSpPr>
        <p:spPr/>
        <p:txBody>
          <a:bodyPr/>
          <a:lstStyle/>
          <a:p>
            <a:fld id="{8248839B-C954-48FD-A162-7E34D431D4E5}" type="datetimeFigureOut">
              <a:rPr lang="en-IN" smtClean="0"/>
              <a:t>18-10-2023</a:t>
            </a:fld>
            <a:endParaRPr lang="en-IN"/>
          </a:p>
        </p:txBody>
      </p:sp>
      <p:sp>
        <p:nvSpPr>
          <p:cNvPr id="3" name="Footer Placeholder 2">
            <a:extLst>
              <a:ext uri="{FF2B5EF4-FFF2-40B4-BE49-F238E27FC236}">
                <a16:creationId xmlns:a16="http://schemas.microsoft.com/office/drawing/2014/main" id="{2EC1F444-9794-1702-782E-AC80671CD95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3C075E4-20FE-94A5-0154-3B90BC58A73E}"/>
              </a:ext>
            </a:extLst>
          </p:cNvPr>
          <p:cNvSpPr>
            <a:spLocks noGrp="1"/>
          </p:cNvSpPr>
          <p:nvPr>
            <p:ph type="sldNum" sz="quarter" idx="12"/>
          </p:nvPr>
        </p:nvSpPr>
        <p:spPr/>
        <p:txBody>
          <a:bodyPr/>
          <a:lstStyle/>
          <a:p>
            <a:fld id="{EBE78431-2709-48CF-B043-88AF32C7540F}" type="slidenum">
              <a:rPr lang="en-IN" smtClean="0"/>
              <a:t>‹#›</a:t>
            </a:fld>
            <a:endParaRPr lang="en-IN"/>
          </a:p>
        </p:txBody>
      </p:sp>
    </p:spTree>
    <p:extLst>
      <p:ext uri="{BB962C8B-B14F-4D97-AF65-F5344CB8AC3E}">
        <p14:creationId xmlns:p14="http://schemas.microsoft.com/office/powerpoint/2010/main" val="2834773580"/>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1B3EE-85C4-A84A-616D-ABCFB45289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43B6C4-6556-24E0-68BF-B0504473D3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204A75-3BDD-FCB7-3141-2FB1ED1622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A57724-4298-5B4A-668E-6D23455DEBCD}"/>
              </a:ext>
            </a:extLst>
          </p:cNvPr>
          <p:cNvSpPr>
            <a:spLocks noGrp="1"/>
          </p:cNvSpPr>
          <p:nvPr>
            <p:ph type="dt" sz="half" idx="10"/>
          </p:nvPr>
        </p:nvSpPr>
        <p:spPr/>
        <p:txBody>
          <a:bodyPr/>
          <a:lstStyle/>
          <a:p>
            <a:fld id="{8248839B-C954-48FD-A162-7E34D431D4E5}" type="datetimeFigureOut">
              <a:rPr lang="en-IN" smtClean="0"/>
              <a:t>18-10-2023</a:t>
            </a:fld>
            <a:endParaRPr lang="en-IN"/>
          </a:p>
        </p:txBody>
      </p:sp>
      <p:sp>
        <p:nvSpPr>
          <p:cNvPr id="6" name="Footer Placeholder 5">
            <a:extLst>
              <a:ext uri="{FF2B5EF4-FFF2-40B4-BE49-F238E27FC236}">
                <a16:creationId xmlns:a16="http://schemas.microsoft.com/office/drawing/2014/main" id="{5342ACE0-6491-B873-9C15-149C05D1E1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EC93FB-A6A7-C874-537A-095B85374B55}"/>
              </a:ext>
            </a:extLst>
          </p:cNvPr>
          <p:cNvSpPr>
            <a:spLocks noGrp="1"/>
          </p:cNvSpPr>
          <p:nvPr>
            <p:ph type="sldNum" sz="quarter" idx="12"/>
          </p:nvPr>
        </p:nvSpPr>
        <p:spPr/>
        <p:txBody>
          <a:bodyPr/>
          <a:lstStyle/>
          <a:p>
            <a:fld id="{EBE78431-2709-48CF-B043-88AF32C7540F}" type="slidenum">
              <a:rPr lang="en-IN" smtClean="0"/>
              <a:t>‹#›</a:t>
            </a:fld>
            <a:endParaRPr lang="en-IN"/>
          </a:p>
        </p:txBody>
      </p:sp>
    </p:spTree>
    <p:extLst>
      <p:ext uri="{BB962C8B-B14F-4D97-AF65-F5344CB8AC3E}">
        <p14:creationId xmlns:p14="http://schemas.microsoft.com/office/powerpoint/2010/main" val="574856512"/>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0C76A-DB10-B7D7-DCCD-AB4B4C2C33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43AE06-8B98-7A78-19CC-9C0B81CE6E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062A44-8883-B818-1DDC-1E96F73340CE}"/>
              </a:ext>
            </a:extLst>
          </p:cNvPr>
          <p:cNvSpPr>
            <a:spLocks noGrp="1"/>
          </p:cNvSpPr>
          <p:nvPr>
            <p:ph type="dt" sz="half" idx="10"/>
          </p:nvPr>
        </p:nvSpPr>
        <p:spPr/>
        <p:txBody>
          <a:bodyPr/>
          <a:lstStyle/>
          <a:p>
            <a:fld id="{8248839B-C954-48FD-A162-7E34D431D4E5}" type="datetimeFigureOut">
              <a:rPr lang="en-IN" smtClean="0"/>
              <a:t>18-10-2023</a:t>
            </a:fld>
            <a:endParaRPr lang="en-IN"/>
          </a:p>
        </p:txBody>
      </p:sp>
      <p:sp>
        <p:nvSpPr>
          <p:cNvPr id="5" name="Footer Placeholder 4">
            <a:extLst>
              <a:ext uri="{FF2B5EF4-FFF2-40B4-BE49-F238E27FC236}">
                <a16:creationId xmlns:a16="http://schemas.microsoft.com/office/drawing/2014/main" id="{69B95BA0-F0AF-EDC1-32D4-344A73F66A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13E05D-4C6A-5134-D38E-3F901D44021D}"/>
              </a:ext>
            </a:extLst>
          </p:cNvPr>
          <p:cNvSpPr>
            <a:spLocks noGrp="1"/>
          </p:cNvSpPr>
          <p:nvPr>
            <p:ph type="sldNum" sz="quarter" idx="12"/>
          </p:nvPr>
        </p:nvSpPr>
        <p:spPr/>
        <p:txBody>
          <a:bodyPr/>
          <a:lstStyle/>
          <a:p>
            <a:fld id="{EBE78431-2709-48CF-B043-88AF32C7540F}" type="slidenum">
              <a:rPr lang="en-IN" smtClean="0"/>
              <a:t>‹#›</a:t>
            </a:fld>
            <a:endParaRPr lang="en-IN"/>
          </a:p>
        </p:txBody>
      </p:sp>
    </p:spTree>
    <p:extLst>
      <p:ext uri="{BB962C8B-B14F-4D97-AF65-F5344CB8AC3E}">
        <p14:creationId xmlns:p14="http://schemas.microsoft.com/office/powerpoint/2010/main" val="654264014"/>
      </p:ext>
    </p:extLst>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1A010-9834-4962-4F44-72CCE1BDBF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0A64F8-F271-1BFF-709B-51FC386525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0B95DB-17AE-1A25-18F9-6B86005B2A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99F185-2136-C015-6241-9A10AD665F76}"/>
              </a:ext>
            </a:extLst>
          </p:cNvPr>
          <p:cNvSpPr>
            <a:spLocks noGrp="1"/>
          </p:cNvSpPr>
          <p:nvPr>
            <p:ph type="dt" sz="half" idx="10"/>
          </p:nvPr>
        </p:nvSpPr>
        <p:spPr/>
        <p:txBody>
          <a:bodyPr/>
          <a:lstStyle/>
          <a:p>
            <a:fld id="{8248839B-C954-48FD-A162-7E34D431D4E5}" type="datetimeFigureOut">
              <a:rPr lang="en-IN" smtClean="0"/>
              <a:t>18-10-2023</a:t>
            </a:fld>
            <a:endParaRPr lang="en-IN"/>
          </a:p>
        </p:txBody>
      </p:sp>
      <p:sp>
        <p:nvSpPr>
          <p:cNvPr id="6" name="Footer Placeholder 5">
            <a:extLst>
              <a:ext uri="{FF2B5EF4-FFF2-40B4-BE49-F238E27FC236}">
                <a16:creationId xmlns:a16="http://schemas.microsoft.com/office/drawing/2014/main" id="{77CE52CD-4651-4023-DC63-8F01307F6D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4C7D0B-5408-7F5F-C96B-B654FC0707AD}"/>
              </a:ext>
            </a:extLst>
          </p:cNvPr>
          <p:cNvSpPr>
            <a:spLocks noGrp="1"/>
          </p:cNvSpPr>
          <p:nvPr>
            <p:ph type="sldNum" sz="quarter" idx="12"/>
          </p:nvPr>
        </p:nvSpPr>
        <p:spPr/>
        <p:txBody>
          <a:bodyPr/>
          <a:lstStyle/>
          <a:p>
            <a:fld id="{EBE78431-2709-48CF-B043-88AF32C7540F}" type="slidenum">
              <a:rPr lang="en-IN" smtClean="0"/>
              <a:t>‹#›</a:t>
            </a:fld>
            <a:endParaRPr lang="en-IN"/>
          </a:p>
        </p:txBody>
      </p:sp>
    </p:spTree>
    <p:extLst>
      <p:ext uri="{BB962C8B-B14F-4D97-AF65-F5344CB8AC3E}">
        <p14:creationId xmlns:p14="http://schemas.microsoft.com/office/powerpoint/2010/main" val="102805828"/>
      </p:ext>
    </p:extLst>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E2066-2E30-701A-F93F-E51EA512DD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C21CECE-7CEF-8623-0AF7-E98AA9B144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80F72D-1BED-48D8-CBA3-606C83B74286}"/>
              </a:ext>
            </a:extLst>
          </p:cNvPr>
          <p:cNvSpPr>
            <a:spLocks noGrp="1"/>
          </p:cNvSpPr>
          <p:nvPr>
            <p:ph type="dt" sz="half" idx="10"/>
          </p:nvPr>
        </p:nvSpPr>
        <p:spPr/>
        <p:txBody>
          <a:bodyPr/>
          <a:lstStyle/>
          <a:p>
            <a:fld id="{8248839B-C954-48FD-A162-7E34D431D4E5}" type="datetimeFigureOut">
              <a:rPr lang="en-IN" smtClean="0"/>
              <a:t>18-10-2023</a:t>
            </a:fld>
            <a:endParaRPr lang="en-IN"/>
          </a:p>
        </p:txBody>
      </p:sp>
      <p:sp>
        <p:nvSpPr>
          <p:cNvPr id="5" name="Footer Placeholder 4">
            <a:extLst>
              <a:ext uri="{FF2B5EF4-FFF2-40B4-BE49-F238E27FC236}">
                <a16:creationId xmlns:a16="http://schemas.microsoft.com/office/drawing/2014/main" id="{1F85CA2A-D4E1-8ABF-F0C1-1052560BD2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2E8B03-4761-9338-1E8F-E679917118BE}"/>
              </a:ext>
            </a:extLst>
          </p:cNvPr>
          <p:cNvSpPr>
            <a:spLocks noGrp="1"/>
          </p:cNvSpPr>
          <p:nvPr>
            <p:ph type="sldNum" sz="quarter" idx="12"/>
          </p:nvPr>
        </p:nvSpPr>
        <p:spPr/>
        <p:txBody>
          <a:bodyPr/>
          <a:lstStyle/>
          <a:p>
            <a:fld id="{EBE78431-2709-48CF-B043-88AF32C7540F}" type="slidenum">
              <a:rPr lang="en-IN" smtClean="0"/>
              <a:t>‹#›</a:t>
            </a:fld>
            <a:endParaRPr lang="en-IN"/>
          </a:p>
        </p:txBody>
      </p:sp>
    </p:spTree>
    <p:extLst>
      <p:ext uri="{BB962C8B-B14F-4D97-AF65-F5344CB8AC3E}">
        <p14:creationId xmlns:p14="http://schemas.microsoft.com/office/powerpoint/2010/main" val="3872539942"/>
      </p:ext>
    </p:extLst>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36CB71-4EA5-111A-A9CB-2975B4B874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D693C3-9BB9-F692-93D2-6EF35A53A9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B05B7B-5F39-27C7-5B3E-40F3E180731C}"/>
              </a:ext>
            </a:extLst>
          </p:cNvPr>
          <p:cNvSpPr>
            <a:spLocks noGrp="1"/>
          </p:cNvSpPr>
          <p:nvPr>
            <p:ph type="dt" sz="half" idx="10"/>
          </p:nvPr>
        </p:nvSpPr>
        <p:spPr/>
        <p:txBody>
          <a:bodyPr/>
          <a:lstStyle/>
          <a:p>
            <a:fld id="{8248839B-C954-48FD-A162-7E34D431D4E5}" type="datetimeFigureOut">
              <a:rPr lang="en-IN" smtClean="0"/>
              <a:t>18-10-2023</a:t>
            </a:fld>
            <a:endParaRPr lang="en-IN"/>
          </a:p>
        </p:txBody>
      </p:sp>
      <p:sp>
        <p:nvSpPr>
          <p:cNvPr id="5" name="Footer Placeholder 4">
            <a:extLst>
              <a:ext uri="{FF2B5EF4-FFF2-40B4-BE49-F238E27FC236}">
                <a16:creationId xmlns:a16="http://schemas.microsoft.com/office/drawing/2014/main" id="{84476397-F51E-29CA-B24F-5B2A766C92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A5CC39-8E8E-78EC-DCF8-1605B2A518B0}"/>
              </a:ext>
            </a:extLst>
          </p:cNvPr>
          <p:cNvSpPr>
            <a:spLocks noGrp="1"/>
          </p:cNvSpPr>
          <p:nvPr>
            <p:ph type="sldNum" sz="quarter" idx="12"/>
          </p:nvPr>
        </p:nvSpPr>
        <p:spPr/>
        <p:txBody>
          <a:bodyPr/>
          <a:lstStyle/>
          <a:p>
            <a:fld id="{EBE78431-2709-48CF-B043-88AF32C7540F}" type="slidenum">
              <a:rPr lang="en-IN" smtClean="0"/>
              <a:t>‹#›</a:t>
            </a:fld>
            <a:endParaRPr lang="en-IN"/>
          </a:p>
        </p:txBody>
      </p:sp>
    </p:spTree>
    <p:extLst>
      <p:ext uri="{BB962C8B-B14F-4D97-AF65-F5344CB8AC3E}">
        <p14:creationId xmlns:p14="http://schemas.microsoft.com/office/powerpoint/2010/main" val="868624706"/>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4CADA-65AB-C4BF-2329-5939B1265B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495101A-5B3C-713B-1803-6675AE60C7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23BFE2-3D2D-A885-1C4C-26D597699EFE}"/>
              </a:ext>
            </a:extLst>
          </p:cNvPr>
          <p:cNvSpPr>
            <a:spLocks noGrp="1"/>
          </p:cNvSpPr>
          <p:nvPr>
            <p:ph type="dt" sz="half" idx="10"/>
          </p:nvPr>
        </p:nvSpPr>
        <p:spPr/>
        <p:txBody>
          <a:bodyPr/>
          <a:lstStyle/>
          <a:p>
            <a:fld id="{8248839B-C954-48FD-A162-7E34D431D4E5}" type="datetimeFigureOut">
              <a:rPr lang="en-IN" smtClean="0"/>
              <a:t>18-10-2023</a:t>
            </a:fld>
            <a:endParaRPr lang="en-IN"/>
          </a:p>
        </p:txBody>
      </p:sp>
      <p:sp>
        <p:nvSpPr>
          <p:cNvPr id="5" name="Footer Placeholder 4">
            <a:extLst>
              <a:ext uri="{FF2B5EF4-FFF2-40B4-BE49-F238E27FC236}">
                <a16:creationId xmlns:a16="http://schemas.microsoft.com/office/drawing/2014/main" id="{5412FA13-EF1A-DF96-0AC5-EB4E1007D0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A8C307-EABF-4748-F5EC-CC8479EA462C}"/>
              </a:ext>
            </a:extLst>
          </p:cNvPr>
          <p:cNvSpPr>
            <a:spLocks noGrp="1"/>
          </p:cNvSpPr>
          <p:nvPr>
            <p:ph type="sldNum" sz="quarter" idx="12"/>
          </p:nvPr>
        </p:nvSpPr>
        <p:spPr/>
        <p:txBody>
          <a:bodyPr/>
          <a:lstStyle/>
          <a:p>
            <a:fld id="{EBE78431-2709-48CF-B043-88AF32C7540F}" type="slidenum">
              <a:rPr lang="en-IN" smtClean="0"/>
              <a:t>‹#›</a:t>
            </a:fld>
            <a:endParaRPr lang="en-IN"/>
          </a:p>
        </p:txBody>
      </p:sp>
    </p:spTree>
    <p:extLst>
      <p:ext uri="{BB962C8B-B14F-4D97-AF65-F5344CB8AC3E}">
        <p14:creationId xmlns:p14="http://schemas.microsoft.com/office/powerpoint/2010/main" val="2597223550"/>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3C82E-418F-151D-F436-0424452CBA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107F9D-8DA3-B88D-B20B-AE0FC44891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CE3EAB9-45E5-9A36-4EBB-56D24E8B8C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CCAF09B-B41E-5C30-0554-138258B859AC}"/>
              </a:ext>
            </a:extLst>
          </p:cNvPr>
          <p:cNvSpPr>
            <a:spLocks noGrp="1"/>
          </p:cNvSpPr>
          <p:nvPr>
            <p:ph type="dt" sz="half" idx="10"/>
          </p:nvPr>
        </p:nvSpPr>
        <p:spPr/>
        <p:txBody>
          <a:bodyPr/>
          <a:lstStyle/>
          <a:p>
            <a:fld id="{8248839B-C954-48FD-A162-7E34D431D4E5}" type="datetimeFigureOut">
              <a:rPr lang="en-IN" smtClean="0"/>
              <a:t>18-10-2023</a:t>
            </a:fld>
            <a:endParaRPr lang="en-IN"/>
          </a:p>
        </p:txBody>
      </p:sp>
      <p:sp>
        <p:nvSpPr>
          <p:cNvPr id="6" name="Footer Placeholder 5">
            <a:extLst>
              <a:ext uri="{FF2B5EF4-FFF2-40B4-BE49-F238E27FC236}">
                <a16:creationId xmlns:a16="http://schemas.microsoft.com/office/drawing/2014/main" id="{32E23FA6-5CC0-CC97-F63D-1F6CEEA8DF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EF3384-D755-D649-4521-996137EFB1B2}"/>
              </a:ext>
            </a:extLst>
          </p:cNvPr>
          <p:cNvSpPr>
            <a:spLocks noGrp="1"/>
          </p:cNvSpPr>
          <p:nvPr>
            <p:ph type="sldNum" sz="quarter" idx="12"/>
          </p:nvPr>
        </p:nvSpPr>
        <p:spPr/>
        <p:txBody>
          <a:bodyPr/>
          <a:lstStyle/>
          <a:p>
            <a:fld id="{EBE78431-2709-48CF-B043-88AF32C7540F}" type="slidenum">
              <a:rPr lang="en-IN" smtClean="0"/>
              <a:t>‹#›</a:t>
            </a:fld>
            <a:endParaRPr lang="en-IN"/>
          </a:p>
        </p:txBody>
      </p:sp>
    </p:spTree>
    <p:extLst>
      <p:ext uri="{BB962C8B-B14F-4D97-AF65-F5344CB8AC3E}">
        <p14:creationId xmlns:p14="http://schemas.microsoft.com/office/powerpoint/2010/main" val="235555971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0B688-5A08-71C9-B411-FB371BB9959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82CBDA-379F-6D98-CF0D-70F52E4410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F89FB4-83C4-B571-FD4E-E1949062D0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346814B-62E3-B42E-377F-E32E928493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737D58-158E-EC33-7D4C-D782CB190F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FE4D6B7-B98C-7FDA-89CC-1EBA1931C2E7}"/>
              </a:ext>
            </a:extLst>
          </p:cNvPr>
          <p:cNvSpPr>
            <a:spLocks noGrp="1"/>
          </p:cNvSpPr>
          <p:nvPr>
            <p:ph type="dt" sz="half" idx="10"/>
          </p:nvPr>
        </p:nvSpPr>
        <p:spPr/>
        <p:txBody>
          <a:bodyPr/>
          <a:lstStyle/>
          <a:p>
            <a:fld id="{8248839B-C954-48FD-A162-7E34D431D4E5}" type="datetimeFigureOut">
              <a:rPr lang="en-IN" smtClean="0"/>
              <a:t>18-10-2023</a:t>
            </a:fld>
            <a:endParaRPr lang="en-IN"/>
          </a:p>
        </p:txBody>
      </p:sp>
      <p:sp>
        <p:nvSpPr>
          <p:cNvPr id="8" name="Footer Placeholder 7">
            <a:extLst>
              <a:ext uri="{FF2B5EF4-FFF2-40B4-BE49-F238E27FC236}">
                <a16:creationId xmlns:a16="http://schemas.microsoft.com/office/drawing/2014/main" id="{D21FECEB-43FA-7F37-6B47-CE456B8639A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55E9EF4-7254-8210-DA0A-75AD76F50DA8}"/>
              </a:ext>
            </a:extLst>
          </p:cNvPr>
          <p:cNvSpPr>
            <a:spLocks noGrp="1"/>
          </p:cNvSpPr>
          <p:nvPr>
            <p:ph type="sldNum" sz="quarter" idx="12"/>
          </p:nvPr>
        </p:nvSpPr>
        <p:spPr/>
        <p:txBody>
          <a:bodyPr/>
          <a:lstStyle/>
          <a:p>
            <a:fld id="{EBE78431-2709-48CF-B043-88AF32C7540F}" type="slidenum">
              <a:rPr lang="en-IN" smtClean="0"/>
              <a:t>‹#›</a:t>
            </a:fld>
            <a:endParaRPr lang="en-IN"/>
          </a:p>
        </p:txBody>
      </p:sp>
    </p:spTree>
    <p:extLst>
      <p:ext uri="{BB962C8B-B14F-4D97-AF65-F5344CB8AC3E}">
        <p14:creationId xmlns:p14="http://schemas.microsoft.com/office/powerpoint/2010/main" val="680255804"/>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A731-A1CD-FE7B-E2EF-6A2D47D6B8A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F45B546-3B9D-7869-17FE-FAF69B677505}"/>
              </a:ext>
            </a:extLst>
          </p:cNvPr>
          <p:cNvSpPr>
            <a:spLocks noGrp="1"/>
          </p:cNvSpPr>
          <p:nvPr>
            <p:ph type="dt" sz="half" idx="10"/>
          </p:nvPr>
        </p:nvSpPr>
        <p:spPr/>
        <p:txBody>
          <a:bodyPr/>
          <a:lstStyle/>
          <a:p>
            <a:fld id="{8248839B-C954-48FD-A162-7E34D431D4E5}" type="datetimeFigureOut">
              <a:rPr lang="en-IN" smtClean="0"/>
              <a:t>18-10-2023</a:t>
            </a:fld>
            <a:endParaRPr lang="en-IN"/>
          </a:p>
        </p:txBody>
      </p:sp>
      <p:sp>
        <p:nvSpPr>
          <p:cNvPr id="4" name="Footer Placeholder 3">
            <a:extLst>
              <a:ext uri="{FF2B5EF4-FFF2-40B4-BE49-F238E27FC236}">
                <a16:creationId xmlns:a16="http://schemas.microsoft.com/office/drawing/2014/main" id="{AF240C6A-42D1-9670-4612-604DD610B6C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DE30AD7-4722-B32A-939F-E29D94934712}"/>
              </a:ext>
            </a:extLst>
          </p:cNvPr>
          <p:cNvSpPr>
            <a:spLocks noGrp="1"/>
          </p:cNvSpPr>
          <p:nvPr>
            <p:ph type="sldNum" sz="quarter" idx="12"/>
          </p:nvPr>
        </p:nvSpPr>
        <p:spPr/>
        <p:txBody>
          <a:bodyPr/>
          <a:lstStyle/>
          <a:p>
            <a:fld id="{EBE78431-2709-48CF-B043-88AF32C7540F}" type="slidenum">
              <a:rPr lang="en-IN" smtClean="0"/>
              <a:t>‹#›</a:t>
            </a:fld>
            <a:endParaRPr lang="en-IN"/>
          </a:p>
        </p:txBody>
      </p:sp>
    </p:spTree>
    <p:extLst>
      <p:ext uri="{BB962C8B-B14F-4D97-AF65-F5344CB8AC3E}">
        <p14:creationId xmlns:p14="http://schemas.microsoft.com/office/powerpoint/2010/main" val="2849293731"/>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9053A4-A406-E34A-794E-13F8C1F03D49}"/>
              </a:ext>
            </a:extLst>
          </p:cNvPr>
          <p:cNvSpPr>
            <a:spLocks noGrp="1"/>
          </p:cNvSpPr>
          <p:nvPr>
            <p:ph type="dt" sz="half" idx="10"/>
          </p:nvPr>
        </p:nvSpPr>
        <p:spPr/>
        <p:txBody>
          <a:bodyPr/>
          <a:lstStyle/>
          <a:p>
            <a:fld id="{8248839B-C954-48FD-A162-7E34D431D4E5}" type="datetimeFigureOut">
              <a:rPr lang="en-IN" smtClean="0"/>
              <a:t>18-10-2023</a:t>
            </a:fld>
            <a:endParaRPr lang="en-IN"/>
          </a:p>
        </p:txBody>
      </p:sp>
      <p:sp>
        <p:nvSpPr>
          <p:cNvPr id="3" name="Footer Placeholder 2">
            <a:extLst>
              <a:ext uri="{FF2B5EF4-FFF2-40B4-BE49-F238E27FC236}">
                <a16:creationId xmlns:a16="http://schemas.microsoft.com/office/drawing/2014/main" id="{D52F5EA5-60FC-6F7F-2356-4D57C6DD481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20C3361-907C-E041-8B21-C78B86BC054B}"/>
              </a:ext>
            </a:extLst>
          </p:cNvPr>
          <p:cNvSpPr>
            <a:spLocks noGrp="1"/>
          </p:cNvSpPr>
          <p:nvPr>
            <p:ph type="sldNum" sz="quarter" idx="12"/>
          </p:nvPr>
        </p:nvSpPr>
        <p:spPr/>
        <p:txBody>
          <a:bodyPr/>
          <a:lstStyle/>
          <a:p>
            <a:fld id="{EBE78431-2709-48CF-B043-88AF32C7540F}" type="slidenum">
              <a:rPr lang="en-IN" smtClean="0"/>
              <a:t>‹#›</a:t>
            </a:fld>
            <a:endParaRPr lang="en-IN"/>
          </a:p>
        </p:txBody>
      </p:sp>
    </p:spTree>
    <p:extLst>
      <p:ext uri="{BB962C8B-B14F-4D97-AF65-F5344CB8AC3E}">
        <p14:creationId xmlns:p14="http://schemas.microsoft.com/office/powerpoint/2010/main" val="1783719133"/>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75848-3726-40DA-DBF2-0C8D42912F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2CF6ED0-86C1-7191-DCF5-87F643F435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8736196-B655-908E-A8AD-BF02C5F487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C2D7FD-377B-AE65-9272-E916840A4E44}"/>
              </a:ext>
            </a:extLst>
          </p:cNvPr>
          <p:cNvSpPr>
            <a:spLocks noGrp="1"/>
          </p:cNvSpPr>
          <p:nvPr>
            <p:ph type="dt" sz="half" idx="10"/>
          </p:nvPr>
        </p:nvSpPr>
        <p:spPr/>
        <p:txBody>
          <a:bodyPr/>
          <a:lstStyle/>
          <a:p>
            <a:fld id="{8248839B-C954-48FD-A162-7E34D431D4E5}" type="datetimeFigureOut">
              <a:rPr lang="en-IN" smtClean="0"/>
              <a:t>18-10-2023</a:t>
            </a:fld>
            <a:endParaRPr lang="en-IN"/>
          </a:p>
        </p:txBody>
      </p:sp>
      <p:sp>
        <p:nvSpPr>
          <p:cNvPr id="6" name="Footer Placeholder 5">
            <a:extLst>
              <a:ext uri="{FF2B5EF4-FFF2-40B4-BE49-F238E27FC236}">
                <a16:creationId xmlns:a16="http://schemas.microsoft.com/office/drawing/2014/main" id="{A6FFB5B9-0B9A-75AA-48D8-527029930F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2CC0AF-0C5C-66E7-2ED9-E685ED3ADDA7}"/>
              </a:ext>
            </a:extLst>
          </p:cNvPr>
          <p:cNvSpPr>
            <a:spLocks noGrp="1"/>
          </p:cNvSpPr>
          <p:nvPr>
            <p:ph type="sldNum" sz="quarter" idx="12"/>
          </p:nvPr>
        </p:nvSpPr>
        <p:spPr/>
        <p:txBody>
          <a:bodyPr/>
          <a:lstStyle/>
          <a:p>
            <a:fld id="{EBE78431-2709-48CF-B043-88AF32C7540F}" type="slidenum">
              <a:rPr lang="en-IN" smtClean="0"/>
              <a:t>‹#›</a:t>
            </a:fld>
            <a:endParaRPr lang="en-IN"/>
          </a:p>
        </p:txBody>
      </p:sp>
    </p:spTree>
    <p:extLst>
      <p:ext uri="{BB962C8B-B14F-4D97-AF65-F5344CB8AC3E}">
        <p14:creationId xmlns:p14="http://schemas.microsoft.com/office/powerpoint/2010/main" val="4072622902"/>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6BB83-D66D-60C0-6CFF-6EB1FBACD0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0F2E440-4C56-87F2-80DC-32FAFE139F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6342F43-1976-5D3B-A51A-CF9F6528B6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063E74-146E-D9B5-ED14-523084052E78}"/>
              </a:ext>
            </a:extLst>
          </p:cNvPr>
          <p:cNvSpPr>
            <a:spLocks noGrp="1"/>
          </p:cNvSpPr>
          <p:nvPr>
            <p:ph type="dt" sz="half" idx="10"/>
          </p:nvPr>
        </p:nvSpPr>
        <p:spPr/>
        <p:txBody>
          <a:bodyPr/>
          <a:lstStyle/>
          <a:p>
            <a:fld id="{8248839B-C954-48FD-A162-7E34D431D4E5}" type="datetimeFigureOut">
              <a:rPr lang="en-IN" smtClean="0"/>
              <a:t>18-10-2023</a:t>
            </a:fld>
            <a:endParaRPr lang="en-IN"/>
          </a:p>
        </p:txBody>
      </p:sp>
      <p:sp>
        <p:nvSpPr>
          <p:cNvPr id="6" name="Footer Placeholder 5">
            <a:extLst>
              <a:ext uri="{FF2B5EF4-FFF2-40B4-BE49-F238E27FC236}">
                <a16:creationId xmlns:a16="http://schemas.microsoft.com/office/drawing/2014/main" id="{8270235B-485B-5D5A-7728-83851168CC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474D85-1327-CD59-BB78-4E579C59CE91}"/>
              </a:ext>
            </a:extLst>
          </p:cNvPr>
          <p:cNvSpPr>
            <a:spLocks noGrp="1"/>
          </p:cNvSpPr>
          <p:nvPr>
            <p:ph type="sldNum" sz="quarter" idx="12"/>
          </p:nvPr>
        </p:nvSpPr>
        <p:spPr/>
        <p:txBody>
          <a:bodyPr/>
          <a:lstStyle/>
          <a:p>
            <a:fld id="{EBE78431-2709-48CF-B043-88AF32C7540F}" type="slidenum">
              <a:rPr lang="en-IN" smtClean="0"/>
              <a:t>‹#›</a:t>
            </a:fld>
            <a:endParaRPr lang="en-IN"/>
          </a:p>
        </p:txBody>
      </p:sp>
    </p:spTree>
    <p:extLst>
      <p:ext uri="{BB962C8B-B14F-4D97-AF65-F5344CB8AC3E}">
        <p14:creationId xmlns:p14="http://schemas.microsoft.com/office/powerpoint/2010/main" val="343359441"/>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B92DA4-3806-3465-7D59-D3EC9998B0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2078F9-5DF5-4D96-0E83-57162B5A4B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3CF7FA-2449-C4F9-F5AF-D4B92781E6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48839B-C954-48FD-A162-7E34D431D4E5}" type="datetimeFigureOut">
              <a:rPr lang="en-IN" smtClean="0"/>
              <a:t>18-10-2023</a:t>
            </a:fld>
            <a:endParaRPr lang="en-IN"/>
          </a:p>
        </p:txBody>
      </p:sp>
      <p:sp>
        <p:nvSpPr>
          <p:cNvPr id="5" name="Footer Placeholder 4">
            <a:extLst>
              <a:ext uri="{FF2B5EF4-FFF2-40B4-BE49-F238E27FC236}">
                <a16:creationId xmlns:a16="http://schemas.microsoft.com/office/drawing/2014/main" id="{9F5ED7C0-75FD-299C-FF3B-3FCF36A85D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CA3D20-5474-1451-CF1E-F93D1727E0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E78431-2709-48CF-B043-88AF32C7540F}" type="slidenum">
              <a:rPr lang="en-IN" smtClean="0"/>
              <a:t>‹#›</a:t>
            </a:fld>
            <a:endParaRPr lang="en-IN"/>
          </a:p>
        </p:txBody>
      </p:sp>
    </p:spTree>
    <p:extLst>
      <p:ext uri="{BB962C8B-B14F-4D97-AF65-F5344CB8AC3E}">
        <p14:creationId xmlns:p14="http://schemas.microsoft.com/office/powerpoint/2010/main" val="147503271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AD33BB-5F19-A7D4-D736-C8AFF99E22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97771B-436D-6855-CA17-7ADE00CBD9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19D0FC-391C-71FC-313D-E845FF9C59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48839B-C954-48FD-A162-7E34D431D4E5}" type="datetimeFigureOut">
              <a:rPr lang="en-IN" smtClean="0"/>
              <a:t>18-10-2023</a:t>
            </a:fld>
            <a:endParaRPr lang="en-IN"/>
          </a:p>
        </p:txBody>
      </p:sp>
      <p:sp>
        <p:nvSpPr>
          <p:cNvPr id="5" name="Footer Placeholder 4">
            <a:extLst>
              <a:ext uri="{FF2B5EF4-FFF2-40B4-BE49-F238E27FC236}">
                <a16:creationId xmlns:a16="http://schemas.microsoft.com/office/drawing/2014/main" id="{636286A4-0637-B642-805F-66097AD979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AFAD8DB-EDA7-A9F4-6CEC-AFE46CFDBC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E78431-2709-48CF-B043-88AF32C7540F}" type="slidenum">
              <a:rPr lang="en-IN" smtClean="0"/>
              <a:t>‹#›</a:t>
            </a:fld>
            <a:endParaRPr lang="en-IN"/>
          </a:p>
        </p:txBody>
      </p:sp>
    </p:spTree>
    <p:extLst>
      <p:ext uri="{BB962C8B-B14F-4D97-AF65-F5344CB8AC3E}">
        <p14:creationId xmlns:p14="http://schemas.microsoft.com/office/powerpoint/2010/main" val="341504692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l="-7000" r="-7000"/>
          </a:stretch>
        </a:blipFill>
        <a:effectLst/>
      </p:bgPr>
    </p:bg>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00698F8C-A8BE-796A-DF17-8CA63FD782CC}"/>
              </a:ext>
            </a:extLst>
          </p:cNvPr>
          <p:cNvSpPr>
            <a:spLocks noGrp="1"/>
          </p:cNvSpPr>
          <p:nvPr>
            <p:ph type="ctrTitle"/>
          </p:nvPr>
        </p:nvSpPr>
        <p:spPr>
          <a:xfrm>
            <a:off x="5606124" y="203200"/>
            <a:ext cx="6105585" cy="1662546"/>
          </a:xfrm>
        </p:spPr>
        <p:txBody>
          <a:bodyPr>
            <a:normAutofit fontScale="90000"/>
          </a:bodyPr>
          <a:lstStyle/>
          <a:p>
            <a:r>
              <a:rPr lang="en-IN" dirty="0">
                <a:latin typeface="Kefa" panose="02000506000000020004" pitchFamily="2" charset="77"/>
                <a:ea typeface="Calibri Light"/>
                <a:cs typeface="Calibri Light"/>
              </a:rPr>
              <a:t>Intro To Data Science Group </a:t>
            </a:r>
            <a:r>
              <a:rPr lang="en-IN" sz="4000" dirty="0">
                <a:latin typeface="Kefa" panose="02000506000000020004" pitchFamily="2" charset="77"/>
                <a:ea typeface="Calibri Light"/>
                <a:cs typeface="Calibri Light"/>
              </a:rPr>
              <a:t>6️⃣</a:t>
            </a:r>
            <a:endParaRPr lang="en-IN" dirty="0">
              <a:latin typeface="Kefa" panose="02000506000000020004" pitchFamily="2" charset="77"/>
              <a:ea typeface="Calibri Light"/>
              <a:cs typeface="Calibri Light"/>
            </a:endParaRPr>
          </a:p>
        </p:txBody>
      </p:sp>
      <p:sp>
        <p:nvSpPr>
          <p:cNvPr id="2" name="TextBox 1">
            <a:extLst>
              <a:ext uri="{FF2B5EF4-FFF2-40B4-BE49-F238E27FC236}">
                <a16:creationId xmlns:a16="http://schemas.microsoft.com/office/drawing/2014/main" id="{16FC2D76-2190-DA7A-D5C4-1FE8033303A9}"/>
              </a:ext>
            </a:extLst>
          </p:cNvPr>
          <p:cNvSpPr txBox="1"/>
          <p:nvPr/>
        </p:nvSpPr>
        <p:spPr>
          <a:xfrm>
            <a:off x="238391" y="4123908"/>
            <a:ext cx="5033818" cy="23083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black"/>
                </a:solidFill>
                <a:effectLst/>
                <a:uLnTx/>
                <a:uFillTx/>
                <a:latin typeface="Charmonman" pitchFamily="2" charset="-34"/>
                <a:ea typeface="+mn-ea"/>
                <a:cs typeface="Charmonman" pitchFamily="2" charset="-34"/>
              </a:rPr>
              <a:t>Video Game Sales and Performance</a:t>
            </a:r>
            <a:r>
              <a:rPr lang="en-US" sz="4800" b="1" dirty="0">
                <a:solidFill>
                  <a:prstClr val="black"/>
                </a:solidFill>
                <a:latin typeface="Charmonman" pitchFamily="2" charset="-34"/>
                <a:cs typeface="Charmonman" pitchFamily="2" charset="-34"/>
              </a:rPr>
              <a:t> </a:t>
            </a:r>
            <a:r>
              <a:rPr kumimoji="0" lang="en-US" sz="4800" b="1" i="0" u="none" strike="noStrike" kern="1200" cap="none" spc="0" normalizeH="0" baseline="0" noProof="0" dirty="0">
                <a:ln>
                  <a:noFill/>
                </a:ln>
                <a:solidFill>
                  <a:prstClr val="black"/>
                </a:solidFill>
                <a:effectLst/>
                <a:uLnTx/>
                <a:uFillTx/>
                <a:latin typeface="Charmonman" pitchFamily="2" charset="-34"/>
                <a:ea typeface="+mn-ea"/>
                <a:cs typeface="Charmonman" pitchFamily="2" charset="-34"/>
              </a:rPr>
              <a:t>analysis</a:t>
            </a:r>
          </a:p>
        </p:txBody>
      </p:sp>
      <p:sp>
        <p:nvSpPr>
          <p:cNvPr id="3" name="TextBox 2">
            <a:extLst>
              <a:ext uri="{FF2B5EF4-FFF2-40B4-BE49-F238E27FC236}">
                <a16:creationId xmlns:a16="http://schemas.microsoft.com/office/drawing/2014/main" id="{D76A8B07-C423-9402-D6C9-3BA1DEBC4050}"/>
              </a:ext>
            </a:extLst>
          </p:cNvPr>
          <p:cNvSpPr txBox="1"/>
          <p:nvPr/>
        </p:nvSpPr>
        <p:spPr>
          <a:xfrm>
            <a:off x="7342908" y="4421099"/>
            <a:ext cx="4507345" cy="21553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By</a:t>
            </a:r>
          </a:p>
          <a:p>
            <a:pPr marL="342900" marR="0" lvl="0" indent="-342900" algn="l" defTabSz="914400" rtl="0" eaLnBrk="1" fontAlgn="base" latinLnBrk="0" hangingPunct="1">
              <a:lnSpc>
                <a:spcPct val="107000"/>
              </a:lnSpc>
              <a:spcBef>
                <a:spcPts val="1200"/>
              </a:spcBef>
              <a:spcAft>
                <a:spcPts val="0"/>
              </a:spcAft>
              <a:buClrTx/>
              <a:buSzTx/>
              <a:buFont typeface="Wingdings" pitchFamily="2" charset="2"/>
              <a:buChar char="Ø"/>
              <a:tabLst>
                <a:tab pos="457200" algn="l"/>
              </a:tabLst>
              <a:defRPr/>
            </a:pPr>
            <a:r>
              <a:rPr kumimoji="0" lang="en-IN" sz="1800" b="0" i="0" u="none" strike="noStrike" kern="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Times New Roman" panose="02020603050405020304" pitchFamily="18" charset="0"/>
              </a:rPr>
              <a:t>Sairam Venkatachalam</a:t>
            </a:r>
          </a:p>
          <a:p>
            <a:pPr marL="342900" marR="0" lvl="0" indent="-342900" algn="l" defTabSz="914400" rtl="0" eaLnBrk="1" fontAlgn="base" latinLnBrk="0" hangingPunct="1">
              <a:lnSpc>
                <a:spcPct val="107000"/>
              </a:lnSpc>
              <a:spcBef>
                <a:spcPts val="1200"/>
              </a:spcBef>
              <a:spcAft>
                <a:spcPts val="0"/>
              </a:spcAft>
              <a:buClrTx/>
              <a:buSzTx/>
              <a:buFont typeface="Wingdings" pitchFamily="2" charset="2"/>
              <a:buChar char="Ø"/>
              <a:tabLst>
                <a:tab pos="457200" algn="l"/>
              </a:tabLst>
              <a:defRPr/>
            </a:pPr>
            <a:r>
              <a:rPr kumimoji="0" lang="en-IN" sz="1800" b="0" i="0" u="none" strike="noStrike" kern="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Times New Roman" panose="02020603050405020304" pitchFamily="18" charset="0"/>
              </a:rPr>
              <a:t>Amit Subedi</a:t>
            </a:r>
            <a:endParaRPr kumimoji="0" lang="en-US" sz="1800" b="0" i="0" u="none" strike="noStrike" kern="1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l" defTabSz="914400" rtl="0" eaLnBrk="1" fontAlgn="base" latinLnBrk="0" hangingPunct="1">
              <a:lnSpc>
                <a:spcPct val="107000"/>
              </a:lnSpc>
              <a:spcBef>
                <a:spcPts val="1200"/>
              </a:spcBef>
              <a:spcAft>
                <a:spcPts val="0"/>
              </a:spcAft>
              <a:buClrTx/>
              <a:buSzTx/>
              <a:buFont typeface="Wingdings" pitchFamily="2" charset="2"/>
              <a:buChar char="Ø"/>
              <a:tabLst>
                <a:tab pos="457200" algn="l"/>
              </a:tabLst>
              <a:defRPr/>
            </a:pPr>
            <a:r>
              <a:rPr kumimoji="0" lang="en-IN" sz="1800" b="0" i="0" u="none" strike="noStrike" kern="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Times New Roman" panose="02020603050405020304" pitchFamily="18" charset="0"/>
              </a:rPr>
              <a:t>Sriram Sathwik Tippavaram</a:t>
            </a:r>
            <a:endParaRPr kumimoji="0" lang="en-US" sz="18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914400" rtl="0" eaLnBrk="1" fontAlgn="base" latinLnBrk="0" hangingPunct="1">
              <a:lnSpc>
                <a:spcPct val="107000"/>
              </a:lnSpc>
              <a:spcBef>
                <a:spcPts val="1200"/>
              </a:spcBef>
              <a:spcAft>
                <a:spcPts val="0"/>
              </a:spcAft>
              <a:buClrTx/>
              <a:buSzTx/>
              <a:buFont typeface="Wingdings" pitchFamily="2" charset="2"/>
              <a:buChar char="Ø"/>
              <a:tabLst>
                <a:tab pos="457200" algn="l"/>
              </a:tabLst>
              <a:defRPr/>
            </a:pPr>
            <a:r>
              <a:rPr kumimoji="0" lang="en-IN" sz="1800" b="0" i="0" u="none" strike="noStrike" kern="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Times New Roman" panose="02020603050405020304" pitchFamily="18" charset="0"/>
              </a:rPr>
              <a:t>Bala Krishna Reddy Ragannagari</a:t>
            </a:r>
            <a:endParaRPr kumimoji="0" lang="en-US" sz="18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246251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E8A3827-DEC2-D989-6F75-A689B89FBE75}"/>
              </a:ext>
            </a:extLst>
          </p:cNvPr>
          <p:cNvSpPr>
            <a:spLocks noGrp="1"/>
          </p:cNvSpPr>
          <p:nvPr>
            <p:ph type="ctrTitle"/>
          </p:nvPr>
        </p:nvSpPr>
        <p:spPr>
          <a:xfrm>
            <a:off x="646981" y="333075"/>
            <a:ext cx="11050439" cy="840117"/>
          </a:xfrm>
        </p:spPr>
        <p:txBody>
          <a:bodyPr>
            <a:noAutofit/>
          </a:bodyPr>
          <a:lstStyle/>
          <a:p>
            <a:r>
              <a:rPr lang="en-IN" sz="3600"/>
              <a:t>Research Question 1 – Proportion of Shooter Games with a User Score of &gt;=8.0</a:t>
            </a:r>
          </a:p>
        </p:txBody>
      </p:sp>
      <p:sp>
        <p:nvSpPr>
          <p:cNvPr id="8" name="Title 1">
            <a:extLst>
              <a:ext uri="{FF2B5EF4-FFF2-40B4-BE49-F238E27FC236}">
                <a16:creationId xmlns:a16="http://schemas.microsoft.com/office/drawing/2014/main" id="{DC028997-A95D-7883-957B-39D741FB139D}"/>
              </a:ext>
            </a:extLst>
          </p:cNvPr>
          <p:cNvSpPr txBox="1">
            <a:spLocks/>
          </p:cNvSpPr>
          <p:nvPr/>
        </p:nvSpPr>
        <p:spPr>
          <a:xfrm>
            <a:off x="718869" y="1673524"/>
            <a:ext cx="3594339" cy="450059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71450" indent="-171450" algn="l">
              <a:spcAft>
                <a:spcPts val="1200"/>
              </a:spcAft>
              <a:buFont typeface="Wingdings" panose="05000000000000000000" pitchFamily="2" charset="2"/>
              <a:buChar char="Ø"/>
            </a:pPr>
            <a:r>
              <a:rPr lang="en-US" sz="1400" b="1" dirty="0"/>
              <a:t>Goal:</a:t>
            </a:r>
            <a:r>
              <a:rPr lang="en-US" sz="1400" dirty="0"/>
              <a:t> To estimate the proportion of all shooter games with a user rating of &gt;= 8.0</a:t>
            </a:r>
          </a:p>
          <a:p>
            <a:pPr marL="171450" indent="-171450" algn="l">
              <a:spcAft>
                <a:spcPts val="1200"/>
              </a:spcAft>
              <a:buFont typeface="Wingdings" panose="05000000000000000000" pitchFamily="2" charset="2"/>
              <a:buChar char="Ø"/>
            </a:pPr>
            <a:r>
              <a:rPr lang="en-US" sz="1400" b="1" dirty="0"/>
              <a:t>Findings:</a:t>
            </a:r>
            <a:r>
              <a:rPr lang="en-US" sz="1400" dirty="0"/>
              <a:t> The </a:t>
            </a:r>
            <a:r>
              <a:rPr lang="en-US" sz="1400" b="1" dirty="0">
                <a:solidFill>
                  <a:schemeClr val="accent6"/>
                </a:solidFill>
              </a:rPr>
              <a:t>95%</a:t>
            </a:r>
            <a:r>
              <a:rPr lang="en-US" sz="1400" dirty="0"/>
              <a:t> confidence interval for this proportion falls between </a:t>
            </a:r>
            <a:r>
              <a:rPr lang="en-US" sz="1400" b="1" dirty="0">
                <a:solidFill>
                  <a:srgbClr val="FF0000"/>
                </a:solidFill>
              </a:rPr>
              <a:t>0.283</a:t>
            </a:r>
            <a:r>
              <a:rPr lang="en-US" sz="1400" dirty="0"/>
              <a:t> to </a:t>
            </a:r>
            <a:r>
              <a:rPr lang="en-US" sz="1400" b="1" dirty="0">
                <a:solidFill>
                  <a:srgbClr val="92D050"/>
                </a:solidFill>
              </a:rPr>
              <a:t>0.350 </a:t>
            </a:r>
            <a:r>
              <a:rPr lang="en-US" sz="1400" dirty="0"/>
              <a:t>with the sample proportion being</a:t>
            </a:r>
            <a:r>
              <a:rPr lang="en-US" sz="1400" b="1" dirty="0">
                <a:solidFill>
                  <a:srgbClr val="92D050"/>
                </a:solidFill>
              </a:rPr>
              <a:t> 0.316</a:t>
            </a:r>
            <a:r>
              <a:rPr lang="en-US" sz="1400" dirty="0"/>
              <a:t>. This indicates that the true proportion of highly-rated shooter games likely lies within this range</a:t>
            </a:r>
          </a:p>
          <a:p>
            <a:pPr marL="171450" indent="-171450" algn="l">
              <a:spcAft>
                <a:spcPts val="1200"/>
              </a:spcAft>
              <a:buFont typeface="Wingdings" panose="05000000000000000000" pitchFamily="2" charset="2"/>
              <a:buChar char="Ø"/>
            </a:pPr>
            <a:r>
              <a:rPr lang="en-US" sz="1400" b="1" dirty="0"/>
              <a:t>Implications:</a:t>
            </a:r>
            <a:r>
              <a:rPr lang="en-US" sz="1400" dirty="0"/>
              <a:t> These results suggest that the presence of significant proportion of highly-rated shooter games</a:t>
            </a:r>
          </a:p>
          <a:p>
            <a:pPr marL="171450" indent="-171450" algn="l">
              <a:spcAft>
                <a:spcPts val="1200"/>
              </a:spcAft>
              <a:buFont typeface="Wingdings" panose="05000000000000000000" pitchFamily="2" charset="2"/>
              <a:buChar char="Ø"/>
            </a:pPr>
            <a:r>
              <a:rPr lang="en-US" sz="1400" dirty="0"/>
              <a:t>The proportion of all games with a user rating </a:t>
            </a:r>
            <a:r>
              <a:rPr lang="en-US" sz="1400" b="1" dirty="0">
                <a:solidFill>
                  <a:srgbClr val="92D050"/>
                </a:solidFill>
              </a:rPr>
              <a:t>&gt;=8.0</a:t>
            </a:r>
            <a:r>
              <a:rPr lang="en-US" sz="1400" dirty="0">
                <a:solidFill>
                  <a:srgbClr val="92D050"/>
                </a:solidFill>
              </a:rPr>
              <a:t> </a:t>
            </a:r>
            <a:r>
              <a:rPr lang="en-US" sz="1400" dirty="0"/>
              <a:t>is around </a:t>
            </a:r>
            <a:r>
              <a:rPr lang="en-US" sz="1400" b="1" dirty="0">
                <a:solidFill>
                  <a:srgbClr val="92D050"/>
                </a:solidFill>
              </a:rPr>
              <a:t>0.337</a:t>
            </a:r>
            <a:r>
              <a:rPr lang="en-US" sz="1400" dirty="0"/>
              <a:t> .</a:t>
            </a:r>
            <a:endParaRPr lang="en-IN" sz="1400" dirty="0"/>
          </a:p>
        </p:txBody>
      </p:sp>
      <p:pic>
        <p:nvPicPr>
          <p:cNvPr id="10" name="Picture 9">
            <a:extLst>
              <a:ext uri="{FF2B5EF4-FFF2-40B4-BE49-F238E27FC236}">
                <a16:creationId xmlns:a16="http://schemas.microsoft.com/office/drawing/2014/main" id="{D0645B6D-D807-707A-E6A2-2D496D098E9A}"/>
              </a:ext>
            </a:extLst>
          </p:cNvPr>
          <p:cNvPicPr>
            <a:picLocks noChangeAspect="1"/>
          </p:cNvPicPr>
          <p:nvPr/>
        </p:nvPicPr>
        <p:blipFill rotWithShape="1">
          <a:blip r:embed="rId2"/>
          <a:srcRect r="4706"/>
          <a:stretch/>
        </p:blipFill>
        <p:spPr>
          <a:xfrm>
            <a:off x="4960190" y="1488854"/>
            <a:ext cx="7021902" cy="4685263"/>
          </a:xfrm>
          <a:prstGeom prst="rect">
            <a:avLst/>
          </a:prstGeom>
        </p:spPr>
      </p:pic>
    </p:spTree>
    <p:extLst>
      <p:ext uri="{BB962C8B-B14F-4D97-AF65-F5344CB8AC3E}">
        <p14:creationId xmlns:p14="http://schemas.microsoft.com/office/powerpoint/2010/main" val="89981901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E8A3827-DEC2-D989-6F75-A689B89FBE75}"/>
              </a:ext>
            </a:extLst>
          </p:cNvPr>
          <p:cNvSpPr>
            <a:spLocks noGrp="1"/>
          </p:cNvSpPr>
          <p:nvPr>
            <p:ph type="ctrTitle"/>
          </p:nvPr>
        </p:nvSpPr>
        <p:spPr>
          <a:xfrm>
            <a:off x="810883" y="333075"/>
            <a:ext cx="9857117" cy="1055778"/>
          </a:xfrm>
        </p:spPr>
        <p:txBody>
          <a:bodyPr>
            <a:noAutofit/>
          </a:bodyPr>
          <a:lstStyle/>
          <a:p>
            <a:r>
              <a:rPr lang="en-IN" sz="3600"/>
              <a:t>Research Question 2 – Nintendo vs Non-Nintendo User Score comparison</a:t>
            </a:r>
          </a:p>
        </p:txBody>
      </p:sp>
      <p:pic>
        <p:nvPicPr>
          <p:cNvPr id="7" name="Picture 6">
            <a:extLst>
              <a:ext uri="{FF2B5EF4-FFF2-40B4-BE49-F238E27FC236}">
                <a16:creationId xmlns:a16="http://schemas.microsoft.com/office/drawing/2014/main" id="{DBE7758F-4FB0-9711-3BA4-65EB2B5B3432}"/>
              </a:ext>
            </a:extLst>
          </p:cNvPr>
          <p:cNvPicPr>
            <a:picLocks noChangeAspect="1"/>
          </p:cNvPicPr>
          <p:nvPr/>
        </p:nvPicPr>
        <p:blipFill>
          <a:blip r:embed="rId2"/>
          <a:stretch>
            <a:fillRect/>
          </a:stretch>
        </p:blipFill>
        <p:spPr>
          <a:xfrm>
            <a:off x="4968815" y="1708031"/>
            <a:ext cx="6797615" cy="4304580"/>
          </a:xfrm>
          <a:prstGeom prst="rect">
            <a:avLst/>
          </a:prstGeom>
        </p:spPr>
      </p:pic>
      <p:sp>
        <p:nvSpPr>
          <p:cNvPr id="6" name="Title 1">
            <a:extLst>
              <a:ext uri="{FF2B5EF4-FFF2-40B4-BE49-F238E27FC236}">
                <a16:creationId xmlns:a16="http://schemas.microsoft.com/office/drawing/2014/main" id="{D472744C-5C78-7B8C-E26D-DDB6F3716324}"/>
              </a:ext>
            </a:extLst>
          </p:cNvPr>
          <p:cNvSpPr txBox="1">
            <a:spLocks/>
          </p:cNvSpPr>
          <p:nvPr/>
        </p:nvSpPr>
        <p:spPr>
          <a:xfrm>
            <a:off x="727495" y="1788063"/>
            <a:ext cx="3594339" cy="450059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71450" indent="-171450" algn="l">
              <a:spcAft>
                <a:spcPts val="1200"/>
              </a:spcAft>
              <a:buFont typeface="Wingdings" panose="05000000000000000000" pitchFamily="2" charset="2"/>
              <a:buChar char="Ø"/>
            </a:pPr>
            <a:r>
              <a:rPr lang="en-US" sz="1400" b="1"/>
              <a:t>Goal:</a:t>
            </a:r>
            <a:r>
              <a:rPr lang="en-US" sz="1400"/>
              <a:t> To compare the User Scores for games developed by Nintendo vs others</a:t>
            </a:r>
            <a:endParaRPr lang="en-IN" sz="1400"/>
          </a:p>
          <a:p>
            <a:pPr marL="171450" indent="-171450" algn="l">
              <a:spcAft>
                <a:spcPts val="1200"/>
              </a:spcAft>
              <a:buFont typeface="Wingdings" panose="05000000000000000000" pitchFamily="2" charset="2"/>
              <a:buChar char="Ø"/>
            </a:pPr>
            <a:r>
              <a:rPr lang="en-IN" sz="1400" b="1"/>
              <a:t>Findings:</a:t>
            </a:r>
            <a:r>
              <a:rPr lang="en-IN" sz="1400"/>
              <a:t> The mean User Scores for games developed by Nintendo is </a:t>
            </a:r>
            <a:r>
              <a:rPr lang="en-IN" sz="1400" b="1">
                <a:solidFill>
                  <a:schemeClr val="accent6"/>
                </a:solidFill>
              </a:rPr>
              <a:t>8.019</a:t>
            </a:r>
            <a:r>
              <a:rPr lang="en-IN" sz="1400"/>
              <a:t> as opposed to </a:t>
            </a:r>
            <a:r>
              <a:rPr lang="en-IN" sz="1400" b="1">
                <a:solidFill>
                  <a:srgbClr val="FF0000"/>
                </a:solidFill>
              </a:rPr>
              <a:t>7.176</a:t>
            </a:r>
            <a:r>
              <a:rPr lang="en-IN" sz="1400"/>
              <a:t> for Non-Nintendo games</a:t>
            </a:r>
          </a:p>
          <a:p>
            <a:pPr marL="171450" indent="-171450" algn="l">
              <a:spcAft>
                <a:spcPts val="1200"/>
              </a:spcAft>
              <a:buFont typeface="Wingdings" panose="05000000000000000000" pitchFamily="2" charset="2"/>
              <a:buChar char="Ø"/>
            </a:pPr>
            <a:r>
              <a:rPr lang="en-IN" sz="1400"/>
              <a:t>This difference of means corresponds to a p value of  </a:t>
            </a:r>
            <a:r>
              <a:rPr lang="en-IN" sz="1400" b="1">
                <a:solidFill>
                  <a:schemeClr val="accent6"/>
                </a:solidFill>
              </a:rPr>
              <a:t>2.48e-10</a:t>
            </a:r>
          </a:p>
          <a:p>
            <a:pPr marL="171450" indent="-171450" algn="l">
              <a:spcAft>
                <a:spcPts val="1200"/>
              </a:spcAft>
              <a:buFont typeface="Wingdings" panose="05000000000000000000" pitchFamily="2" charset="2"/>
              <a:buChar char="Ø"/>
            </a:pPr>
            <a:r>
              <a:rPr lang="en-US" sz="1400" b="1"/>
              <a:t>Implications: </a:t>
            </a:r>
            <a:r>
              <a:rPr lang="en-IN" sz="1400"/>
              <a:t>Given the order of the p value, we can conclude that this result is highly statistically significant</a:t>
            </a:r>
          </a:p>
          <a:p>
            <a:pPr marL="171450" indent="-171450" algn="l">
              <a:spcAft>
                <a:spcPts val="1200"/>
              </a:spcAft>
              <a:buFont typeface="Wingdings" panose="05000000000000000000" pitchFamily="2" charset="2"/>
              <a:buChar char="Ø"/>
            </a:pPr>
            <a:r>
              <a:rPr lang="en-IN" sz="1400"/>
              <a:t>The scatter plot also highlights this difference</a:t>
            </a:r>
          </a:p>
          <a:p>
            <a:pPr marL="171450" indent="-171450" algn="l">
              <a:spcAft>
                <a:spcPts val="1200"/>
              </a:spcAft>
              <a:buFont typeface="Wingdings" panose="05000000000000000000" pitchFamily="2" charset="2"/>
              <a:buChar char="Ø"/>
            </a:pPr>
            <a:endParaRPr lang="en-IN" sz="1400"/>
          </a:p>
        </p:txBody>
      </p:sp>
    </p:spTree>
    <p:extLst>
      <p:ext uri="{BB962C8B-B14F-4D97-AF65-F5344CB8AC3E}">
        <p14:creationId xmlns:p14="http://schemas.microsoft.com/office/powerpoint/2010/main" val="57166808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E8A3827-DEC2-D989-6F75-A689B89FBE75}"/>
              </a:ext>
            </a:extLst>
          </p:cNvPr>
          <p:cNvSpPr>
            <a:spLocks noGrp="1"/>
          </p:cNvSpPr>
          <p:nvPr>
            <p:ph type="ctrTitle"/>
          </p:nvPr>
        </p:nvSpPr>
        <p:spPr>
          <a:xfrm>
            <a:off x="1524000" y="333075"/>
            <a:ext cx="9144000" cy="1098910"/>
          </a:xfrm>
        </p:spPr>
        <p:txBody>
          <a:bodyPr>
            <a:noAutofit/>
          </a:bodyPr>
          <a:lstStyle/>
          <a:p>
            <a:r>
              <a:rPr lang="en-IN" sz="3600"/>
              <a:t>Research Question 3– What is the Trend in global sales by year ?</a:t>
            </a:r>
          </a:p>
        </p:txBody>
      </p:sp>
      <p:sp>
        <p:nvSpPr>
          <p:cNvPr id="8" name="Title 1">
            <a:extLst>
              <a:ext uri="{FF2B5EF4-FFF2-40B4-BE49-F238E27FC236}">
                <a16:creationId xmlns:a16="http://schemas.microsoft.com/office/drawing/2014/main" id="{7CB27727-86C1-6E29-EE87-ADA6BE9C405E}"/>
              </a:ext>
            </a:extLst>
          </p:cNvPr>
          <p:cNvSpPr txBox="1">
            <a:spLocks/>
          </p:cNvSpPr>
          <p:nvPr/>
        </p:nvSpPr>
        <p:spPr>
          <a:xfrm>
            <a:off x="727495" y="1605971"/>
            <a:ext cx="11068564" cy="1525418"/>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71450" indent="-171450" algn="l">
              <a:spcAft>
                <a:spcPts val="1200"/>
              </a:spcAft>
              <a:buFont typeface="Wingdings" panose="05000000000000000000" pitchFamily="2" charset="2"/>
              <a:buChar char="Ø"/>
            </a:pPr>
            <a:r>
              <a:rPr lang="en-US" sz="1200" b="1"/>
              <a:t>Goal:</a:t>
            </a:r>
            <a:r>
              <a:rPr lang="en-US" sz="1200"/>
              <a:t> To analyze the trend of global sales by year to identify patterns</a:t>
            </a:r>
            <a:endParaRPr lang="en-IN" sz="1200"/>
          </a:p>
          <a:p>
            <a:pPr marL="171450" indent="-171450" algn="l">
              <a:spcAft>
                <a:spcPts val="1200"/>
              </a:spcAft>
              <a:buFont typeface="Wingdings" panose="05000000000000000000" pitchFamily="2" charset="2"/>
              <a:buChar char="Ø"/>
            </a:pPr>
            <a:r>
              <a:rPr lang="en-US" sz="1200" b="1"/>
              <a:t>Findings:</a:t>
            </a:r>
            <a:r>
              <a:rPr lang="en-US" sz="1200"/>
              <a:t> In the late 90s and early 00s, the video game industry experienced an explosive growth in total global sales. This period marked a significant rise in the popularity and sales of video games.</a:t>
            </a:r>
          </a:p>
          <a:p>
            <a:pPr marL="171450" indent="-171450" algn="l">
              <a:spcAft>
                <a:spcPts val="1200"/>
              </a:spcAft>
              <a:buFont typeface="Wingdings" panose="05000000000000000000" pitchFamily="2" charset="2"/>
              <a:buChar char="Ø"/>
            </a:pPr>
            <a:r>
              <a:rPr lang="en-US" sz="1200"/>
              <a:t>During this growth phase, PlayStation was the leading platform, contributing significantly to the industry's success. PS2 had a substantial impact on the gaming market.</a:t>
            </a:r>
          </a:p>
          <a:p>
            <a:pPr marL="171450" indent="-171450" algn="l">
              <a:spcAft>
                <a:spcPts val="1200"/>
              </a:spcAft>
              <a:buFont typeface="Wingdings" panose="05000000000000000000" pitchFamily="2" charset="2"/>
              <a:buChar char="Ø"/>
            </a:pPr>
            <a:r>
              <a:rPr lang="en-US" sz="1200"/>
              <a:t>After 2008, there was a gradual decline in the global sales, partly due to the recession and also due to the trend shift towards mobile gaming </a:t>
            </a:r>
            <a:endParaRPr lang="en-IN" sz="1200"/>
          </a:p>
        </p:txBody>
      </p:sp>
      <p:pic>
        <p:nvPicPr>
          <p:cNvPr id="11" name="Picture 10">
            <a:extLst>
              <a:ext uri="{FF2B5EF4-FFF2-40B4-BE49-F238E27FC236}">
                <a16:creationId xmlns:a16="http://schemas.microsoft.com/office/drawing/2014/main" id="{C21D9C91-7090-E997-AACB-0683DF663DB9}"/>
              </a:ext>
            </a:extLst>
          </p:cNvPr>
          <p:cNvPicPr>
            <a:picLocks noChangeAspect="1"/>
          </p:cNvPicPr>
          <p:nvPr/>
        </p:nvPicPr>
        <p:blipFill>
          <a:blip r:embed="rId2"/>
          <a:stretch>
            <a:fillRect/>
          </a:stretch>
        </p:blipFill>
        <p:spPr>
          <a:xfrm>
            <a:off x="458867" y="3131389"/>
            <a:ext cx="5556860" cy="3493698"/>
          </a:xfrm>
          <a:prstGeom prst="rect">
            <a:avLst/>
          </a:prstGeom>
        </p:spPr>
      </p:pic>
      <p:pic>
        <p:nvPicPr>
          <p:cNvPr id="13" name="Picture 12">
            <a:extLst>
              <a:ext uri="{FF2B5EF4-FFF2-40B4-BE49-F238E27FC236}">
                <a16:creationId xmlns:a16="http://schemas.microsoft.com/office/drawing/2014/main" id="{98424ADF-F332-B2D9-B4EE-6C6DA1F15CAD}"/>
              </a:ext>
            </a:extLst>
          </p:cNvPr>
          <p:cNvPicPr>
            <a:picLocks noChangeAspect="1"/>
          </p:cNvPicPr>
          <p:nvPr/>
        </p:nvPicPr>
        <p:blipFill>
          <a:blip r:embed="rId3"/>
          <a:stretch>
            <a:fillRect/>
          </a:stretch>
        </p:blipFill>
        <p:spPr>
          <a:xfrm>
            <a:off x="6182026" y="3131389"/>
            <a:ext cx="5642780" cy="3587895"/>
          </a:xfrm>
          <a:prstGeom prst="rect">
            <a:avLst/>
          </a:prstGeom>
        </p:spPr>
      </p:pic>
    </p:spTree>
    <p:extLst>
      <p:ext uri="{BB962C8B-B14F-4D97-AF65-F5344CB8AC3E}">
        <p14:creationId xmlns:p14="http://schemas.microsoft.com/office/powerpoint/2010/main" val="268976437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E8A3827-DEC2-D989-6F75-A689B89FBE75}"/>
              </a:ext>
            </a:extLst>
          </p:cNvPr>
          <p:cNvSpPr>
            <a:spLocks noGrp="1"/>
          </p:cNvSpPr>
          <p:nvPr>
            <p:ph type="ctrTitle"/>
          </p:nvPr>
        </p:nvSpPr>
        <p:spPr>
          <a:xfrm>
            <a:off x="1524000" y="333075"/>
            <a:ext cx="9144000" cy="794481"/>
          </a:xfrm>
        </p:spPr>
        <p:txBody>
          <a:bodyPr>
            <a:noAutofit/>
          </a:bodyPr>
          <a:lstStyle/>
          <a:p>
            <a:r>
              <a:rPr lang="en-IN" sz="3600"/>
              <a:t>Research Question 4- User scores vs Global Sales</a:t>
            </a:r>
          </a:p>
        </p:txBody>
      </p:sp>
      <p:sp>
        <p:nvSpPr>
          <p:cNvPr id="28" name="Title 1">
            <a:extLst>
              <a:ext uri="{FF2B5EF4-FFF2-40B4-BE49-F238E27FC236}">
                <a16:creationId xmlns:a16="http://schemas.microsoft.com/office/drawing/2014/main" id="{7E32EE38-BB68-FCA2-478F-9E9BCC2ED95E}"/>
              </a:ext>
            </a:extLst>
          </p:cNvPr>
          <p:cNvSpPr txBox="1">
            <a:spLocks/>
          </p:cNvSpPr>
          <p:nvPr/>
        </p:nvSpPr>
        <p:spPr>
          <a:xfrm>
            <a:off x="940279" y="1463071"/>
            <a:ext cx="11176231" cy="186330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71450" indent="-171450" algn="l">
              <a:spcAft>
                <a:spcPts val="1200"/>
              </a:spcAft>
              <a:buFont typeface="Wingdings" panose="05000000000000000000" pitchFamily="2" charset="2"/>
              <a:buChar char="Ø"/>
            </a:pPr>
            <a:r>
              <a:rPr lang="en-US" sz="1200" b="1"/>
              <a:t>Goal:</a:t>
            </a:r>
            <a:r>
              <a:rPr lang="en-US" sz="1200"/>
              <a:t> To compare the global sales for games with a rating of &gt;=7.5 vs others. Additionally, to find a threshold rating which leads to the biggest sales difference</a:t>
            </a:r>
          </a:p>
          <a:p>
            <a:pPr marL="171450" indent="-171450" algn="l">
              <a:spcAft>
                <a:spcPts val="1200"/>
              </a:spcAft>
              <a:buFont typeface="Wingdings" panose="05000000000000000000" pitchFamily="2" charset="2"/>
              <a:buChar char="Ø"/>
            </a:pPr>
            <a:r>
              <a:rPr lang="en-US" sz="1200" b="1"/>
              <a:t>Findings:</a:t>
            </a:r>
            <a:r>
              <a:rPr lang="en-US" sz="1200"/>
              <a:t> There is a difference of </a:t>
            </a:r>
            <a:r>
              <a:rPr lang="en-US" sz="1200" b="1">
                <a:solidFill>
                  <a:srgbClr val="92D050"/>
                </a:solidFill>
              </a:rPr>
              <a:t>91.3</a:t>
            </a:r>
            <a:r>
              <a:rPr lang="en-US" sz="1200"/>
              <a:t> Thousand copies in the means of games with a user rating of &gt;=7.5 vs &lt;7.5. The p value associated with this test is </a:t>
            </a:r>
            <a:r>
              <a:rPr lang="en-US" sz="1200" b="1">
                <a:solidFill>
                  <a:srgbClr val="92D050"/>
                </a:solidFill>
              </a:rPr>
              <a:t>5.347e-20</a:t>
            </a:r>
            <a:endParaRPr lang="en-US" sz="1200" b="1"/>
          </a:p>
          <a:p>
            <a:pPr marL="171450" indent="-171450" algn="l">
              <a:spcAft>
                <a:spcPts val="1200"/>
              </a:spcAft>
              <a:buFont typeface="Wingdings" panose="05000000000000000000" pitchFamily="2" charset="2"/>
              <a:buChar char="Ø"/>
            </a:pPr>
            <a:r>
              <a:rPr lang="en-US" sz="1200"/>
              <a:t>When looking at different rating thresholds, we notice a decline in the difference of means between both groups, with the 4.1 rating producing the highest difference</a:t>
            </a:r>
          </a:p>
          <a:p>
            <a:pPr marL="171450" indent="-171450" algn="l">
              <a:spcAft>
                <a:spcPts val="1200"/>
              </a:spcAft>
              <a:buFont typeface="Wingdings" panose="05000000000000000000" pitchFamily="2" charset="2"/>
              <a:buChar char="Ø"/>
            </a:pPr>
            <a:r>
              <a:rPr lang="en-US" sz="1200" b="1"/>
              <a:t>Implications:</a:t>
            </a:r>
            <a:r>
              <a:rPr lang="en-US" sz="1200"/>
              <a:t> These results suggest that the global sales may only be weakly related to the number of global copies sold. A quick look at the </a:t>
            </a:r>
            <a:r>
              <a:rPr lang="en-US" sz="1200" b="1"/>
              <a:t>correlation</a:t>
            </a:r>
            <a:r>
              <a:rPr lang="en-US" sz="1200"/>
              <a:t> between both shows a value of </a:t>
            </a:r>
            <a:r>
              <a:rPr lang="en-US" sz="1200" b="1">
                <a:solidFill>
                  <a:srgbClr val="FF0000"/>
                </a:solidFill>
              </a:rPr>
              <a:t>0.145</a:t>
            </a:r>
            <a:r>
              <a:rPr lang="en-US" sz="1200"/>
              <a:t> confirming this  </a:t>
            </a:r>
            <a:endParaRPr lang="en-IN" sz="1200"/>
          </a:p>
        </p:txBody>
      </p:sp>
      <p:pic>
        <p:nvPicPr>
          <p:cNvPr id="29" name="Picture 28">
            <a:extLst>
              <a:ext uri="{FF2B5EF4-FFF2-40B4-BE49-F238E27FC236}">
                <a16:creationId xmlns:a16="http://schemas.microsoft.com/office/drawing/2014/main" id="{AB3BB2BE-056B-C368-A89E-B4E23900E975}"/>
              </a:ext>
            </a:extLst>
          </p:cNvPr>
          <p:cNvPicPr>
            <a:picLocks noChangeAspect="1"/>
          </p:cNvPicPr>
          <p:nvPr/>
        </p:nvPicPr>
        <p:blipFill>
          <a:blip r:embed="rId2"/>
          <a:stretch>
            <a:fillRect/>
          </a:stretch>
        </p:blipFill>
        <p:spPr>
          <a:xfrm>
            <a:off x="6447125" y="3037703"/>
            <a:ext cx="5489830" cy="3490643"/>
          </a:xfrm>
          <a:prstGeom prst="rect">
            <a:avLst/>
          </a:prstGeom>
        </p:spPr>
      </p:pic>
      <p:pic>
        <p:nvPicPr>
          <p:cNvPr id="30" name="Picture 29">
            <a:extLst>
              <a:ext uri="{FF2B5EF4-FFF2-40B4-BE49-F238E27FC236}">
                <a16:creationId xmlns:a16="http://schemas.microsoft.com/office/drawing/2014/main" id="{EF374B23-9E34-CA11-561B-095567E16851}"/>
              </a:ext>
            </a:extLst>
          </p:cNvPr>
          <p:cNvPicPr>
            <a:picLocks noChangeAspect="1"/>
          </p:cNvPicPr>
          <p:nvPr/>
        </p:nvPicPr>
        <p:blipFill rotWithShape="1">
          <a:blip r:embed="rId3"/>
          <a:srcRect t="5378" r="2823" b="2824"/>
          <a:stretch/>
        </p:blipFill>
        <p:spPr>
          <a:xfrm>
            <a:off x="337419" y="3037703"/>
            <a:ext cx="5758581" cy="3359043"/>
          </a:xfrm>
          <a:prstGeom prst="rect">
            <a:avLst/>
          </a:prstGeom>
        </p:spPr>
      </p:pic>
    </p:spTree>
    <p:extLst>
      <p:ext uri="{BB962C8B-B14F-4D97-AF65-F5344CB8AC3E}">
        <p14:creationId xmlns:p14="http://schemas.microsoft.com/office/powerpoint/2010/main" val="356327917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E8A3827-DEC2-D989-6F75-A689B89FBE75}"/>
              </a:ext>
            </a:extLst>
          </p:cNvPr>
          <p:cNvSpPr>
            <a:spLocks noGrp="1"/>
          </p:cNvSpPr>
          <p:nvPr>
            <p:ph type="ctrTitle"/>
          </p:nvPr>
        </p:nvSpPr>
        <p:spPr>
          <a:xfrm>
            <a:off x="1524000" y="333075"/>
            <a:ext cx="9144000" cy="716438"/>
          </a:xfrm>
        </p:spPr>
        <p:txBody>
          <a:bodyPr>
            <a:noAutofit/>
          </a:bodyPr>
          <a:lstStyle/>
          <a:p>
            <a:r>
              <a:rPr lang="en-IN" sz="3600" dirty="0"/>
              <a:t>Conclusion and Next steps</a:t>
            </a:r>
          </a:p>
        </p:txBody>
      </p:sp>
      <p:sp>
        <p:nvSpPr>
          <p:cNvPr id="9" name="TextBox 8">
            <a:extLst>
              <a:ext uri="{FF2B5EF4-FFF2-40B4-BE49-F238E27FC236}">
                <a16:creationId xmlns:a16="http://schemas.microsoft.com/office/drawing/2014/main" id="{9E9A46D2-DFA4-3CB7-53FE-1D684F0AE48C}"/>
              </a:ext>
            </a:extLst>
          </p:cNvPr>
          <p:cNvSpPr txBox="1"/>
          <p:nvPr/>
        </p:nvSpPr>
        <p:spPr>
          <a:xfrm>
            <a:off x="561686" y="1965816"/>
            <a:ext cx="11176230" cy="2044086"/>
          </a:xfrm>
          <a:prstGeom prst="rect">
            <a:avLst/>
          </a:prstGeom>
          <a:noFill/>
        </p:spPr>
        <p:txBody>
          <a:bodyPr wrap="square" lIns="91440" tIns="45720" rIns="91440" bIns="45720" rtlCol="0" anchor="t">
            <a:spAutoFit/>
          </a:bodyPr>
          <a:lstStyle/>
          <a:p>
            <a:pPr marL="342900" indent="-342900" algn="l">
              <a:lnSpc>
                <a:spcPts val="2200"/>
              </a:lnSpc>
              <a:buFont typeface="Wingdings" panose="05000000000000000000" pitchFamily="2" charset="2"/>
              <a:buChar char="Ø"/>
            </a:pPr>
            <a:r>
              <a:rPr lang="en-US" sz="1400" i="0" dirty="0">
                <a:effectLst/>
                <a:latin typeface="+mj-lt"/>
              </a:rPr>
              <a:t>We have obtained statistically significant results for our research questions, shedding some light on the relationships between different variables and the differences in groups</a:t>
            </a:r>
          </a:p>
          <a:p>
            <a:pPr marL="342900" indent="-342900" algn="l">
              <a:lnSpc>
                <a:spcPts val="2200"/>
              </a:lnSpc>
              <a:buFont typeface="Wingdings" panose="05000000000000000000" pitchFamily="2" charset="2"/>
              <a:buChar char="Ø"/>
            </a:pPr>
            <a:r>
              <a:rPr lang="en-US" sz="1400" i="0" dirty="0">
                <a:effectLst/>
                <a:latin typeface="+mj-lt"/>
              </a:rPr>
              <a:t>However, it's essential to acknowledge certain caveats:</a:t>
            </a:r>
          </a:p>
          <a:p>
            <a:pPr marL="800100" lvl="1" indent="-342900">
              <a:lnSpc>
                <a:spcPts val="2200"/>
              </a:lnSpc>
              <a:buFont typeface="Wingdings" panose="05000000000000000000" pitchFamily="2" charset="2"/>
              <a:buChar char="Ø"/>
            </a:pPr>
            <a:r>
              <a:rPr lang="en-US" sz="1400" i="0" dirty="0">
                <a:effectLst/>
                <a:latin typeface="+mj-lt"/>
              </a:rPr>
              <a:t>Sample Error: Our data collection process, relying on web scraping, introduced potential inaccuracies and omissions.</a:t>
            </a:r>
          </a:p>
          <a:p>
            <a:pPr marL="800100" lvl="1" indent="-342900">
              <a:lnSpc>
                <a:spcPts val="2200"/>
              </a:lnSpc>
              <a:buFont typeface="Wingdings" panose="05000000000000000000" pitchFamily="2" charset="2"/>
              <a:buChar char="Ø"/>
            </a:pPr>
            <a:r>
              <a:rPr lang="en-US" sz="1400" i="0" dirty="0">
                <a:effectLst/>
                <a:latin typeface="+mj-lt"/>
              </a:rPr>
              <a:t>Limited Platforms: The exclusion of certain platforms from Metacritic data limited the comprehensiveness of our analysis.</a:t>
            </a:r>
          </a:p>
          <a:p>
            <a:pPr marL="342900" indent="-342900" algn="l">
              <a:lnSpc>
                <a:spcPts val="2200"/>
              </a:lnSpc>
              <a:buFont typeface="Wingdings" panose="05000000000000000000" pitchFamily="2" charset="2"/>
              <a:buChar char="Ø"/>
            </a:pPr>
            <a:r>
              <a:rPr lang="en-US" sz="1400" i="0" dirty="0">
                <a:effectLst/>
                <a:latin typeface="+mj-lt"/>
              </a:rPr>
              <a:t>Despite these limitations, our findings provide valuable insights into the prevalent patterns and </a:t>
            </a:r>
            <a:r>
              <a:rPr lang="en-US" sz="1400" dirty="0">
                <a:latin typeface="+mj-lt"/>
              </a:rPr>
              <a:t>the </a:t>
            </a:r>
            <a:r>
              <a:rPr lang="en-US" sz="1400" i="0" dirty="0">
                <a:effectLst/>
                <a:latin typeface="+mj-lt"/>
              </a:rPr>
              <a:t>relationships between different factors in the gaming industry</a:t>
            </a:r>
          </a:p>
        </p:txBody>
      </p:sp>
      <p:sp>
        <p:nvSpPr>
          <p:cNvPr id="10" name="Title 1">
            <a:extLst>
              <a:ext uri="{FF2B5EF4-FFF2-40B4-BE49-F238E27FC236}">
                <a16:creationId xmlns:a16="http://schemas.microsoft.com/office/drawing/2014/main" id="{77C6EA5D-3321-2919-A001-BEB36A87C8B7}"/>
              </a:ext>
            </a:extLst>
          </p:cNvPr>
          <p:cNvSpPr txBox="1">
            <a:spLocks/>
          </p:cNvSpPr>
          <p:nvPr/>
        </p:nvSpPr>
        <p:spPr>
          <a:xfrm>
            <a:off x="561687" y="4850904"/>
            <a:ext cx="11176231" cy="1412736"/>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285750" indent="-285750" algn="l">
              <a:spcAft>
                <a:spcPts val="1200"/>
              </a:spcAft>
              <a:buFont typeface="Wingdings" panose="05000000000000000000" pitchFamily="2" charset="2"/>
              <a:buChar char="Ø"/>
            </a:pPr>
            <a:r>
              <a:rPr lang="en-US" sz="1400" b="1" dirty="0"/>
              <a:t>Multivariate Analysis</a:t>
            </a:r>
            <a:r>
              <a:rPr lang="en-US" sz="1400" dirty="0"/>
              <a:t>: Our next phase of research will involve a more detailed multivariate analysis. This will enable us to explore complex relationships between multiple variables, such as the impact of both the publisher and the platform on the global sales. This will offer a deeper understanding of the factors impacting video game performance.</a:t>
            </a:r>
          </a:p>
          <a:p>
            <a:pPr marL="285750" indent="-285750" algn="l">
              <a:spcAft>
                <a:spcPts val="1200"/>
              </a:spcAft>
              <a:buFont typeface="Wingdings" panose="05000000000000000000" pitchFamily="2" charset="2"/>
              <a:buChar char="Ø"/>
            </a:pPr>
            <a:r>
              <a:rPr lang="en-US" sz="1400" b="1" dirty="0"/>
              <a:t>Predictive Modeling &amp; Classification</a:t>
            </a:r>
            <a:r>
              <a:rPr lang="en-US" sz="1400" dirty="0"/>
              <a:t>: We will embark on predictive modeling and classification techniques to predict sales trends, identify market segments, and predict game success</a:t>
            </a:r>
          </a:p>
        </p:txBody>
      </p:sp>
      <p:sp>
        <p:nvSpPr>
          <p:cNvPr id="11" name="Title 1">
            <a:extLst>
              <a:ext uri="{FF2B5EF4-FFF2-40B4-BE49-F238E27FC236}">
                <a16:creationId xmlns:a16="http://schemas.microsoft.com/office/drawing/2014/main" id="{2D7B83BA-60A3-292D-1E6B-7E75BCF3E4A5}"/>
              </a:ext>
            </a:extLst>
          </p:cNvPr>
          <p:cNvSpPr txBox="1">
            <a:spLocks/>
          </p:cNvSpPr>
          <p:nvPr/>
        </p:nvSpPr>
        <p:spPr>
          <a:xfrm>
            <a:off x="787465" y="4220607"/>
            <a:ext cx="3038824" cy="546269"/>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1200"/>
              </a:spcAft>
            </a:pPr>
            <a:r>
              <a:rPr lang="en-US" sz="2400" b="1">
                <a:ea typeface="Calibri Light"/>
                <a:cs typeface="Calibri Light"/>
              </a:rPr>
              <a:t>Further Research</a:t>
            </a:r>
            <a:endParaRPr lang="en-US" sz="2400" b="1" dirty="0">
              <a:ea typeface="Calibri Light"/>
              <a:cs typeface="Calibri Light"/>
            </a:endParaRPr>
          </a:p>
        </p:txBody>
      </p:sp>
      <p:sp>
        <p:nvSpPr>
          <p:cNvPr id="12" name="Title 1">
            <a:extLst>
              <a:ext uri="{FF2B5EF4-FFF2-40B4-BE49-F238E27FC236}">
                <a16:creationId xmlns:a16="http://schemas.microsoft.com/office/drawing/2014/main" id="{D33D1B23-D633-CAC2-6DEC-70B84B6B5D58}"/>
              </a:ext>
            </a:extLst>
          </p:cNvPr>
          <p:cNvSpPr txBox="1">
            <a:spLocks/>
          </p:cNvSpPr>
          <p:nvPr/>
        </p:nvSpPr>
        <p:spPr>
          <a:xfrm>
            <a:off x="787465" y="1207560"/>
            <a:ext cx="3038824" cy="546269"/>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1200"/>
              </a:spcAft>
            </a:pPr>
            <a:r>
              <a:rPr lang="en-US" sz="2400" b="1" dirty="0">
                <a:ea typeface="Calibri Light"/>
                <a:cs typeface="Calibri Light"/>
              </a:rPr>
              <a:t>Conclusions:</a:t>
            </a:r>
          </a:p>
        </p:txBody>
      </p:sp>
    </p:spTree>
    <p:extLst>
      <p:ext uri="{BB962C8B-B14F-4D97-AF65-F5344CB8AC3E}">
        <p14:creationId xmlns:p14="http://schemas.microsoft.com/office/powerpoint/2010/main" val="386805758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8559D-78ED-F949-8993-40612EB9345B}"/>
              </a:ext>
            </a:extLst>
          </p:cNvPr>
          <p:cNvSpPr>
            <a:spLocks noGrp="1"/>
          </p:cNvSpPr>
          <p:nvPr>
            <p:ph type="ctrTitle"/>
          </p:nvPr>
        </p:nvSpPr>
        <p:spPr>
          <a:xfrm>
            <a:off x="3602182" y="27709"/>
            <a:ext cx="4830618" cy="618836"/>
          </a:xfrm>
        </p:spPr>
        <p:txBody>
          <a:bodyPr vert="horz" lIns="91440" tIns="45720" rIns="91440" bIns="45720" rtlCol="0" anchor="b">
            <a:normAutofit fontScale="90000"/>
          </a:bodyPr>
          <a:lstStyle/>
          <a:p>
            <a:r>
              <a:rPr lang="en-IN" sz="4400" dirty="0">
                <a:latin typeface="Kefa" panose="02000506000000020004" pitchFamily="2" charset="77"/>
              </a:rPr>
              <a:t>Overview</a:t>
            </a:r>
          </a:p>
        </p:txBody>
      </p:sp>
      <p:sp>
        <p:nvSpPr>
          <p:cNvPr id="8" name="TextBox 7">
            <a:extLst>
              <a:ext uri="{FF2B5EF4-FFF2-40B4-BE49-F238E27FC236}">
                <a16:creationId xmlns:a16="http://schemas.microsoft.com/office/drawing/2014/main" id="{D39C91FE-8A66-3221-EC05-98C08FD146DA}"/>
              </a:ext>
            </a:extLst>
          </p:cNvPr>
          <p:cNvSpPr txBox="1"/>
          <p:nvPr/>
        </p:nvSpPr>
        <p:spPr>
          <a:xfrm>
            <a:off x="561686" y="2889360"/>
            <a:ext cx="11176230" cy="636008"/>
          </a:xfrm>
          <a:prstGeom prst="rect">
            <a:avLst/>
          </a:prstGeom>
          <a:noFill/>
        </p:spPr>
        <p:txBody>
          <a:bodyPr wrap="square" lIns="91440" tIns="45720" rIns="91440" bIns="45720" rtlCol="0" anchor="t">
            <a:spAutoFit/>
          </a:bodyPr>
          <a:lstStyle/>
          <a:p>
            <a:pPr marL="285750" indent="-285750" algn="just">
              <a:lnSpc>
                <a:spcPct val="50000"/>
              </a:lnSpc>
              <a:spcBef>
                <a:spcPts val="1200"/>
              </a:spcBef>
              <a:spcAft>
                <a:spcPts val="1200"/>
              </a:spcAft>
              <a:buFont typeface="Wingdings" panose="05000000000000000000" pitchFamily="2" charset="2"/>
              <a:buChar char="Ø"/>
              <a:defRPr/>
            </a:pPr>
            <a:r>
              <a:rPr lang="en-IN" sz="1400" kern="0" dirty="0">
                <a:solidFill>
                  <a:prstClr val="black"/>
                </a:solidFill>
                <a:latin typeface="+mj-lt"/>
                <a:ea typeface="+mn-lt"/>
                <a:cs typeface="+mn-lt"/>
              </a:rPr>
              <a:t>Perform Exploratory Data Analysis on the dataset to discover interesting trends and patterns</a:t>
            </a:r>
          </a:p>
          <a:p>
            <a:pPr marL="285750" indent="-285750" algn="just">
              <a:lnSpc>
                <a:spcPct val="50000"/>
              </a:lnSpc>
              <a:spcBef>
                <a:spcPts val="1200"/>
              </a:spcBef>
              <a:spcAft>
                <a:spcPts val="1200"/>
              </a:spcAft>
              <a:buFont typeface="Wingdings" panose="05000000000000000000" pitchFamily="2" charset="2"/>
              <a:buChar char="Ø"/>
              <a:defRPr/>
            </a:pPr>
            <a:r>
              <a:rPr lang="en-IN" sz="1400" kern="0" dirty="0">
                <a:solidFill>
                  <a:prstClr val="black"/>
                </a:solidFill>
                <a:latin typeface="+mj-lt"/>
                <a:ea typeface="+mn-lt"/>
                <a:cs typeface="+mn-lt"/>
              </a:rPr>
              <a:t>Conduct Hypothesis Testing to provide answers to our research questions</a:t>
            </a:r>
            <a:endParaRPr lang="en-US" sz="1400" dirty="0">
              <a:solidFill>
                <a:prstClr val="black"/>
              </a:solidFill>
              <a:latin typeface="+mj-lt"/>
              <a:ea typeface="+mn-lt"/>
              <a:cs typeface="+mn-lt"/>
            </a:endParaRPr>
          </a:p>
        </p:txBody>
      </p:sp>
      <p:sp>
        <p:nvSpPr>
          <p:cNvPr id="5" name="Title 1">
            <a:extLst>
              <a:ext uri="{FF2B5EF4-FFF2-40B4-BE49-F238E27FC236}">
                <a16:creationId xmlns:a16="http://schemas.microsoft.com/office/drawing/2014/main" id="{73E1CC59-C75A-6493-86D4-199F4B4107AE}"/>
              </a:ext>
            </a:extLst>
          </p:cNvPr>
          <p:cNvSpPr txBox="1">
            <a:spLocks/>
          </p:cNvSpPr>
          <p:nvPr/>
        </p:nvSpPr>
        <p:spPr>
          <a:xfrm>
            <a:off x="561687" y="4430280"/>
            <a:ext cx="11176231" cy="193394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228600" indent="-228600" algn="l">
              <a:spcAft>
                <a:spcPts val="1200"/>
              </a:spcAft>
              <a:buFont typeface="+mj-lt"/>
              <a:buAutoNum type="arabicPeriod"/>
            </a:pPr>
            <a:r>
              <a:rPr lang="en-US" sz="1400" dirty="0"/>
              <a:t>What percentage of shooter genre video games have a user score above 8.0?</a:t>
            </a:r>
          </a:p>
          <a:p>
            <a:pPr marL="228600" indent="-228600" algn="l">
              <a:spcAft>
                <a:spcPts val="1200"/>
              </a:spcAft>
              <a:buFont typeface="+mj-lt"/>
              <a:buAutoNum type="arabicPeriod"/>
            </a:pPr>
            <a:r>
              <a:rPr lang="en-US" sz="1400" dirty="0"/>
              <a:t>What are the average user scores for games developed by Nintendo, and how do they compare to other companies? Are these differences statistically significant?</a:t>
            </a:r>
          </a:p>
          <a:p>
            <a:pPr marL="228600" indent="-228600" algn="l">
              <a:spcAft>
                <a:spcPts val="1200"/>
              </a:spcAft>
              <a:buFont typeface="+mj-lt"/>
              <a:buAutoNum type="arabicPeriod"/>
            </a:pPr>
            <a:r>
              <a:rPr lang="en-US" sz="1400" dirty="0"/>
              <a:t>How does the trend in Global Sales by year look like, and how has recency impacted the popularity in platforms?</a:t>
            </a:r>
          </a:p>
          <a:p>
            <a:pPr marL="228600" indent="-228600" algn="l">
              <a:spcAft>
                <a:spcPts val="1200"/>
              </a:spcAft>
              <a:buFont typeface="+mj-lt"/>
              <a:buAutoNum type="arabicPeriod"/>
            </a:pPr>
            <a:r>
              <a:rPr lang="en-US" sz="1400" dirty="0"/>
              <a:t>Is there a statistically significant difference in mean sales for games with a rating of 7.5 or higher compared to those with a rating below 7.5? Can we determine a critical score that leads to higher sales?</a:t>
            </a:r>
          </a:p>
        </p:txBody>
      </p:sp>
      <p:sp>
        <p:nvSpPr>
          <p:cNvPr id="6" name="Title 1">
            <a:extLst>
              <a:ext uri="{FF2B5EF4-FFF2-40B4-BE49-F238E27FC236}">
                <a16:creationId xmlns:a16="http://schemas.microsoft.com/office/drawing/2014/main" id="{904DBC94-942C-7350-ECB4-6296E45FE667}"/>
              </a:ext>
            </a:extLst>
          </p:cNvPr>
          <p:cNvSpPr txBox="1">
            <a:spLocks/>
          </p:cNvSpPr>
          <p:nvPr/>
        </p:nvSpPr>
        <p:spPr>
          <a:xfrm>
            <a:off x="787465" y="3799983"/>
            <a:ext cx="3038824" cy="546269"/>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1200"/>
              </a:spcAft>
            </a:pPr>
            <a:r>
              <a:rPr lang="en-US" sz="2400" b="1" dirty="0">
                <a:ea typeface="Calibri Light"/>
                <a:cs typeface="Calibri Light"/>
              </a:rPr>
              <a:t>Research Questions:</a:t>
            </a:r>
          </a:p>
        </p:txBody>
      </p:sp>
      <p:sp>
        <p:nvSpPr>
          <p:cNvPr id="7" name="Title 1">
            <a:extLst>
              <a:ext uri="{FF2B5EF4-FFF2-40B4-BE49-F238E27FC236}">
                <a16:creationId xmlns:a16="http://schemas.microsoft.com/office/drawing/2014/main" id="{BA4F0D89-5FA1-F155-FF71-1DB557E12DCB}"/>
              </a:ext>
            </a:extLst>
          </p:cNvPr>
          <p:cNvSpPr txBox="1">
            <a:spLocks/>
          </p:cNvSpPr>
          <p:nvPr/>
        </p:nvSpPr>
        <p:spPr>
          <a:xfrm>
            <a:off x="787465" y="2131104"/>
            <a:ext cx="3038824" cy="546269"/>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1200"/>
              </a:spcAft>
            </a:pPr>
            <a:r>
              <a:rPr lang="en-US" sz="2400" b="1" dirty="0">
                <a:ea typeface="Calibri Light"/>
                <a:cs typeface="Calibri Light"/>
              </a:rPr>
              <a:t>The Objectives:</a:t>
            </a:r>
          </a:p>
        </p:txBody>
      </p:sp>
      <p:sp>
        <p:nvSpPr>
          <p:cNvPr id="11" name="TextBox 10">
            <a:extLst>
              <a:ext uri="{FF2B5EF4-FFF2-40B4-BE49-F238E27FC236}">
                <a16:creationId xmlns:a16="http://schemas.microsoft.com/office/drawing/2014/main" id="{F0636949-267F-5F8E-640F-CE2642DBB695}"/>
              </a:ext>
            </a:extLst>
          </p:cNvPr>
          <p:cNvSpPr txBox="1"/>
          <p:nvPr/>
        </p:nvSpPr>
        <p:spPr>
          <a:xfrm>
            <a:off x="561686" y="1417461"/>
            <a:ext cx="11176230" cy="636008"/>
          </a:xfrm>
          <a:prstGeom prst="rect">
            <a:avLst/>
          </a:prstGeom>
          <a:noFill/>
        </p:spPr>
        <p:txBody>
          <a:bodyPr wrap="square" lIns="91440" tIns="45720" rIns="91440" bIns="45720" rtlCol="0" anchor="t">
            <a:spAutoFit/>
          </a:bodyPr>
          <a:lstStyle>
            <a:defPPr>
              <a:defRPr lang="en-US"/>
            </a:defPPr>
            <a:lvl1pPr marL="285750" indent="-285750" algn="just">
              <a:lnSpc>
                <a:spcPct val="50000"/>
              </a:lnSpc>
              <a:spcBef>
                <a:spcPts val="1200"/>
              </a:spcBef>
              <a:spcAft>
                <a:spcPts val="1200"/>
              </a:spcAft>
              <a:buFont typeface="Wingdings" panose="05000000000000000000" pitchFamily="2" charset="2"/>
              <a:buChar char="Ø"/>
              <a:defRPr sz="1400" kern="0">
                <a:solidFill>
                  <a:prstClr val="black"/>
                </a:solidFill>
                <a:latin typeface="+mj-lt"/>
                <a:ea typeface="+mn-lt"/>
                <a:cs typeface="+mn-lt"/>
              </a:defRPr>
            </a:lvl1pPr>
          </a:lstStyle>
          <a:p>
            <a:r>
              <a:rPr lang="en-US" dirty="0"/>
              <a:t>The focus of this project revolves around the examination of video game sales and performance</a:t>
            </a:r>
          </a:p>
          <a:p>
            <a:r>
              <a:rPr lang="en-US" dirty="0"/>
              <a:t>We have used data  that has been web-scraped from Metacritic</a:t>
            </a:r>
          </a:p>
        </p:txBody>
      </p:sp>
      <p:sp>
        <p:nvSpPr>
          <p:cNvPr id="12" name="Title 1">
            <a:extLst>
              <a:ext uri="{FF2B5EF4-FFF2-40B4-BE49-F238E27FC236}">
                <a16:creationId xmlns:a16="http://schemas.microsoft.com/office/drawing/2014/main" id="{7B23309D-894D-72E7-9C54-02F9CF413B4A}"/>
              </a:ext>
            </a:extLst>
          </p:cNvPr>
          <p:cNvSpPr txBox="1">
            <a:spLocks/>
          </p:cNvSpPr>
          <p:nvPr/>
        </p:nvSpPr>
        <p:spPr>
          <a:xfrm>
            <a:off x="787465" y="740195"/>
            <a:ext cx="3038824" cy="546269"/>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1200"/>
              </a:spcAft>
            </a:pPr>
            <a:r>
              <a:rPr lang="en-US" sz="2400" b="1" dirty="0">
                <a:ea typeface="Calibri Light"/>
                <a:cs typeface="Calibri Light"/>
              </a:rPr>
              <a:t>The Topic:</a:t>
            </a:r>
          </a:p>
        </p:txBody>
      </p:sp>
    </p:spTree>
    <p:extLst>
      <p:ext uri="{BB962C8B-B14F-4D97-AF65-F5344CB8AC3E}">
        <p14:creationId xmlns:p14="http://schemas.microsoft.com/office/powerpoint/2010/main" val="227709073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E8A3827-DEC2-D989-6F75-A689B89FBE75}"/>
              </a:ext>
            </a:extLst>
          </p:cNvPr>
          <p:cNvSpPr>
            <a:spLocks noGrp="1"/>
          </p:cNvSpPr>
          <p:nvPr>
            <p:ph type="ctrTitle"/>
          </p:nvPr>
        </p:nvSpPr>
        <p:spPr>
          <a:xfrm>
            <a:off x="2276856" y="126520"/>
            <a:ext cx="8165591" cy="900502"/>
          </a:xfrm>
        </p:spPr>
        <p:txBody>
          <a:bodyPr vert="horz" lIns="91440" tIns="45720" rIns="91440" bIns="45720" rtlCol="0" anchor="b">
            <a:normAutofit/>
          </a:bodyPr>
          <a:lstStyle/>
          <a:p>
            <a:r>
              <a:rPr lang="en-IN" sz="4400" dirty="0">
                <a:latin typeface="Kefa" panose="02000506000000020004" pitchFamily="2" charset="77"/>
              </a:rPr>
              <a:t>Structure of the Dataset</a:t>
            </a:r>
          </a:p>
        </p:txBody>
      </p:sp>
      <p:sp>
        <p:nvSpPr>
          <p:cNvPr id="2" name="Rectangle: Rounded Corners 1">
            <a:extLst>
              <a:ext uri="{FF2B5EF4-FFF2-40B4-BE49-F238E27FC236}">
                <a16:creationId xmlns:a16="http://schemas.microsoft.com/office/drawing/2014/main" id="{3F2E9F23-A919-1214-7B67-57E0D384A627}"/>
              </a:ext>
            </a:extLst>
          </p:cNvPr>
          <p:cNvSpPr/>
          <p:nvPr/>
        </p:nvSpPr>
        <p:spPr>
          <a:xfrm>
            <a:off x="1152144" y="1737360"/>
            <a:ext cx="2907792" cy="4215384"/>
          </a:xfrm>
          <a:prstGeom prst="roundRect">
            <a:avLst/>
          </a:prstGeom>
          <a:solidFill>
            <a:schemeClr val="accent6">
              <a:lumMod val="60000"/>
              <a:lumOff val="40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3" name="Rectangle: Rounded Corners 2">
            <a:extLst>
              <a:ext uri="{FF2B5EF4-FFF2-40B4-BE49-F238E27FC236}">
                <a16:creationId xmlns:a16="http://schemas.microsoft.com/office/drawing/2014/main" id="{52866E16-36F6-A292-8A75-E12EC26A487F}"/>
              </a:ext>
            </a:extLst>
          </p:cNvPr>
          <p:cNvSpPr/>
          <p:nvPr/>
        </p:nvSpPr>
        <p:spPr>
          <a:xfrm>
            <a:off x="4791456" y="1737360"/>
            <a:ext cx="2907792" cy="4215384"/>
          </a:xfrm>
          <a:prstGeom prst="round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1FC38D92-65E5-2F64-AFA8-F74EE5D34A8D}"/>
              </a:ext>
            </a:extLst>
          </p:cNvPr>
          <p:cNvSpPr/>
          <p:nvPr/>
        </p:nvSpPr>
        <p:spPr>
          <a:xfrm>
            <a:off x="8430768" y="1737360"/>
            <a:ext cx="2907792" cy="4215384"/>
          </a:xfrm>
          <a:prstGeom prst="roundRect">
            <a:avLst/>
          </a:prstGeom>
          <a:solidFill>
            <a:schemeClr val="accent2">
              <a:lumMod val="40000"/>
              <a:lumOff val="60000"/>
            </a:schemeClr>
          </a:solidFill>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A22123B1-FD10-EF7D-C45A-591912C92976}"/>
              </a:ext>
            </a:extLst>
          </p:cNvPr>
          <p:cNvSpPr/>
          <p:nvPr/>
        </p:nvSpPr>
        <p:spPr>
          <a:xfrm>
            <a:off x="1595628" y="2295144"/>
            <a:ext cx="2020824" cy="740664"/>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Platform</a:t>
            </a:r>
          </a:p>
        </p:txBody>
      </p:sp>
      <p:sp>
        <p:nvSpPr>
          <p:cNvPr id="7" name="Rectangle 6">
            <a:extLst>
              <a:ext uri="{FF2B5EF4-FFF2-40B4-BE49-F238E27FC236}">
                <a16:creationId xmlns:a16="http://schemas.microsoft.com/office/drawing/2014/main" id="{B3943473-9279-5F51-4D00-5EE917AB493D}"/>
              </a:ext>
            </a:extLst>
          </p:cNvPr>
          <p:cNvSpPr/>
          <p:nvPr/>
        </p:nvSpPr>
        <p:spPr>
          <a:xfrm>
            <a:off x="1595628" y="3232404"/>
            <a:ext cx="2020824" cy="740664"/>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Developer</a:t>
            </a:r>
          </a:p>
        </p:txBody>
      </p:sp>
      <p:sp>
        <p:nvSpPr>
          <p:cNvPr id="8" name="Rectangle 7">
            <a:extLst>
              <a:ext uri="{FF2B5EF4-FFF2-40B4-BE49-F238E27FC236}">
                <a16:creationId xmlns:a16="http://schemas.microsoft.com/office/drawing/2014/main" id="{735F338E-632C-CB18-EB8A-EF3C5327E592}"/>
              </a:ext>
            </a:extLst>
          </p:cNvPr>
          <p:cNvSpPr/>
          <p:nvPr/>
        </p:nvSpPr>
        <p:spPr>
          <a:xfrm>
            <a:off x="1595628" y="4169664"/>
            <a:ext cx="2020824" cy="740664"/>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Genre</a:t>
            </a:r>
          </a:p>
        </p:txBody>
      </p:sp>
      <p:sp>
        <p:nvSpPr>
          <p:cNvPr id="9" name="Rectangle 8">
            <a:extLst>
              <a:ext uri="{FF2B5EF4-FFF2-40B4-BE49-F238E27FC236}">
                <a16:creationId xmlns:a16="http://schemas.microsoft.com/office/drawing/2014/main" id="{6E90961B-0306-6E29-C5E9-D52F044970BF}"/>
              </a:ext>
            </a:extLst>
          </p:cNvPr>
          <p:cNvSpPr/>
          <p:nvPr/>
        </p:nvSpPr>
        <p:spPr>
          <a:xfrm>
            <a:off x="1595628" y="5056632"/>
            <a:ext cx="2020824" cy="740664"/>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Year of Release</a:t>
            </a:r>
          </a:p>
        </p:txBody>
      </p:sp>
      <p:sp>
        <p:nvSpPr>
          <p:cNvPr id="11" name="Rectangle 10">
            <a:extLst>
              <a:ext uri="{FF2B5EF4-FFF2-40B4-BE49-F238E27FC236}">
                <a16:creationId xmlns:a16="http://schemas.microsoft.com/office/drawing/2014/main" id="{B3A27F30-F1E7-8032-C493-658D909FD53D}"/>
              </a:ext>
            </a:extLst>
          </p:cNvPr>
          <p:cNvSpPr/>
          <p:nvPr/>
        </p:nvSpPr>
        <p:spPr>
          <a:xfrm>
            <a:off x="5234940" y="2295144"/>
            <a:ext cx="2020824" cy="740664"/>
          </a:xfrm>
          <a:prstGeom prst="rect">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User Score</a:t>
            </a:r>
          </a:p>
        </p:txBody>
      </p:sp>
      <p:sp>
        <p:nvSpPr>
          <p:cNvPr id="12" name="Rectangle 11">
            <a:extLst>
              <a:ext uri="{FF2B5EF4-FFF2-40B4-BE49-F238E27FC236}">
                <a16:creationId xmlns:a16="http://schemas.microsoft.com/office/drawing/2014/main" id="{A038BBCF-7C8D-FEE8-C521-B55CFF6D0167}"/>
              </a:ext>
            </a:extLst>
          </p:cNvPr>
          <p:cNvSpPr/>
          <p:nvPr/>
        </p:nvSpPr>
        <p:spPr>
          <a:xfrm>
            <a:off x="5234940" y="3232404"/>
            <a:ext cx="2020824" cy="740664"/>
          </a:xfrm>
          <a:prstGeom prst="rect">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Critic Score</a:t>
            </a:r>
          </a:p>
        </p:txBody>
      </p:sp>
      <p:sp>
        <p:nvSpPr>
          <p:cNvPr id="14" name="Rectangle 13">
            <a:extLst>
              <a:ext uri="{FF2B5EF4-FFF2-40B4-BE49-F238E27FC236}">
                <a16:creationId xmlns:a16="http://schemas.microsoft.com/office/drawing/2014/main" id="{74EA4508-01BF-605D-3A9A-37BAA1D8830C}"/>
              </a:ext>
            </a:extLst>
          </p:cNvPr>
          <p:cNvSpPr/>
          <p:nvPr/>
        </p:nvSpPr>
        <p:spPr>
          <a:xfrm>
            <a:off x="8855964" y="2295144"/>
            <a:ext cx="2020824" cy="740664"/>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North America</a:t>
            </a:r>
          </a:p>
        </p:txBody>
      </p:sp>
      <p:sp>
        <p:nvSpPr>
          <p:cNvPr id="15" name="Rectangle 14">
            <a:extLst>
              <a:ext uri="{FF2B5EF4-FFF2-40B4-BE49-F238E27FC236}">
                <a16:creationId xmlns:a16="http://schemas.microsoft.com/office/drawing/2014/main" id="{FFA1C954-525D-AC20-1332-133FBFE08357}"/>
              </a:ext>
            </a:extLst>
          </p:cNvPr>
          <p:cNvSpPr/>
          <p:nvPr/>
        </p:nvSpPr>
        <p:spPr>
          <a:xfrm>
            <a:off x="8855964" y="3232404"/>
            <a:ext cx="2020824" cy="740664"/>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Europe</a:t>
            </a:r>
          </a:p>
        </p:txBody>
      </p:sp>
      <p:sp>
        <p:nvSpPr>
          <p:cNvPr id="16" name="Rectangle 15">
            <a:extLst>
              <a:ext uri="{FF2B5EF4-FFF2-40B4-BE49-F238E27FC236}">
                <a16:creationId xmlns:a16="http://schemas.microsoft.com/office/drawing/2014/main" id="{8DFF9EEA-10B4-2EEF-A060-FAB5FA3B441E}"/>
              </a:ext>
            </a:extLst>
          </p:cNvPr>
          <p:cNvSpPr/>
          <p:nvPr/>
        </p:nvSpPr>
        <p:spPr>
          <a:xfrm>
            <a:off x="8874252" y="5056632"/>
            <a:ext cx="2020824" cy="740664"/>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Global</a:t>
            </a:r>
          </a:p>
        </p:txBody>
      </p:sp>
      <p:sp>
        <p:nvSpPr>
          <p:cNvPr id="17" name="Rectangle 16">
            <a:extLst>
              <a:ext uri="{FF2B5EF4-FFF2-40B4-BE49-F238E27FC236}">
                <a16:creationId xmlns:a16="http://schemas.microsoft.com/office/drawing/2014/main" id="{803BE271-E7B1-41A6-2D16-9E40A3496D94}"/>
              </a:ext>
            </a:extLst>
          </p:cNvPr>
          <p:cNvSpPr/>
          <p:nvPr/>
        </p:nvSpPr>
        <p:spPr>
          <a:xfrm>
            <a:off x="1316736" y="1344168"/>
            <a:ext cx="2560320" cy="384048"/>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Game Specific</a:t>
            </a:r>
          </a:p>
        </p:txBody>
      </p:sp>
      <p:sp>
        <p:nvSpPr>
          <p:cNvPr id="18" name="Rectangle 17">
            <a:extLst>
              <a:ext uri="{FF2B5EF4-FFF2-40B4-BE49-F238E27FC236}">
                <a16:creationId xmlns:a16="http://schemas.microsoft.com/office/drawing/2014/main" id="{005BDD52-4000-A38B-993A-A59B517484C1}"/>
              </a:ext>
            </a:extLst>
          </p:cNvPr>
          <p:cNvSpPr/>
          <p:nvPr/>
        </p:nvSpPr>
        <p:spPr>
          <a:xfrm>
            <a:off x="4965192" y="1344168"/>
            <a:ext cx="2560320" cy="384048"/>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Scores</a:t>
            </a:r>
          </a:p>
        </p:txBody>
      </p:sp>
      <p:sp>
        <p:nvSpPr>
          <p:cNvPr id="19" name="Rectangle 18">
            <a:extLst>
              <a:ext uri="{FF2B5EF4-FFF2-40B4-BE49-F238E27FC236}">
                <a16:creationId xmlns:a16="http://schemas.microsoft.com/office/drawing/2014/main" id="{D9C811EB-A785-61C8-AFD1-7C8063DE3B87}"/>
              </a:ext>
            </a:extLst>
          </p:cNvPr>
          <p:cNvSpPr/>
          <p:nvPr/>
        </p:nvSpPr>
        <p:spPr>
          <a:xfrm>
            <a:off x="8577072" y="1344168"/>
            <a:ext cx="2560320" cy="384048"/>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Sales</a:t>
            </a:r>
          </a:p>
        </p:txBody>
      </p:sp>
      <p:sp>
        <p:nvSpPr>
          <p:cNvPr id="21" name="Rectangle 20">
            <a:extLst>
              <a:ext uri="{FF2B5EF4-FFF2-40B4-BE49-F238E27FC236}">
                <a16:creationId xmlns:a16="http://schemas.microsoft.com/office/drawing/2014/main" id="{D5BA7457-91FB-3485-A60D-738BC9A0606B}"/>
              </a:ext>
            </a:extLst>
          </p:cNvPr>
          <p:cNvSpPr/>
          <p:nvPr/>
        </p:nvSpPr>
        <p:spPr>
          <a:xfrm>
            <a:off x="8874252" y="4144518"/>
            <a:ext cx="2020824" cy="740664"/>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Japan</a:t>
            </a:r>
          </a:p>
        </p:txBody>
      </p:sp>
    </p:spTree>
    <p:extLst>
      <p:ext uri="{BB962C8B-B14F-4D97-AF65-F5344CB8AC3E}">
        <p14:creationId xmlns:p14="http://schemas.microsoft.com/office/powerpoint/2010/main" val="171615083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E8A3827-DEC2-D989-6F75-A689B89FBE75}"/>
              </a:ext>
            </a:extLst>
          </p:cNvPr>
          <p:cNvSpPr>
            <a:spLocks noGrp="1"/>
          </p:cNvSpPr>
          <p:nvPr>
            <p:ph type="ctrTitle"/>
          </p:nvPr>
        </p:nvSpPr>
        <p:spPr>
          <a:xfrm>
            <a:off x="1524000" y="367578"/>
            <a:ext cx="9144000" cy="659183"/>
          </a:xfrm>
        </p:spPr>
        <p:txBody>
          <a:bodyPr>
            <a:noAutofit/>
          </a:bodyPr>
          <a:lstStyle/>
          <a:p>
            <a:r>
              <a:rPr lang="en-IN" sz="3600" dirty="0"/>
              <a:t>Data Cleaning – Identifying missing observations</a:t>
            </a:r>
          </a:p>
        </p:txBody>
      </p:sp>
      <p:pic>
        <p:nvPicPr>
          <p:cNvPr id="6" name="Picture 5">
            <a:extLst>
              <a:ext uri="{FF2B5EF4-FFF2-40B4-BE49-F238E27FC236}">
                <a16:creationId xmlns:a16="http://schemas.microsoft.com/office/drawing/2014/main" id="{6D87589C-4081-9048-F337-66DE22939026}"/>
              </a:ext>
            </a:extLst>
          </p:cNvPr>
          <p:cNvPicPr>
            <a:picLocks noChangeAspect="1"/>
          </p:cNvPicPr>
          <p:nvPr/>
        </p:nvPicPr>
        <p:blipFill>
          <a:blip r:embed="rId2"/>
          <a:stretch>
            <a:fillRect/>
          </a:stretch>
        </p:blipFill>
        <p:spPr>
          <a:xfrm>
            <a:off x="277090" y="1359146"/>
            <a:ext cx="6897893" cy="4940054"/>
          </a:xfrm>
          <a:prstGeom prst="rect">
            <a:avLst/>
          </a:prstGeom>
        </p:spPr>
      </p:pic>
      <p:sp>
        <p:nvSpPr>
          <p:cNvPr id="7" name="Title 1">
            <a:extLst>
              <a:ext uri="{FF2B5EF4-FFF2-40B4-BE49-F238E27FC236}">
                <a16:creationId xmlns:a16="http://schemas.microsoft.com/office/drawing/2014/main" id="{81930960-965B-9CCE-D37B-DD891609C295}"/>
              </a:ext>
            </a:extLst>
          </p:cNvPr>
          <p:cNvSpPr txBox="1">
            <a:spLocks/>
          </p:cNvSpPr>
          <p:nvPr/>
        </p:nvSpPr>
        <p:spPr>
          <a:xfrm>
            <a:off x="7737894" y="1631045"/>
            <a:ext cx="3594339" cy="450059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71450" indent="-171450" algn="l">
              <a:spcAft>
                <a:spcPts val="1200"/>
              </a:spcAft>
              <a:buFont typeface="Wingdings" panose="05000000000000000000" pitchFamily="2" charset="2"/>
              <a:buChar char="Ø"/>
            </a:pPr>
            <a:r>
              <a:rPr lang="en-IN" sz="1400" dirty="0"/>
              <a:t>A Total of 6826 out of 16719 observations were complete with all variables. This is due to the fact that the data source is web scraped from </a:t>
            </a:r>
            <a:r>
              <a:rPr lang="en-IN" sz="1400" dirty="0" err="1"/>
              <a:t>metacritic</a:t>
            </a:r>
            <a:r>
              <a:rPr lang="en-IN" sz="1400" dirty="0"/>
              <a:t> which does not capture all platforms</a:t>
            </a:r>
            <a:endParaRPr lang="en-IN" sz="1400" dirty="0">
              <a:ea typeface="Calibri Light"/>
              <a:cs typeface="Calibri Light"/>
            </a:endParaRPr>
          </a:p>
          <a:p>
            <a:pPr marL="171450" indent="-171450" algn="l">
              <a:spcAft>
                <a:spcPts val="1200"/>
              </a:spcAft>
              <a:buFont typeface="Wingdings" panose="05000000000000000000" pitchFamily="2" charset="2"/>
              <a:buChar char="Ø"/>
            </a:pPr>
            <a:r>
              <a:rPr lang="en-IN" sz="1400" dirty="0"/>
              <a:t>The remaining observations had missing values for user scores, critic scores, year of release etc</a:t>
            </a:r>
            <a:endParaRPr lang="en-IN" sz="1400" dirty="0">
              <a:ea typeface="Calibri Light"/>
              <a:cs typeface="Calibri Light"/>
            </a:endParaRPr>
          </a:p>
          <a:p>
            <a:pPr marL="171450" indent="-171450" algn="l">
              <a:spcAft>
                <a:spcPts val="1200"/>
              </a:spcAft>
              <a:buFont typeface="Wingdings" panose="05000000000000000000" pitchFamily="2" charset="2"/>
              <a:buChar char="Ø"/>
            </a:pPr>
            <a:r>
              <a:rPr lang="en-IN" sz="1400" dirty="0"/>
              <a:t>In order to evaluate if these missing observations were systematic, the NA Rate was calculated by platform.</a:t>
            </a:r>
            <a:endParaRPr lang="en-IN" sz="1400" dirty="0">
              <a:ea typeface="Calibri Light"/>
              <a:cs typeface="Calibri Light"/>
            </a:endParaRPr>
          </a:p>
          <a:p>
            <a:pPr marL="171450" indent="-171450" algn="l">
              <a:spcAft>
                <a:spcPts val="1200"/>
              </a:spcAft>
              <a:buFont typeface="Wingdings" panose="05000000000000000000" pitchFamily="2" charset="2"/>
              <a:buChar char="Ø"/>
            </a:pPr>
            <a:r>
              <a:rPr lang="en-IN" sz="1400" dirty="0"/>
              <a:t>As shown in the figure, there is a clear capture issue for certain platforms, while other more poplar platforms like PC and Xbox 360 have an NA Rate of less than 25%</a:t>
            </a:r>
            <a:endParaRPr lang="en-IN" sz="1400" dirty="0">
              <a:ea typeface="Calibri Light"/>
              <a:cs typeface="Calibri Light"/>
            </a:endParaRPr>
          </a:p>
        </p:txBody>
      </p:sp>
    </p:spTree>
    <p:extLst>
      <p:ext uri="{BB962C8B-B14F-4D97-AF65-F5344CB8AC3E}">
        <p14:creationId xmlns:p14="http://schemas.microsoft.com/office/powerpoint/2010/main" val="162604579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E8A3827-DEC2-D989-6F75-A689B89FBE75}"/>
              </a:ext>
            </a:extLst>
          </p:cNvPr>
          <p:cNvSpPr>
            <a:spLocks noGrp="1"/>
          </p:cNvSpPr>
          <p:nvPr>
            <p:ph type="ctrTitle"/>
          </p:nvPr>
        </p:nvSpPr>
        <p:spPr>
          <a:xfrm>
            <a:off x="1524000" y="367578"/>
            <a:ext cx="9144000" cy="753257"/>
          </a:xfrm>
        </p:spPr>
        <p:txBody>
          <a:bodyPr>
            <a:normAutofit/>
          </a:bodyPr>
          <a:lstStyle/>
          <a:p>
            <a:r>
              <a:rPr lang="en-IN" sz="3600"/>
              <a:t>Data Cleaning – Outlier Handing</a:t>
            </a:r>
          </a:p>
        </p:txBody>
      </p:sp>
      <p:sp>
        <p:nvSpPr>
          <p:cNvPr id="7" name="Title 1">
            <a:extLst>
              <a:ext uri="{FF2B5EF4-FFF2-40B4-BE49-F238E27FC236}">
                <a16:creationId xmlns:a16="http://schemas.microsoft.com/office/drawing/2014/main" id="{81930960-965B-9CCE-D37B-DD891609C295}"/>
              </a:ext>
            </a:extLst>
          </p:cNvPr>
          <p:cNvSpPr txBox="1">
            <a:spLocks/>
          </p:cNvSpPr>
          <p:nvPr/>
        </p:nvSpPr>
        <p:spPr>
          <a:xfrm>
            <a:off x="8860316" y="2105168"/>
            <a:ext cx="2930105" cy="4044046"/>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71450" indent="-171450" algn="l">
              <a:spcAft>
                <a:spcPts val="1200"/>
              </a:spcAft>
              <a:buFont typeface="Wingdings" panose="05000000000000000000" pitchFamily="2" charset="2"/>
              <a:buChar char="Ø"/>
            </a:pPr>
            <a:r>
              <a:rPr lang="en-US" sz="1400"/>
              <a:t>We identified outliers in the Global Sales data with significantly higher sales figures compared to most of the dataset.</a:t>
            </a:r>
          </a:p>
          <a:p>
            <a:pPr marL="171450" indent="-171450" algn="l">
              <a:spcAft>
                <a:spcPts val="1200"/>
              </a:spcAft>
              <a:buFont typeface="Wingdings" panose="05000000000000000000" pitchFamily="2" charset="2"/>
              <a:buChar char="Ø"/>
            </a:pPr>
            <a:r>
              <a:rPr lang="en-US" sz="1400"/>
              <a:t>As our analysis focused on comparing the means of different groups, the presence of these outliers could affect our results.</a:t>
            </a:r>
          </a:p>
          <a:p>
            <a:pPr marL="171450" indent="-171450" algn="l">
              <a:spcAft>
                <a:spcPts val="1200"/>
              </a:spcAft>
              <a:buFont typeface="Wingdings" panose="05000000000000000000" pitchFamily="2" charset="2"/>
              <a:buChar char="Ø"/>
            </a:pPr>
            <a:r>
              <a:rPr lang="en-US" sz="1400"/>
              <a:t>The original data, including the outliers, exhibited a substantial right-skew in both the histogram and boxplot, potentially affecting the validity of our statistical analyses.</a:t>
            </a:r>
          </a:p>
          <a:p>
            <a:pPr marL="171450" indent="-171450" algn="l">
              <a:spcAft>
                <a:spcPts val="1200"/>
              </a:spcAft>
              <a:buFont typeface="Wingdings" panose="05000000000000000000" pitchFamily="2" charset="2"/>
              <a:buChar char="Ø"/>
            </a:pPr>
            <a:r>
              <a:rPr lang="en-US" sz="1400"/>
              <a:t>By removing these outliers, the data became more normally distributed; although some right-skewness remains due to the inherent concentration of sales values near low values.</a:t>
            </a:r>
            <a:endParaRPr lang="en-IN" sz="1400"/>
          </a:p>
        </p:txBody>
      </p:sp>
      <p:pic>
        <p:nvPicPr>
          <p:cNvPr id="2" name="Picture 1">
            <a:extLst>
              <a:ext uri="{FF2B5EF4-FFF2-40B4-BE49-F238E27FC236}">
                <a16:creationId xmlns:a16="http://schemas.microsoft.com/office/drawing/2014/main" id="{B724C3D0-226E-2DA2-DBB8-17F5055BDE45}"/>
              </a:ext>
            </a:extLst>
          </p:cNvPr>
          <p:cNvPicPr>
            <a:picLocks noChangeAspect="1"/>
          </p:cNvPicPr>
          <p:nvPr/>
        </p:nvPicPr>
        <p:blipFill>
          <a:blip r:embed="rId2"/>
          <a:stretch>
            <a:fillRect/>
          </a:stretch>
        </p:blipFill>
        <p:spPr>
          <a:xfrm>
            <a:off x="168753" y="1587905"/>
            <a:ext cx="8691563" cy="4837032"/>
          </a:xfrm>
          <a:prstGeom prst="rect">
            <a:avLst/>
          </a:prstGeom>
        </p:spPr>
      </p:pic>
    </p:spTree>
    <p:extLst>
      <p:ext uri="{BB962C8B-B14F-4D97-AF65-F5344CB8AC3E}">
        <p14:creationId xmlns:p14="http://schemas.microsoft.com/office/powerpoint/2010/main" val="253914575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E8A3827-DEC2-D989-6F75-A689B89FBE75}"/>
              </a:ext>
            </a:extLst>
          </p:cNvPr>
          <p:cNvSpPr>
            <a:spLocks noGrp="1"/>
          </p:cNvSpPr>
          <p:nvPr>
            <p:ph type="ctrTitle"/>
          </p:nvPr>
        </p:nvSpPr>
        <p:spPr>
          <a:xfrm>
            <a:off x="1233311" y="256152"/>
            <a:ext cx="9657009" cy="522311"/>
          </a:xfrm>
        </p:spPr>
        <p:txBody>
          <a:bodyPr vert="horz" lIns="91440" tIns="45720" rIns="91440" bIns="45720" rtlCol="0" anchor="b">
            <a:normAutofit fontScale="90000"/>
          </a:bodyPr>
          <a:lstStyle/>
          <a:p>
            <a:r>
              <a:rPr lang="en-US" sz="4000" dirty="0"/>
              <a:t>Exploratory Data Analysis – User Score</a:t>
            </a:r>
          </a:p>
        </p:txBody>
      </p:sp>
      <p:pic>
        <p:nvPicPr>
          <p:cNvPr id="2" name="Picture 1" descr="A graph with blue and red bars&#10;&#10;Description automatically generated">
            <a:extLst>
              <a:ext uri="{FF2B5EF4-FFF2-40B4-BE49-F238E27FC236}">
                <a16:creationId xmlns:a16="http://schemas.microsoft.com/office/drawing/2014/main" id="{6DA0ADD5-6B03-CCB1-8D92-B97315BAC32A}"/>
              </a:ext>
            </a:extLst>
          </p:cNvPr>
          <p:cNvPicPr>
            <a:picLocks/>
          </p:cNvPicPr>
          <p:nvPr/>
        </p:nvPicPr>
        <p:blipFill>
          <a:blip r:embed="rId2"/>
          <a:stretch>
            <a:fillRect/>
          </a:stretch>
        </p:blipFill>
        <p:spPr>
          <a:xfrm>
            <a:off x="770839" y="1172780"/>
            <a:ext cx="4016346" cy="2674548"/>
          </a:xfrm>
          <a:prstGeom prst="rect">
            <a:avLst/>
          </a:prstGeom>
        </p:spPr>
      </p:pic>
      <p:pic>
        <p:nvPicPr>
          <p:cNvPr id="6" name="Picture 5" descr="A graph with a line&#10;&#10;Description automatically generated">
            <a:extLst>
              <a:ext uri="{FF2B5EF4-FFF2-40B4-BE49-F238E27FC236}">
                <a16:creationId xmlns:a16="http://schemas.microsoft.com/office/drawing/2014/main" id="{8C5E4CFC-73DC-FDB9-0EA0-3F5346036365}"/>
              </a:ext>
            </a:extLst>
          </p:cNvPr>
          <p:cNvPicPr>
            <a:picLocks noChangeAspect="1"/>
          </p:cNvPicPr>
          <p:nvPr/>
        </p:nvPicPr>
        <p:blipFill rotWithShape="1">
          <a:blip r:embed="rId3"/>
          <a:srcRect t="4068" r="4703" b="339"/>
          <a:stretch/>
        </p:blipFill>
        <p:spPr>
          <a:xfrm>
            <a:off x="1005865" y="3873917"/>
            <a:ext cx="3854127" cy="2816424"/>
          </a:xfrm>
          <a:prstGeom prst="rect">
            <a:avLst/>
          </a:prstGeom>
        </p:spPr>
      </p:pic>
      <p:pic>
        <p:nvPicPr>
          <p:cNvPr id="3" name="Picture 2" descr="A graph with blue lines and orange dots&#10;&#10;Description automatically generated">
            <a:extLst>
              <a:ext uri="{FF2B5EF4-FFF2-40B4-BE49-F238E27FC236}">
                <a16:creationId xmlns:a16="http://schemas.microsoft.com/office/drawing/2014/main" id="{45D6A30E-1048-2390-86BE-3F3AE2EE2D23}"/>
              </a:ext>
            </a:extLst>
          </p:cNvPr>
          <p:cNvPicPr>
            <a:picLocks noChangeAspect="1"/>
          </p:cNvPicPr>
          <p:nvPr/>
        </p:nvPicPr>
        <p:blipFill>
          <a:blip r:embed="rId4"/>
          <a:stretch>
            <a:fillRect/>
          </a:stretch>
        </p:blipFill>
        <p:spPr>
          <a:xfrm>
            <a:off x="6624684" y="1172666"/>
            <a:ext cx="4126795" cy="3327728"/>
          </a:xfrm>
          <a:prstGeom prst="rect">
            <a:avLst/>
          </a:prstGeom>
        </p:spPr>
      </p:pic>
      <p:sp>
        <p:nvSpPr>
          <p:cNvPr id="11" name="Title 1">
            <a:extLst>
              <a:ext uri="{FF2B5EF4-FFF2-40B4-BE49-F238E27FC236}">
                <a16:creationId xmlns:a16="http://schemas.microsoft.com/office/drawing/2014/main" id="{5C9D8A2E-037B-4FF8-558A-66C1E959DF86}"/>
              </a:ext>
            </a:extLst>
          </p:cNvPr>
          <p:cNvSpPr txBox="1">
            <a:spLocks/>
          </p:cNvSpPr>
          <p:nvPr/>
        </p:nvSpPr>
        <p:spPr>
          <a:xfrm>
            <a:off x="6144883" y="4408099"/>
            <a:ext cx="4896928" cy="198407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71450" indent="-171450" algn="l">
              <a:spcAft>
                <a:spcPts val="1200"/>
              </a:spcAft>
              <a:buFont typeface="Wingdings" panose="05000000000000000000" pitchFamily="2" charset="2"/>
              <a:buChar char="Ø"/>
            </a:pPr>
            <a:endParaRPr lang="en-US" sz="1200">
              <a:cs typeface="Calibri Light"/>
            </a:endParaRPr>
          </a:p>
        </p:txBody>
      </p:sp>
      <p:sp>
        <p:nvSpPr>
          <p:cNvPr id="8" name="TextBox 7">
            <a:extLst>
              <a:ext uri="{FF2B5EF4-FFF2-40B4-BE49-F238E27FC236}">
                <a16:creationId xmlns:a16="http://schemas.microsoft.com/office/drawing/2014/main" id="{623D27E4-088C-90EF-5321-B353F5CDB0B9}"/>
              </a:ext>
            </a:extLst>
          </p:cNvPr>
          <p:cNvSpPr txBox="1"/>
          <p:nvPr/>
        </p:nvSpPr>
        <p:spPr>
          <a:xfrm>
            <a:off x="5726727" y="4549145"/>
            <a:ext cx="5715297" cy="1627835"/>
          </a:xfrm>
          <a:prstGeom prst="rect">
            <a:avLst/>
          </a:prstGeom>
        </p:spPr>
        <p:txBody>
          <a:bodyPr vert="horz" lIns="91440" tIns="45720" rIns="91440" bIns="45720" rtlCol="0" anchor="t">
            <a:noAutofit/>
          </a:bodyPr>
          <a:lstStyle/>
          <a:p>
            <a:pPr marL="171450" indent="-171450">
              <a:lnSpc>
                <a:spcPct val="90000"/>
              </a:lnSpc>
              <a:spcBef>
                <a:spcPct val="0"/>
              </a:spcBef>
              <a:spcAft>
                <a:spcPts val="1200"/>
              </a:spcAft>
              <a:buFont typeface="Wingdings,Sans-Serif" panose="05000000000000000000" pitchFamily="2" charset="2"/>
              <a:buChar char="Ø"/>
            </a:pPr>
            <a:r>
              <a:rPr lang="en-US" sz="1400" dirty="0">
                <a:latin typeface="+mj-lt"/>
                <a:ea typeface="+mj-ea"/>
                <a:cs typeface="+mj-cs"/>
              </a:rPr>
              <a:t>The histogram of User Scores reveals a left-skewed pattern, due to the fact that majority of the scores are high</a:t>
            </a:r>
            <a:endParaRPr lang="en-US" sz="1400" dirty="0">
              <a:latin typeface="+mj-lt"/>
              <a:ea typeface="Calibri Light"/>
              <a:cs typeface="Calibri Light"/>
            </a:endParaRPr>
          </a:p>
          <a:p>
            <a:pPr marL="171450" indent="-171450">
              <a:lnSpc>
                <a:spcPct val="90000"/>
              </a:lnSpc>
              <a:spcBef>
                <a:spcPct val="0"/>
              </a:spcBef>
              <a:spcAft>
                <a:spcPts val="1200"/>
              </a:spcAft>
              <a:buFont typeface="Wingdings,Sans-Serif" panose="05000000000000000000" pitchFamily="2" charset="2"/>
              <a:buChar char="Ø"/>
            </a:pPr>
            <a:r>
              <a:rPr lang="en-US" sz="1400" dirty="0">
                <a:latin typeface="+mj-lt"/>
                <a:ea typeface="+mj-ea"/>
                <a:cs typeface="+mj-cs"/>
              </a:rPr>
              <a:t>The QQ plots closely follows the normal distribution line. This implies that the data is approximately normally distributed</a:t>
            </a:r>
            <a:endParaRPr lang="en-US" sz="1400" dirty="0">
              <a:latin typeface="+mj-lt"/>
              <a:ea typeface="Calibri Light"/>
              <a:cs typeface="Calibri Light"/>
            </a:endParaRPr>
          </a:p>
          <a:p>
            <a:pPr marL="171450" indent="-171450">
              <a:lnSpc>
                <a:spcPct val="90000"/>
              </a:lnSpc>
              <a:spcBef>
                <a:spcPct val="0"/>
              </a:spcBef>
              <a:spcAft>
                <a:spcPts val="1200"/>
              </a:spcAft>
              <a:buFont typeface="Wingdings,Sans-Serif" panose="05000000000000000000" pitchFamily="2" charset="2"/>
              <a:buChar char="Ø"/>
            </a:pPr>
            <a:endParaRPr lang="en-US" sz="1400" dirty="0">
              <a:latin typeface="+mj-lt"/>
              <a:ea typeface="+mj-ea"/>
              <a:cs typeface="+mj-cs"/>
            </a:endParaRPr>
          </a:p>
          <a:p>
            <a:pPr marL="171450" indent="-171450">
              <a:lnSpc>
                <a:spcPct val="90000"/>
              </a:lnSpc>
              <a:spcBef>
                <a:spcPct val="0"/>
              </a:spcBef>
              <a:spcAft>
                <a:spcPts val="1200"/>
              </a:spcAft>
              <a:buFont typeface="Wingdings" panose="05000000000000000000" pitchFamily="2" charset="2"/>
              <a:buChar char="Ø"/>
            </a:pPr>
            <a:endParaRPr lang="en-US" sz="1400" dirty="0">
              <a:latin typeface="+mj-lt"/>
              <a:ea typeface="Calibri Light"/>
              <a:cs typeface="Calibri Light"/>
            </a:endParaRPr>
          </a:p>
        </p:txBody>
      </p:sp>
    </p:spTree>
    <p:extLst>
      <p:ext uri="{BB962C8B-B14F-4D97-AF65-F5344CB8AC3E}">
        <p14:creationId xmlns:p14="http://schemas.microsoft.com/office/powerpoint/2010/main" val="91554024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C9D8A2E-037B-4FF8-558A-66C1E959DF86}"/>
              </a:ext>
            </a:extLst>
          </p:cNvPr>
          <p:cNvSpPr txBox="1">
            <a:spLocks/>
          </p:cNvSpPr>
          <p:nvPr/>
        </p:nvSpPr>
        <p:spPr>
          <a:xfrm>
            <a:off x="6144883" y="4408099"/>
            <a:ext cx="4896928" cy="198407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71450" indent="-171450" algn="l">
              <a:spcAft>
                <a:spcPts val="1200"/>
              </a:spcAft>
              <a:buFont typeface="Wingdings" panose="05000000000000000000" pitchFamily="2" charset="2"/>
              <a:buChar char="Ø"/>
            </a:pPr>
            <a:endParaRPr lang="en-US" sz="1200">
              <a:cs typeface="Calibri Light"/>
            </a:endParaRPr>
          </a:p>
        </p:txBody>
      </p:sp>
      <p:sp>
        <p:nvSpPr>
          <p:cNvPr id="15" name="TextBox 14">
            <a:extLst>
              <a:ext uri="{FF2B5EF4-FFF2-40B4-BE49-F238E27FC236}">
                <a16:creationId xmlns:a16="http://schemas.microsoft.com/office/drawing/2014/main" id="{4F6087FE-E036-4D63-C81F-B16F41036D56}"/>
              </a:ext>
            </a:extLst>
          </p:cNvPr>
          <p:cNvSpPr txBox="1"/>
          <p:nvPr/>
        </p:nvSpPr>
        <p:spPr>
          <a:xfrm>
            <a:off x="5714126" y="4275291"/>
            <a:ext cx="6008418" cy="1600438"/>
          </a:xfrm>
          <a:prstGeom prst="rect">
            <a:avLst/>
          </a:prstGeom>
        </p:spPr>
        <p:txBody>
          <a:bodyPr vert="horz" lIns="91440" tIns="45720" rIns="91440" bIns="45720" rtlCol="0" anchor="t">
            <a:noAutofit/>
          </a:bodyPr>
          <a:lstStyle/>
          <a:p>
            <a:pPr marL="171450" indent="-171450">
              <a:lnSpc>
                <a:spcPct val="90000"/>
              </a:lnSpc>
              <a:spcBef>
                <a:spcPct val="0"/>
              </a:spcBef>
              <a:spcAft>
                <a:spcPts val="1200"/>
              </a:spcAft>
              <a:buFont typeface="Wingdings" panose="05000000000000000000" pitchFamily="2" charset="2"/>
              <a:buChar char="Ø"/>
            </a:pPr>
            <a:r>
              <a:rPr lang="en-US" sz="1400" dirty="0">
                <a:latin typeface="+mj-lt"/>
                <a:ea typeface="+mj-ea"/>
                <a:cs typeface="+mj-cs"/>
              </a:rPr>
              <a:t>The histogram for Critic Score also reveals a left-skewed pattern</a:t>
            </a:r>
            <a:endParaRPr lang="en-US" sz="1400" dirty="0">
              <a:latin typeface="+mj-lt"/>
              <a:ea typeface="Calibri Light"/>
              <a:cs typeface="Calibri Light"/>
            </a:endParaRPr>
          </a:p>
          <a:p>
            <a:pPr marL="171450" indent="-171450">
              <a:lnSpc>
                <a:spcPct val="90000"/>
              </a:lnSpc>
              <a:spcBef>
                <a:spcPct val="0"/>
              </a:spcBef>
              <a:spcAft>
                <a:spcPts val="1200"/>
              </a:spcAft>
              <a:buFont typeface="Wingdings" panose="05000000000000000000" pitchFamily="2" charset="2"/>
              <a:buChar char="Ø"/>
            </a:pPr>
            <a:r>
              <a:rPr lang="en-US" sz="1400" dirty="0">
                <a:latin typeface="+mj-lt"/>
                <a:ea typeface="+mj-ea"/>
                <a:cs typeface="+mj-cs"/>
              </a:rPr>
              <a:t>The QQ plots once again closely follow the normal distribution line</a:t>
            </a:r>
            <a:endParaRPr lang="en-US" sz="1400" dirty="0">
              <a:latin typeface="+mj-lt"/>
              <a:ea typeface="Calibri Light"/>
              <a:cs typeface="Calibri Light"/>
            </a:endParaRPr>
          </a:p>
          <a:p>
            <a:pPr marL="171450" indent="-171450">
              <a:lnSpc>
                <a:spcPct val="90000"/>
              </a:lnSpc>
              <a:spcBef>
                <a:spcPct val="0"/>
              </a:spcBef>
              <a:spcAft>
                <a:spcPts val="1200"/>
              </a:spcAft>
              <a:buFont typeface="Wingdings" panose="05000000000000000000" pitchFamily="2" charset="2"/>
              <a:buChar char="Ø"/>
            </a:pPr>
            <a:endParaRPr lang="en-US" sz="1400" dirty="0">
              <a:latin typeface="+mj-lt"/>
              <a:ea typeface="+mj-ea"/>
              <a:cs typeface="+mj-cs"/>
            </a:endParaRPr>
          </a:p>
        </p:txBody>
      </p:sp>
      <p:pic>
        <p:nvPicPr>
          <p:cNvPr id="7" name="Picture 6" descr="A graph with blue lines and red dots&#10;&#10;Description automatically generated">
            <a:extLst>
              <a:ext uri="{FF2B5EF4-FFF2-40B4-BE49-F238E27FC236}">
                <a16:creationId xmlns:a16="http://schemas.microsoft.com/office/drawing/2014/main" id="{4DBECC6C-1053-7A11-824B-F6395DDC7AEE}"/>
              </a:ext>
            </a:extLst>
          </p:cNvPr>
          <p:cNvPicPr>
            <a:picLocks noChangeAspect="1"/>
          </p:cNvPicPr>
          <p:nvPr/>
        </p:nvPicPr>
        <p:blipFill>
          <a:blip r:embed="rId2"/>
          <a:stretch>
            <a:fillRect/>
          </a:stretch>
        </p:blipFill>
        <p:spPr>
          <a:xfrm>
            <a:off x="6754685" y="979358"/>
            <a:ext cx="4081900" cy="3078575"/>
          </a:xfrm>
          <a:prstGeom prst="rect">
            <a:avLst/>
          </a:prstGeom>
        </p:spPr>
      </p:pic>
      <p:pic>
        <p:nvPicPr>
          <p:cNvPr id="8" name="Picture 7" descr="A graph of a graph&#10;&#10;Description automatically generated">
            <a:extLst>
              <a:ext uri="{FF2B5EF4-FFF2-40B4-BE49-F238E27FC236}">
                <a16:creationId xmlns:a16="http://schemas.microsoft.com/office/drawing/2014/main" id="{359C9956-82D9-E038-80AA-F80EB0EB50B0}"/>
              </a:ext>
            </a:extLst>
          </p:cNvPr>
          <p:cNvPicPr>
            <a:picLocks noChangeAspect="1"/>
          </p:cNvPicPr>
          <p:nvPr/>
        </p:nvPicPr>
        <p:blipFill>
          <a:blip r:embed="rId3"/>
          <a:stretch>
            <a:fillRect/>
          </a:stretch>
        </p:blipFill>
        <p:spPr>
          <a:xfrm>
            <a:off x="907190" y="1125662"/>
            <a:ext cx="3745730" cy="2479166"/>
          </a:xfrm>
          <a:prstGeom prst="rect">
            <a:avLst/>
          </a:prstGeom>
        </p:spPr>
      </p:pic>
      <p:pic>
        <p:nvPicPr>
          <p:cNvPr id="9" name="Picture 8" descr="A graph with a curve&#10;&#10;Description automatically generated">
            <a:extLst>
              <a:ext uri="{FF2B5EF4-FFF2-40B4-BE49-F238E27FC236}">
                <a16:creationId xmlns:a16="http://schemas.microsoft.com/office/drawing/2014/main" id="{C37AAEB2-275A-7233-5E2F-38AFFF134064}"/>
              </a:ext>
            </a:extLst>
          </p:cNvPr>
          <p:cNvPicPr>
            <a:picLocks noChangeAspect="1"/>
          </p:cNvPicPr>
          <p:nvPr/>
        </p:nvPicPr>
        <p:blipFill>
          <a:blip r:embed="rId4"/>
          <a:stretch>
            <a:fillRect/>
          </a:stretch>
        </p:blipFill>
        <p:spPr>
          <a:xfrm>
            <a:off x="644199" y="3753461"/>
            <a:ext cx="4271713" cy="3108295"/>
          </a:xfrm>
          <a:prstGeom prst="rect">
            <a:avLst/>
          </a:prstGeom>
        </p:spPr>
      </p:pic>
      <p:sp>
        <p:nvSpPr>
          <p:cNvPr id="6" name="Title 1">
            <a:extLst>
              <a:ext uri="{FF2B5EF4-FFF2-40B4-BE49-F238E27FC236}">
                <a16:creationId xmlns:a16="http://schemas.microsoft.com/office/drawing/2014/main" id="{29D8EA9B-EA8D-2996-3EDB-BB11EB41AF9F}"/>
              </a:ext>
            </a:extLst>
          </p:cNvPr>
          <p:cNvSpPr txBox="1">
            <a:spLocks/>
          </p:cNvSpPr>
          <p:nvPr/>
        </p:nvSpPr>
        <p:spPr>
          <a:xfrm>
            <a:off x="1233311" y="256152"/>
            <a:ext cx="9657009" cy="52231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a:t>Exploratory Data Analysis – Critic Score</a:t>
            </a:r>
          </a:p>
        </p:txBody>
      </p:sp>
    </p:spTree>
    <p:extLst>
      <p:ext uri="{BB962C8B-B14F-4D97-AF65-F5344CB8AC3E}">
        <p14:creationId xmlns:p14="http://schemas.microsoft.com/office/powerpoint/2010/main" val="205931625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E8A3827-DEC2-D989-6F75-A689B89FBE75}"/>
              </a:ext>
            </a:extLst>
          </p:cNvPr>
          <p:cNvSpPr>
            <a:spLocks noGrp="1"/>
          </p:cNvSpPr>
          <p:nvPr>
            <p:ph type="ctrTitle"/>
          </p:nvPr>
        </p:nvSpPr>
        <p:spPr>
          <a:xfrm>
            <a:off x="1524000" y="333075"/>
            <a:ext cx="9144000" cy="641710"/>
          </a:xfrm>
        </p:spPr>
        <p:txBody>
          <a:bodyPr>
            <a:normAutofit/>
          </a:bodyPr>
          <a:lstStyle/>
          <a:p>
            <a:r>
              <a:rPr lang="en-IN" sz="3200"/>
              <a:t>Exploratory Data Analysis - Sales</a:t>
            </a:r>
          </a:p>
        </p:txBody>
      </p:sp>
      <p:pic>
        <p:nvPicPr>
          <p:cNvPr id="6" name="Picture 5">
            <a:extLst>
              <a:ext uri="{FF2B5EF4-FFF2-40B4-BE49-F238E27FC236}">
                <a16:creationId xmlns:a16="http://schemas.microsoft.com/office/drawing/2014/main" id="{0AD5A92B-A705-AEF4-FA26-12E8900DCD3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599208" y="1186249"/>
            <a:ext cx="4896928" cy="3113653"/>
          </a:xfrm>
          <a:prstGeom prst="rect">
            <a:avLst/>
          </a:prstGeom>
        </p:spPr>
      </p:pic>
      <p:pic>
        <p:nvPicPr>
          <p:cNvPr id="8" name="Picture 7">
            <a:extLst>
              <a:ext uri="{FF2B5EF4-FFF2-40B4-BE49-F238E27FC236}">
                <a16:creationId xmlns:a16="http://schemas.microsoft.com/office/drawing/2014/main" id="{C1A6A898-4051-1698-3032-2F0AB0850C8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48698" y="955284"/>
            <a:ext cx="5103962" cy="3113653"/>
          </a:xfrm>
          <a:prstGeom prst="rect">
            <a:avLst/>
          </a:prstGeom>
        </p:spPr>
      </p:pic>
      <p:pic>
        <p:nvPicPr>
          <p:cNvPr id="10" name="Picture 9">
            <a:extLst>
              <a:ext uri="{FF2B5EF4-FFF2-40B4-BE49-F238E27FC236}">
                <a16:creationId xmlns:a16="http://schemas.microsoft.com/office/drawing/2014/main" id="{4A3D663C-65BC-4830-FC8B-2D048A99562F}"/>
              </a:ext>
            </a:extLst>
          </p:cNvPr>
          <p:cNvPicPr>
            <a:picLocks noChangeAspect="1"/>
          </p:cNvPicPr>
          <p:nvPr/>
        </p:nvPicPr>
        <p:blipFill>
          <a:blip r:embed="rId4"/>
          <a:stretch>
            <a:fillRect/>
          </a:stretch>
        </p:blipFill>
        <p:spPr>
          <a:xfrm>
            <a:off x="333556" y="4099130"/>
            <a:ext cx="5103962" cy="2625161"/>
          </a:xfrm>
          <a:prstGeom prst="rect">
            <a:avLst/>
          </a:prstGeom>
        </p:spPr>
      </p:pic>
      <p:sp>
        <p:nvSpPr>
          <p:cNvPr id="11" name="Title 1">
            <a:extLst>
              <a:ext uri="{FF2B5EF4-FFF2-40B4-BE49-F238E27FC236}">
                <a16:creationId xmlns:a16="http://schemas.microsoft.com/office/drawing/2014/main" id="{5C9D8A2E-037B-4FF8-558A-66C1E959DF86}"/>
              </a:ext>
            </a:extLst>
          </p:cNvPr>
          <p:cNvSpPr txBox="1">
            <a:spLocks/>
          </p:cNvSpPr>
          <p:nvPr/>
        </p:nvSpPr>
        <p:spPr>
          <a:xfrm>
            <a:off x="6144883" y="4408099"/>
            <a:ext cx="4896928" cy="198407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71450" indent="-171450" algn="l">
              <a:spcAft>
                <a:spcPts val="1200"/>
              </a:spcAft>
              <a:buFont typeface="Wingdings" panose="05000000000000000000" pitchFamily="2" charset="2"/>
              <a:buChar char="Ø"/>
            </a:pPr>
            <a:r>
              <a:rPr lang="en-US" sz="1400"/>
              <a:t>The histogram of global sales in millions of shows a right-skewed distribution. This skewness arises from the majority of the data points having low sales, primarily concentrated near zero</a:t>
            </a:r>
          </a:p>
          <a:p>
            <a:pPr marL="171450" indent="-171450" algn="l">
              <a:spcAft>
                <a:spcPts val="1200"/>
              </a:spcAft>
              <a:buFont typeface="Wingdings" panose="05000000000000000000" pitchFamily="2" charset="2"/>
              <a:buChar char="Ø"/>
            </a:pPr>
            <a:r>
              <a:rPr lang="en-US" sz="1400"/>
              <a:t>The QQ plot further emphasizes the right-skewed nature of the global sales data, with the majority of games having low sales and a few outliers achieving exceptionally high sales figures.</a:t>
            </a:r>
            <a:endParaRPr lang="en-IN" sz="1400"/>
          </a:p>
        </p:txBody>
      </p:sp>
    </p:spTree>
    <p:extLst>
      <p:ext uri="{BB962C8B-B14F-4D97-AF65-F5344CB8AC3E}">
        <p14:creationId xmlns:p14="http://schemas.microsoft.com/office/powerpoint/2010/main" val="188891796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2833086-93E6-C0D0-679C-98B48CECB1C7}"/>
              </a:ext>
            </a:extLst>
          </p:cNvPr>
          <p:cNvSpPr>
            <a:spLocks noGrp="1"/>
          </p:cNvSpPr>
          <p:nvPr>
            <p:ph type="ctrTitle"/>
          </p:nvPr>
        </p:nvSpPr>
        <p:spPr>
          <a:xfrm>
            <a:off x="550863" y="366639"/>
            <a:ext cx="11090274" cy="675441"/>
          </a:xfrm>
        </p:spPr>
        <p:txBody>
          <a:bodyPr wrap="square" anchor="t">
            <a:normAutofit/>
          </a:bodyPr>
          <a:lstStyle/>
          <a:p>
            <a:pPr algn="l"/>
            <a:r>
              <a:rPr lang="en-IN" sz="4200"/>
              <a:t>Exploratory Data Analysis – Categorical Variables</a:t>
            </a:r>
          </a:p>
        </p:txBody>
      </p:sp>
      <p:pic>
        <p:nvPicPr>
          <p:cNvPr id="6" name="Picture 5">
            <a:extLst>
              <a:ext uri="{FF2B5EF4-FFF2-40B4-BE49-F238E27FC236}">
                <a16:creationId xmlns:a16="http://schemas.microsoft.com/office/drawing/2014/main" id="{8363D5A2-B0A7-2DDB-27B1-9E0F1D1EEDC6}"/>
              </a:ext>
            </a:extLst>
          </p:cNvPr>
          <p:cNvPicPr>
            <a:picLocks noChangeAspect="1"/>
          </p:cNvPicPr>
          <p:nvPr/>
        </p:nvPicPr>
        <p:blipFill>
          <a:blip r:embed="rId2"/>
          <a:stretch>
            <a:fillRect/>
          </a:stretch>
        </p:blipFill>
        <p:spPr>
          <a:xfrm>
            <a:off x="493975" y="973645"/>
            <a:ext cx="5503775" cy="3182719"/>
          </a:xfrm>
          <a:prstGeom prst="rect">
            <a:avLst/>
          </a:prstGeom>
          <a:effectLst/>
        </p:spPr>
      </p:pic>
      <p:pic>
        <p:nvPicPr>
          <p:cNvPr id="7" name="Picture 6">
            <a:extLst>
              <a:ext uri="{FF2B5EF4-FFF2-40B4-BE49-F238E27FC236}">
                <a16:creationId xmlns:a16="http://schemas.microsoft.com/office/drawing/2014/main" id="{09363BD1-F691-BAF5-ED09-A511541D9061}"/>
              </a:ext>
            </a:extLst>
          </p:cNvPr>
          <p:cNvPicPr>
            <a:picLocks noChangeAspect="1"/>
          </p:cNvPicPr>
          <p:nvPr/>
        </p:nvPicPr>
        <p:blipFill>
          <a:blip r:embed="rId3"/>
          <a:stretch>
            <a:fillRect/>
          </a:stretch>
        </p:blipFill>
        <p:spPr>
          <a:xfrm>
            <a:off x="6300457" y="1042080"/>
            <a:ext cx="5643387" cy="3114284"/>
          </a:xfrm>
          <a:prstGeom prst="rect">
            <a:avLst/>
          </a:prstGeom>
          <a:effectLst/>
        </p:spPr>
      </p:pic>
      <p:pic>
        <p:nvPicPr>
          <p:cNvPr id="10" name="Picture 9">
            <a:extLst>
              <a:ext uri="{FF2B5EF4-FFF2-40B4-BE49-F238E27FC236}">
                <a16:creationId xmlns:a16="http://schemas.microsoft.com/office/drawing/2014/main" id="{758BCE00-7636-F718-28F7-2FF36F647D6A}"/>
              </a:ext>
            </a:extLst>
          </p:cNvPr>
          <p:cNvPicPr>
            <a:picLocks/>
          </p:cNvPicPr>
          <p:nvPr/>
        </p:nvPicPr>
        <p:blipFill>
          <a:blip r:embed="rId4"/>
          <a:stretch>
            <a:fillRect/>
          </a:stretch>
        </p:blipFill>
        <p:spPr>
          <a:xfrm>
            <a:off x="3732949" y="4046307"/>
            <a:ext cx="4726101" cy="2743539"/>
          </a:xfrm>
          <a:prstGeom prst="rect">
            <a:avLst/>
          </a:prstGeom>
          <a:effectLst/>
        </p:spPr>
      </p:pic>
    </p:spTree>
    <p:extLst>
      <p:ext uri="{BB962C8B-B14F-4D97-AF65-F5344CB8AC3E}">
        <p14:creationId xmlns:p14="http://schemas.microsoft.com/office/powerpoint/2010/main" val="1390126750"/>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1214</TotalTime>
  <Words>1199</Words>
  <Application>Microsoft Office PowerPoint</Application>
  <PresentationFormat>Widescreen</PresentationFormat>
  <Paragraphs>84</Paragraphs>
  <Slides>14</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Arial</vt:lpstr>
      <vt:lpstr>Calibri</vt:lpstr>
      <vt:lpstr>Calibri Light</vt:lpstr>
      <vt:lpstr>Charmonman</vt:lpstr>
      <vt:lpstr>Kefa</vt:lpstr>
      <vt:lpstr>Wingdings</vt:lpstr>
      <vt:lpstr>Wingdings,Sans-Serif</vt:lpstr>
      <vt:lpstr>Office Theme</vt:lpstr>
      <vt:lpstr>1_Office Theme</vt:lpstr>
      <vt:lpstr>Intro To Data Science Group 6️⃣</vt:lpstr>
      <vt:lpstr>Overview</vt:lpstr>
      <vt:lpstr>Structure of the Dataset</vt:lpstr>
      <vt:lpstr>Data Cleaning – Identifying missing observations</vt:lpstr>
      <vt:lpstr>Data Cleaning – Outlier Handing</vt:lpstr>
      <vt:lpstr>Exploratory Data Analysis – User Score</vt:lpstr>
      <vt:lpstr>PowerPoint Presentation</vt:lpstr>
      <vt:lpstr>Exploratory Data Analysis - Sales</vt:lpstr>
      <vt:lpstr>Exploratory Data Analysis – Categorical Variables</vt:lpstr>
      <vt:lpstr>Research Question 1 – Proportion of Shooter Games with a User Score of &gt;=8.0</vt:lpstr>
      <vt:lpstr>Research Question 2 – Nintendo vs Non-Nintendo User Score comparison</vt:lpstr>
      <vt:lpstr>Research Question 3– What is the Trend in global sales by year ?</vt:lpstr>
      <vt:lpstr>Research Question 4- User scores vs Global Sales</vt:lpstr>
      <vt:lpstr>Conclusion and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sairam venkat</dc:creator>
  <cp:lastModifiedBy>sairam venkat</cp:lastModifiedBy>
  <cp:revision>152</cp:revision>
  <dcterms:created xsi:type="dcterms:W3CDTF">2023-10-13T01:40:37Z</dcterms:created>
  <dcterms:modified xsi:type="dcterms:W3CDTF">2023-10-19T21:23:47Z</dcterms:modified>
</cp:coreProperties>
</file>