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61" r:id="rId8"/>
    <p:sldId id="268" r:id="rId9"/>
    <p:sldId id="262" r:id="rId10"/>
    <p:sldId id="269" r:id="rId11"/>
    <p:sldId id="263" r:id="rId12"/>
    <p:sldId id="264" r:id="rId13"/>
    <p:sldId id="270" r:id="rId14"/>
    <p:sldId id="265" r:id="rId15"/>
    <p:sldId id="266" r:id="rId16"/>
    <p:sldId id="260" r:id="rId17"/>
    <p:sldId id="271" r:id="rId18"/>
    <p:sldId id="267" r:id="rId19"/>
    <p:sldId id="25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Libre Baskerville" panose="02000000000000000000"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22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454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85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68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974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701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59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845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13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19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571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279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58994"/>
            <a:ext cx="12190815" cy="6694098"/>
          </a:xfrm>
          <a:prstGeom prst="rect">
            <a:avLst/>
          </a:prstGeom>
          <a:noFill/>
          <a:ln>
            <a:noFill/>
          </a:ln>
        </p:spPr>
      </p:pic>
      <p:sp>
        <p:nvSpPr>
          <p:cNvPr id="99" name="Google Shape;99;p1"/>
          <p:cNvSpPr txBox="1"/>
          <p:nvPr/>
        </p:nvSpPr>
        <p:spPr>
          <a:xfrm>
            <a:off x="3126658" y="3934296"/>
            <a:ext cx="6317132"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1" dirty="0">
                <a:solidFill>
                  <a:srgbClr val="0070C0"/>
                </a:solidFill>
                <a:effectLst>
                  <a:outerShdw blurRad="38100" dist="38100" dir="2700000" algn="tl">
                    <a:srgbClr val="000000">
                      <a:alpha val="43137"/>
                    </a:srgbClr>
                  </a:outerShdw>
                </a:effectLst>
                <a:latin typeface="+mj-lt"/>
              </a:rPr>
              <a:t>Online Restaurant Analysis</a:t>
            </a:r>
          </a:p>
          <a:p>
            <a:pPr marL="0" marR="0" lvl="0" indent="0" algn="ctr" rtl="0">
              <a:spcBef>
                <a:spcPts val="0"/>
              </a:spcBef>
              <a:spcAft>
                <a:spcPts val="0"/>
              </a:spcAft>
              <a:buNone/>
            </a:pPr>
            <a:r>
              <a:rPr lang="en-GB" sz="3600" b="1" i="1" dirty="0">
                <a:solidFill>
                  <a:srgbClr val="0070C0"/>
                </a:solidFill>
                <a:effectLst>
                  <a:outerShdw blurRad="38100" dist="38100" dir="2700000" algn="tl">
                    <a:srgbClr val="000000">
                      <a:alpha val="43137"/>
                    </a:srgbClr>
                  </a:outerShdw>
                </a:effectLst>
                <a:latin typeface="+mj-lt"/>
              </a:rPr>
              <a:t>(</a:t>
            </a:r>
            <a:r>
              <a:rPr lang="en-GB" sz="3600" b="1" i="1" dirty="0" err="1">
                <a:solidFill>
                  <a:srgbClr val="0070C0"/>
                </a:solidFill>
                <a:effectLst>
                  <a:outerShdw blurRad="38100" dist="38100" dir="2700000" algn="tl">
                    <a:srgbClr val="000000">
                      <a:alpha val="43137"/>
                    </a:srgbClr>
                  </a:outerShdw>
                </a:effectLst>
                <a:latin typeface="+mj-lt"/>
              </a:rPr>
              <a:t>Swiggy</a:t>
            </a:r>
            <a:r>
              <a:rPr lang="en-GB" sz="3600" b="1" i="1" dirty="0">
                <a:solidFill>
                  <a:srgbClr val="0070C0"/>
                </a:solidFill>
                <a:effectLst>
                  <a:outerShdw blurRad="38100" dist="38100" dir="2700000" algn="tl">
                    <a:srgbClr val="000000">
                      <a:alpha val="43137"/>
                    </a:srgbClr>
                  </a:outerShdw>
                </a:effectLst>
                <a:latin typeface="+mj-lt"/>
              </a:rPr>
              <a:t>)</a:t>
            </a:r>
            <a:endParaRPr sz="3600" b="1" i="1" dirty="0">
              <a:solidFill>
                <a:srgbClr val="0070C0"/>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99">
                                            <p:txEl>
                                              <p:pRg st="0" end="0"/>
                                            </p:txEl>
                                          </p:spTgt>
                                        </p:tgtEl>
                                      </p:cBhvr>
                                    </p:animEffect>
                                    <p:animScale>
                                      <p:cBhvr>
                                        <p:cTn id="13" dur="250" autoRev="1" fill="hold"/>
                                        <p:tgtEl>
                                          <p:spTgt spid="99">
                                            <p:txEl>
                                              <p:pRg st="0" end="0"/>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99">
                                            <p:txEl>
                                              <p:pRg st="1" end="1"/>
                                            </p:txEl>
                                          </p:spTgt>
                                        </p:tgtEl>
                                      </p:cBhvr>
                                    </p:animEffect>
                                    <p:animScale>
                                      <p:cBhvr>
                                        <p:cTn id="18" dur="250" autoRev="1" fill="hold"/>
                                        <p:tgtEl>
                                          <p:spTgt spid="99">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417871" y="694997"/>
            <a:ext cx="11356258" cy="2800767"/>
          </a:xfrm>
          <a:prstGeom prst="rect">
            <a:avLst/>
          </a:prstGeom>
          <a:noFill/>
        </p:spPr>
        <p:txBody>
          <a:bodyPr wrap="square" rtlCol="0">
            <a:spAutoFit/>
          </a:bodyPr>
          <a:lstStyle/>
          <a:p>
            <a:r>
              <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rPr>
              <a:t>Multivariate Analysis  </a:t>
            </a:r>
          </a:p>
          <a:p>
            <a:endPar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Multivariate analysis is a statistical analysis technique used to </a:t>
            </a:r>
            <a:r>
              <a:rPr lang="en-GB"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analyze</a:t>
            </a: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that involves multiple variables or features. In this type of analysis, the relationship between several variables is examined simultaneously, allowing for a more comprehensive understanding of the data.</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Chart&#10;&#10;Description automatically generated">
            <a:extLst>
              <a:ext uri="{FF2B5EF4-FFF2-40B4-BE49-F238E27FC236}">
                <a16:creationId xmlns:a16="http://schemas.microsoft.com/office/drawing/2014/main" id="{33C6793A-0FEF-8960-2568-A49F1746B234}"/>
              </a:ext>
            </a:extLst>
          </p:cNvPr>
          <p:cNvPicPr>
            <a:picLocks noChangeAspect="1"/>
          </p:cNvPicPr>
          <p:nvPr/>
        </p:nvPicPr>
        <p:blipFill>
          <a:blip r:embed="rId3"/>
          <a:stretch>
            <a:fillRect/>
          </a:stretch>
        </p:blipFill>
        <p:spPr>
          <a:xfrm>
            <a:off x="83574" y="2714933"/>
            <a:ext cx="6287729" cy="4059493"/>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3D9B9294-B05D-61DE-8517-957BE351434C}"/>
              </a:ext>
            </a:extLst>
          </p:cNvPr>
          <p:cNvPicPr>
            <a:picLocks noChangeAspect="1"/>
          </p:cNvPicPr>
          <p:nvPr/>
        </p:nvPicPr>
        <p:blipFill>
          <a:blip r:embed="rId4"/>
          <a:stretch>
            <a:fillRect/>
          </a:stretch>
        </p:blipFill>
        <p:spPr>
          <a:xfrm>
            <a:off x="6027173" y="2714933"/>
            <a:ext cx="5987845" cy="4059493"/>
          </a:xfrm>
          <a:prstGeom prst="rect">
            <a:avLst/>
          </a:prstGeom>
        </p:spPr>
      </p:pic>
    </p:spTree>
    <p:extLst>
      <p:ext uri="{BB962C8B-B14F-4D97-AF65-F5344CB8AC3E}">
        <p14:creationId xmlns:p14="http://schemas.microsoft.com/office/powerpoint/2010/main" val="5412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417871" y="694997"/>
            <a:ext cx="11356258" cy="8525411"/>
          </a:xfrm>
          <a:prstGeom prst="rect">
            <a:avLst/>
          </a:prstGeom>
          <a:noFill/>
        </p:spPr>
        <p:txBody>
          <a:bodyPr wrap="square" rtlCol="0">
            <a:spAutoFit/>
          </a:bodyPr>
          <a:lstStyle/>
          <a:p>
            <a:r>
              <a:rPr lang="en-GB" sz="2800" b="1" dirty="0">
                <a:solidFill>
                  <a:srgbClr val="0070C0"/>
                </a:solidFill>
                <a:latin typeface="Calibri" panose="020F0502020204030204" pitchFamily="34" charset="0"/>
                <a:ea typeface="Calibri" panose="020F0502020204030204" pitchFamily="34" charset="0"/>
                <a:cs typeface="Calibri" panose="020F0502020204030204" pitchFamily="34" charset="0"/>
              </a:rPr>
              <a:t>Key Business Questions</a:t>
            </a:r>
          </a:p>
          <a:p>
            <a:endParaRPr lang="en-GB" sz="28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What types of food are most popular among customers, and how does this vary by restaurant and price range?</a:t>
            </a:r>
          </a:p>
          <a:p>
            <a:pPr marL="457200" indent="-457200">
              <a:buFont typeface="Wingdings" panose="05000000000000000000" pitchFamily="2" charset="2"/>
              <a:buChar char="§"/>
            </a:pP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Is there a correlation between discounts offered and restaurant ratings, and if so, what is the nature of this relationship?</a:t>
            </a:r>
          </a:p>
          <a:p>
            <a:pPr marL="457200" indent="-457200">
              <a:buFont typeface="Wingdings" panose="05000000000000000000" pitchFamily="2" charset="2"/>
              <a:buChar char="§"/>
            </a:pP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Which restaurants have the highest ratings, and what factors contribute to their success?</a:t>
            </a:r>
          </a:p>
          <a:p>
            <a:pPr marL="457200" indent="-457200">
              <a:buFont typeface="Wingdings" panose="05000000000000000000" pitchFamily="2" charset="2"/>
              <a:buChar char="§"/>
            </a:pP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Are there any trends in customer preferences over time, and how can restaurants adapt to these changes?</a:t>
            </a:r>
          </a:p>
          <a:p>
            <a:pPr marL="457200" indent="-457200">
              <a:buFont typeface="Wingdings" panose="05000000000000000000" pitchFamily="2" charset="2"/>
              <a:buChar char="§"/>
            </a:pP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Can we identify any opportunities to increase customer retention and loyalty through targeted promotions or discounts?</a:t>
            </a:r>
          </a:p>
          <a:p>
            <a:pPr marL="457200" indent="-457200">
              <a:buFont typeface="Wingdings" panose="05000000000000000000" pitchFamily="2" charset="2"/>
              <a:buChar char="§"/>
            </a:pP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Can we predict the success of a new restaurant opening based on its features and characteristics compared to existing restaurants in the area?</a:t>
            </a:r>
          </a:p>
          <a:p>
            <a:pPr marL="457200" indent="-457200">
              <a:buFont typeface="Wingdings" panose="05000000000000000000" pitchFamily="2" charset="2"/>
              <a:buChar char="§"/>
            </a:pPr>
            <a:endPar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endParaRPr lang="en-GB" sz="24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endParaRPr lang="en-GB" sz="28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GB" sz="28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GB" sz="28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205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417871" y="136197"/>
            <a:ext cx="11356258" cy="6001643"/>
          </a:xfrm>
          <a:prstGeom prst="rect">
            <a:avLst/>
          </a:prstGeom>
          <a:noFill/>
        </p:spPr>
        <p:txBody>
          <a:bodyPr wrap="square" rtlCol="0">
            <a:spAutoFit/>
          </a:bodyPr>
          <a:lstStyle/>
          <a:p>
            <a:r>
              <a:rPr lang="en-GB" sz="2800" b="1" dirty="0">
                <a:solidFill>
                  <a:srgbClr val="00B050"/>
                </a:solidFill>
                <a:latin typeface="Calibri" panose="020F0502020204030204" pitchFamily="34" charset="0"/>
                <a:ea typeface="Calibri" panose="020F0502020204030204" pitchFamily="34" charset="0"/>
                <a:cs typeface="Calibri" panose="020F0502020204030204" pitchFamily="34" charset="0"/>
              </a:rPr>
              <a:t>Experience/Challenges working on Web Scraping – Data Analysis Project</a:t>
            </a:r>
          </a:p>
          <a:p>
            <a:endParaRPr lang="en-GB" sz="28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Wingdings" panose="05000000000000000000" pitchFamily="2" charset="2"/>
              <a:buChar char="Ø"/>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One of the biggest challenges is to extract the data from the websites, as some websites may have anti-scraping mechanisms in place or may have a complex structure that makes it difficult to extract data. Another challenge is to clean and </a:t>
            </a:r>
            <a:r>
              <a:rPr lang="en-GB"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preprocess</a:t>
            </a: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 after it has been extracted, as it may contain errors, missing values, or inconsistent formats.</a:t>
            </a:r>
          </a:p>
          <a:p>
            <a:pPr algn="l"/>
            <a:endPar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Wingdings" panose="05000000000000000000" pitchFamily="2" charset="2"/>
              <a:buChar char="Ø"/>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Another challenge is to identify the relevant features or variables that will help to solve the business problem. Sometimes, there may be too many features or irrelevant features, which can make it difficult to focus on the key variables that are important for the analysis.</a:t>
            </a:r>
          </a:p>
          <a:p>
            <a:pPr algn="l"/>
            <a:endPar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Wingdings" panose="05000000000000000000" pitchFamily="2" charset="2"/>
              <a:buChar char="Ø"/>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data analysis and visualization require expertise and a good understanding of statistical methods and tools. It is important to choose the appropriate methods and techniques to draw meaningful insights from the data, and to communicate the results effectively to stakeholders.</a:t>
            </a:r>
          </a:p>
          <a:p>
            <a:pPr algn="l"/>
            <a:endPar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Wingdings" panose="05000000000000000000" pitchFamily="2" charset="2"/>
              <a:buChar char="Ø"/>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Overall, web scraping and data analysis projects can be challenging, but also very rewarding in terms of the insights and value they can provide to businesses and organizations.</a:t>
            </a:r>
          </a:p>
          <a:p>
            <a:pPr marL="457200" indent="-457200">
              <a:buFont typeface="Wingdings" panose="05000000000000000000" pitchFamily="2" charset="2"/>
              <a:buChar char="Ø"/>
            </a:pPr>
            <a:endParaRPr lang="en-GB" sz="28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31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TextBox 5">
            <a:extLst>
              <a:ext uri="{FF2B5EF4-FFF2-40B4-BE49-F238E27FC236}">
                <a16:creationId xmlns:a16="http://schemas.microsoft.com/office/drawing/2014/main" id="{85CBF83E-245E-63C2-12C7-D22EF90B0651}"/>
              </a:ext>
            </a:extLst>
          </p:cNvPr>
          <p:cNvSpPr txBox="1"/>
          <p:nvPr/>
        </p:nvSpPr>
        <p:spPr>
          <a:xfrm>
            <a:off x="393700" y="469900"/>
            <a:ext cx="11226800" cy="6063198"/>
          </a:xfrm>
          <a:prstGeom prst="rect">
            <a:avLst/>
          </a:prstGeom>
          <a:noFill/>
        </p:spPr>
        <p:txBody>
          <a:bodyPr wrap="square" rtlCol="0">
            <a:spAutoFit/>
          </a:bodyPr>
          <a:lstStyle/>
          <a:p>
            <a:r>
              <a:rPr lang="en-GB" sz="2400" dirty="0">
                <a:solidFill>
                  <a:srgbClr val="3399FF"/>
                </a:solidFill>
                <a:latin typeface="Arial (Headings)"/>
                <a:ea typeface="Calibri" panose="020F0502020204030204" pitchFamily="34" charset="0"/>
                <a:cs typeface="Calibri" panose="020F0502020204030204" pitchFamily="34" charset="0"/>
              </a:rPr>
              <a:t>Summary of the Data :</a:t>
            </a:r>
          </a:p>
          <a:p>
            <a:endParaRPr lang="en-GB" sz="2800" dirty="0">
              <a:solidFill>
                <a:srgbClr val="3399FF"/>
              </a:solidFill>
              <a:latin typeface="Arial (Headings)"/>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project involves scraping data from food delivery platforms like Zomato and </a:t>
            </a:r>
            <a:r>
              <a:rPr lang="en-GB" sz="2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Swiggy</a:t>
            </a: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cleaning and </a:t>
            </a:r>
            <a:r>
              <a:rPr lang="en-GB" sz="2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analyzing</a:t>
            </a: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 to draw insights related to ratings and gross income. The first step involves defining the problem statement and identifying relevant websites to extract the data. </a:t>
            </a:r>
          </a:p>
          <a:p>
            <a:pPr marL="457200" indent="-457200">
              <a:buFont typeface="Arial" panose="020B0604020202020204" pitchFamily="34" charset="0"/>
              <a:buChar char="•"/>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minimum of 6 features and 1100 rows are  scrapped. The extracted data is then converted to a </a:t>
            </a:r>
            <a:r>
              <a:rPr lang="en-GB" sz="2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exported to a CSV file. The data is then imported and cleaned by removing special characters, correcting headers, and converting data types. Missing values and outliers are also treated. </a:t>
            </a:r>
          </a:p>
          <a:p>
            <a:pPr marL="457200" indent="-457200">
              <a:buFont typeface="Arial" panose="020B0604020202020204" pitchFamily="34" charset="0"/>
              <a:buChar char="•"/>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 is then </a:t>
            </a:r>
            <a:r>
              <a:rPr lang="en-GB" sz="2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analyzed</a:t>
            </a: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visualized using </a:t>
            </a:r>
            <a:r>
              <a:rPr lang="en-GB" sz="2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uni</a:t>
            </a: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-variate and bi-variate methods. The final step involves interpreting the findings and drawing meaningful insights from the data.</a:t>
            </a: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47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TextBox 5">
            <a:extLst>
              <a:ext uri="{FF2B5EF4-FFF2-40B4-BE49-F238E27FC236}">
                <a16:creationId xmlns:a16="http://schemas.microsoft.com/office/drawing/2014/main" id="{85CBF83E-245E-63C2-12C7-D22EF90B0651}"/>
              </a:ext>
            </a:extLst>
          </p:cNvPr>
          <p:cNvSpPr txBox="1"/>
          <p:nvPr/>
        </p:nvSpPr>
        <p:spPr>
          <a:xfrm>
            <a:off x="363220" y="317500"/>
            <a:ext cx="11226800" cy="7786747"/>
          </a:xfrm>
          <a:prstGeom prst="rect">
            <a:avLst/>
          </a:prstGeom>
          <a:noFill/>
        </p:spPr>
        <p:txBody>
          <a:bodyPr wrap="square" rtlCol="0">
            <a:spAutoFit/>
          </a:bodyPr>
          <a:lstStyle/>
          <a:p>
            <a:r>
              <a:rPr lang="en-GB" sz="2400" dirty="0">
                <a:solidFill>
                  <a:schemeClr val="accent2"/>
                </a:solidFill>
                <a:latin typeface="Arial (Headings)"/>
                <a:ea typeface="Calibri" panose="020F0502020204030204" pitchFamily="34" charset="0"/>
                <a:cs typeface="Calibri" panose="020F0502020204030204" pitchFamily="34" charset="0"/>
              </a:rPr>
              <a:t>Conclusion :</a:t>
            </a:r>
          </a:p>
          <a:p>
            <a:pPr marL="457200" indent="-457200">
              <a:buFont typeface="Wingdings" panose="05000000000000000000" pitchFamily="2" charset="2"/>
              <a:buChar char="q"/>
            </a:pPr>
            <a:endParaRPr lang="en-GB" sz="2800" dirty="0">
              <a:solidFill>
                <a:srgbClr val="3399FF"/>
              </a:solidFill>
              <a:latin typeface="Arial (Headings)"/>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The maximum price of the food is about Rs.700 from the analysis of the whole project.</a:t>
            </a:r>
          </a:p>
          <a:p>
            <a:pPr marL="457200" indent="-457200">
              <a:buFont typeface="Wingdings" panose="05000000000000000000" pitchFamily="2" charset="2"/>
              <a:buChar char="q"/>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The best Type of the food is American and Pizzas With the ratings of </a:t>
            </a:r>
          </a:p>
          <a:p>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(4.6-5.0) from the whole analysis.</a:t>
            </a: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As some of ratings are high in restaurants , but the quality and quantity</a:t>
            </a:r>
          </a:p>
          <a:p>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of the food is not good(as per the user analytics &amp; reviews)  and </a:t>
            </a:r>
          </a:p>
          <a:p>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vice – versa in some situations from the user and project analysis.</a:t>
            </a: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As per different statistics and other factors, there are mainly different coupons for restaurants.</a:t>
            </a:r>
          </a:p>
          <a:p>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457200" indent="-457200">
              <a:buFont typeface="Wingdings" panose="05000000000000000000" pitchFamily="2" charset="2"/>
              <a:buChar char="q"/>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828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Flowchart: Decision 2">
            <a:extLst>
              <a:ext uri="{FF2B5EF4-FFF2-40B4-BE49-F238E27FC236}">
                <a16:creationId xmlns:a16="http://schemas.microsoft.com/office/drawing/2014/main" id="{E4561C8D-5147-9319-ED82-29E555503BC4}"/>
              </a:ext>
            </a:extLst>
          </p:cNvPr>
          <p:cNvSpPr/>
          <p:nvPr/>
        </p:nvSpPr>
        <p:spPr>
          <a:xfrm>
            <a:off x="393700" y="533400"/>
            <a:ext cx="10795000" cy="5562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BE463E8C-496C-5AE5-6B1F-58D200DCDF6F}"/>
              </a:ext>
            </a:extLst>
          </p:cNvPr>
          <p:cNvPicPr>
            <a:picLocks noChangeAspect="1"/>
          </p:cNvPicPr>
          <p:nvPr/>
        </p:nvPicPr>
        <p:blipFill>
          <a:blip r:embed="rId3"/>
          <a:stretch>
            <a:fillRect/>
          </a:stretch>
        </p:blipFill>
        <p:spPr>
          <a:xfrm>
            <a:off x="2717801" y="1723366"/>
            <a:ext cx="5930900" cy="3411268"/>
          </a:xfrm>
          <a:prstGeom prst="rect">
            <a:avLst/>
          </a:prstGeom>
        </p:spPr>
      </p:pic>
    </p:spTree>
    <p:extLst>
      <p:ext uri="{BB962C8B-B14F-4D97-AF65-F5344CB8AC3E}">
        <p14:creationId xmlns:p14="http://schemas.microsoft.com/office/powerpoint/2010/main" val="364007521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TextBox 3">
            <a:extLst>
              <a:ext uri="{FF2B5EF4-FFF2-40B4-BE49-F238E27FC236}">
                <a16:creationId xmlns:a16="http://schemas.microsoft.com/office/drawing/2014/main" id="{4D7C9E40-1ECE-FB1A-E3F7-841C395728DD}"/>
              </a:ext>
            </a:extLst>
          </p:cNvPr>
          <p:cNvSpPr txBox="1"/>
          <p:nvPr/>
        </p:nvSpPr>
        <p:spPr>
          <a:xfrm>
            <a:off x="329380" y="228600"/>
            <a:ext cx="11533239" cy="6740307"/>
          </a:xfrm>
          <a:prstGeom prst="rect">
            <a:avLst/>
          </a:prstGeom>
          <a:noFill/>
        </p:spPr>
        <p:txBody>
          <a:bodyPr wrap="square" rtlCol="0">
            <a:spAutoFit/>
          </a:bodyPr>
          <a:lstStyle/>
          <a:p>
            <a:r>
              <a:rPr lang="en-GB" sz="1800" b="1" dirty="0">
                <a:solidFill>
                  <a:srgbClr val="FF0000"/>
                </a:solidFill>
                <a:latin typeface="+mj-lt"/>
              </a:rPr>
              <a:t>INTRODUCTION </a:t>
            </a:r>
            <a:r>
              <a:rPr lang="en-GB" sz="1800" b="1" dirty="0">
                <a:solidFill>
                  <a:srgbClr val="FF0000"/>
                </a:solidFill>
                <a:latin typeface="+mj-lt"/>
                <a:sym typeface="Wingdings" panose="05000000000000000000" pitchFamily="2" charset="2"/>
              </a:rPr>
              <a:t> (About the student) :</a:t>
            </a:r>
            <a:endParaRPr lang="en-GB" sz="1800" b="1" dirty="0">
              <a:solidFill>
                <a:srgbClr val="FF0000"/>
              </a:solidFill>
              <a:latin typeface="+mj-lt"/>
            </a:endParaRPr>
          </a:p>
          <a:p>
            <a:endParaRPr lang="en-GB" sz="1800" b="1" dirty="0">
              <a:solidFill>
                <a:srgbClr val="FF0000"/>
              </a:solidFill>
              <a:latin typeface="+mj-lt"/>
            </a:endParaRPr>
          </a:p>
          <a:p>
            <a:pPr marL="285750" indent="-285750">
              <a:buFont typeface="Courier New" panose="02070309020205020404" pitchFamily="49" charset="0"/>
              <a:buChar char="o"/>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Hello, my name is </a:t>
            </a:r>
            <a:r>
              <a:rPr lang="en-GB"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Ravulapalli</a:t>
            </a: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Sairam. I hold a Bachelor's degree in Information Technology from BV Raju Institute of Technology, with a commendable CGPA of 8.18. </a:t>
            </a:r>
          </a:p>
          <a:p>
            <a:pPr marL="285750" indent="-285750">
              <a:buFont typeface="Courier New" panose="02070309020205020404" pitchFamily="49" charset="0"/>
              <a:buChar char="o"/>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Throughout my academic tenure, I have studied a wide range of IT subjects, including Artificial Intelligence, Machine Learning, Deep Learning, Python, Big Data, and more.</a:t>
            </a:r>
          </a:p>
          <a:p>
            <a:endParaRPr lang="en-GB"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GB" sz="1800" b="1" dirty="0">
                <a:solidFill>
                  <a:srgbClr val="FF0000"/>
                </a:solidFill>
                <a:latin typeface="+mj-lt"/>
                <a:ea typeface="Calibri" panose="020F0502020204030204" pitchFamily="34" charset="0"/>
                <a:cs typeface="Calibri" panose="020F0502020204030204" pitchFamily="34" charset="0"/>
              </a:rPr>
              <a:t>Why  Data Science?  :</a:t>
            </a:r>
          </a:p>
          <a:p>
            <a:endParaRPr lang="en-GB" sz="1800" b="1" dirty="0">
              <a:solidFill>
                <a:srgbClr val="FF0000"/>
              </a:solidFill>
              <a:latin typeface="+mj-lt"/>
              <a:ea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am keen on learning Data Science due to its immense potential to generate valuable insights from large and complex data sets. By mastering this field, I can utilize statistical techniques, machine learning algorithms, and programming skills to develop solutions that address real-world problems. </a:t>
            </a:r>
          </a:p>
          <a:p>
            <a:pPr marL="285750" indent="-285750">
              <a:buFont typeface="Courier New" panose="02070309020205020404" pitchFamily="49" charset="0"/>
              <a:buChar char="o"/>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an aspiring data professional, I am also motivated by the high demand for skilled Data Scientists in various industries and the opportunity to contribute to innovative projects that have a positive impact on society</a:t>
            </a:r>
          </a:p>
          <a:p>
            <a:pPr marL="285750" indent="-285750">
              <a:buFont typeface="Courier New" panose="02070309020205020404" pitchFamily="49" charset="0"/>
              <a:buChar char="o"/>
            </a:pP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GB" sz="1800" b="1" dirty="0">
                <a:solidFill>
                  <a:srgbClr val="FF0000"/>
                </a:solidFill>
                <a:latin typeface="Arial (Headings)"/>
                <a:ea typeface="Calibri" panose="020F0502020204030204" pitchFamily="34" charset="0"/>
                <a:cs typeface="Calibri" panose="020F0502020204030204" pitchFamily="34" charset="0"/>
              </a:rPr>
              <a:t>Experience</a:t>
            </a:r>
            <a:r>
              <a:rPr lang="en-GB" sz="2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42900" indent="-342900">
              <a:buFont typeface="Courier New" panose="02070309020205020404" pitchFamily="49" charset="0"/>
              <a:buChar char="o"/>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Software Intern at </a:t>
            </a:r>
            <a:r>
              <a:rPr lang="en-GB"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Aptean</a:t>
            </a: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 gained practical experience in software development through projects involving coding, debugging, testing, and documentation. This helped me sharpen my technical skills with programming languages such as Java, Python, and SQL, while Agile methodology and teamwork improved my interpersonal and collaborative abilities</a:t>
            </a:r>
            <a:endParaRPr lang="en-GB"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Courier New" panose="02070309020205020404" pitchFamily="49" charset="0"/>
              <a:buChar char="o"/>
            </a:pPr>
            <a:endParaRPr lang="en-GB"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1C121B7B-17A9-CD16-74DF-54A80BF766E8}"/>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373626" y="324465"/>
            <a:ext cx="11356258" cy="6247864"/>
          </a:xfrm>
          <a:prstGeom prst="rect">
            <a:avLst/>
          </a:prstGeom>
          <a:noFill/>
        </p:spPr>
        <p:txBody>
          <a:bodyPr wrap="square" rtlCol="0">
            <a:spAutoFit/>
          </a:bodyPr>
          <a:lstStyle/>
          <a:p>
            <a:r>
              <a:rPr lang="en-GB" sz="2400" b="1" dirty="0">
                <a:solidFill>
                  <a:schemeClr val="accent1"/>
                </a:solidFill>
                <a:latin typeface="Arial (Headings)"/>
              </a:rPr>
              <a:t>WEB SCRAPPING </a:t>
            </a:r>
            <a:r>
              <a:rPr lang="en-GB" sz="2400" b="1" dirty="0">
                <a:solidFill>
                  <a:srgbClr val="00B050"/>
                </a:solidFill>
                <a:latin typeface="Arial (Headings)"/>
              </a:rPr>
              <a:t>:</a:t>
            </a:r>
          </a:p>
          <a:p>
            <a:endParaRPr lang="en-IN" sz="2000" b="1" dirty="0">
              <a:latin typeface="Arial (Headings)"/>
            </a:endParaRPr>
          </a:p>
          <a:p>
            <a:pPr marL="457200" indent="-457200">
              <a:buFont typeface="Courier New" panose="02070309020205020404" pitchFamily="49" charset="0"/>
              <a:buChar char="o"/>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first step, we are getting the URL of an </a:t>
            </a:r>
            <a:r>
              <a:rPr lang="en-GB"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S</a:t>
            </a:r>
            <a:r>
              <a:rPr lang="en-GB" sz="2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wiggy’s</a:t>
            </a: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website which is used to scrape the website.</a:t>
            </a:r>
          </a:p>
          <a:p>
            <a:pPr marL="457200" indent="-457200">
              <a:buFont typeface="Courier New" panose="02070309020205020404" pitchFamily="49" charset="0"/>
              <a:buChar char="o"/>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Now, Importing the relevant libraries.</a:t>
            </a:r>
          </a:p>
          <a:p>
            <a:pPr marL="457200" indent="-457200">
              <a:buFont typeface="Courier New" panose="02070309020205020404" pitchFamily="49" charset="0"/>
              <a:buChar char="o"/>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Now, send the http request to the website or the </a:t>
            </a:r>
            <a:r>
              <a:rPr lang="en-GB"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Swiggy’s</a:t>
            </a: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URL, in the next step we get a response has a http code(if the code is 200, the response is ok).</a:t>
            </a:r>
          </a:p>
          <a:p>
            <a:pPr marL="457200" indent="-457200">
              <a:buFont typeface="Courier New" panose="02070309020205020404" pitchFamily="49" charset="0"/>
              <a:buChar char="o"/>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per the requirement we can get the whole html element from the website.</a:t>
            </a:r>
          </a:p>
          <a:p>
            <a:pPr marL="457200" indent="-457200">
              <a:buFont typeface="Courier New" panose="02070309020205020404" pitchFamily="49" charset="0"/>
              <a:buChar char="o"/>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As a next step , we have to extract the relevant content using the </a:t>
            </a:r>
            <a:r>
              <a:rPr lang="en-GB"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BeautifulSoup</a:t>
            </a: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 or Selenium </a:t>
            </a:r>
            <a:r>
              <a:rPr lang="en-GB"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webdriver</a:t>
            </a: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indent="-457200">
              <a:buFont typeface="Courier New" panose="02070309020205020404" pitchFamily="49" charset="0"/>
              <a:buChar char="o"/>
            </a:pPr>
            <a:r>
              <a:rPr lang="en-GB"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next step, we have to extract the relevant information like restaurants name, types of food, ratings, price and discount.</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373626" y="324465"/>
            <a:ext cx="11356258" cy="492443"/>
          </a:xfrm>
          <a:prstGeom prst="rect">
            <a:avLst/>
          </a:prstGeom>
          <a:noFill/>
        </p:spPr>
        <p:txBody>
          <a:bodyPr wrap="square" rtlCol="0">
            <a:spAutoFit/>
          </a:bodyPr>
          <a:lstStyle/>
          <a:p>
            <a:pPr marL="342900" indent="-342900">
              <a:buFont typeface="Courier New" panose="02070309020205020404" pitchFamily="49" charset="0"/>
              <a:buChar char="o"/>
            </a:pPr>
            <a:r>
              <a:rPr lang="en-GB" sz="26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UNCLEANED   DATA FRAME</a:t>
            </a:r>
          </a:p>
        </p:txBody>
      </p:sp>
      <p:pic>
        <p:nvPicPr>
          <p:cNvPr id="4" name="Picture 3">
            <a:extLst>
              <a:ext uri="{FF2B5EF4-FFF2-40B4-BE49-F238E27FC236}">
                <a16:creationId xmlns:a16="http://schemas.microsoft.com/office/drawing/2014/main" id="{ED68EBD7-B9C9-6752-10FD-F3086A6AF420}"/>
              </a:ext>
            </a:extLst>
          </p:cNvPr>
          <p:cNvPicPr>
            <a:picLocks noChangeAspect="1"/>
          </p:cNvPicPr>
          <p:nvPr/>
        </p:nvPicPr>
        <p:blipFill>
          <a:blip r:embed="rId3"/>
          <a:stretch>
            <a:fillRect/>
          </a:stretch>
        </p:blipFill>
        <p:spPr>
          <a:xfrm>
            <a:off x="796413" y="1327355"/>
            <a:ext cx="10589341" cy="4847303"/>
          </a:xfrm>
          <a:prstGeom prst="rect">
            <a:avLst/>
          </a:prstGeom>
        </p:spPr>
      </p:pic>
    </p:spTree>
    <p:extLst>
      <p:ext uri="{BB962C8B-B14F-4D97-AF65-F5344CB8AC3E}">
        <p14:creationId xmlns:p14="http://schemas.microsoft.com/office/powerpoint/2010/main" val="8808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373626" y="324465"/>
            <a:ext cx="11356258" cy="400110"/>
          </a:xfrm>
          <a:prstGeom prst="rect">
            <a:avLst/>
          </a:prstGeom>
          <a:noFill/>
        </p:spPr>
        <p:txBody>
          <a:bodyPr wrap="square" rtlCol="0">
            <a:spAutoFit/>
          </a:bodyPr>
          <a:lstStyle/>
          <a:p>
            <a:pPr marL="342900" indent="-342900">
              <a:buFont typeface="Courier New" panose="02070309020205020404" pitchFamily="49" charset="0"/>
              <a:buChar char="o"/>
            </a:pPr>
            <a:endParaRPr lang="en-GB"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5FB7B05-5E91-E978-226D-51BED7352D39}"/>
              </a:ext>
            </a:extLst>
          </p:cNvPr>
          <p:cNvSpPr txBox="1"/>
          <p:nvPr/>
        </p:nvSpPr>
        <p:spPr>
          <a:xfrm>
            <a:off x="462116" y="215900"/>
            <a:ext cx="11267768" cy="6863417"/>
          </a:xfrm>
          <a:prstGeom prst="rect">
            <a:avLst/>
          </a:prstGeom>
          <a:noFill/>
        </p:spPr>
        <p:txBody>
          <a:bodyPr wrap="square" rtlCol="0">
            <a:spAutoFit/>
          </a:bodyPr>
          <a:lstStyle/>
          <a:p>
            <a:pPr marL="285750" indent="-285750">
              <a:buFont typeface="Courier New" panose="02070309020205020404" pitchFamily="49" charset="0"/>
              <a:buChar char="o"/>
            </a:pPr>
            <a:r>
              <a:rPr lang="en-GB" sz="2800" dirty="0">
                <a:latin typeface="Calibri" panose="020F0502020204030204" pitchFamily="34" charset="0"/>
                <a:ea typeface="Calibri" panose="020F0502020204030204" pitchFamily="34" charset="0"/>
                <a:cs typeface="Calibri" panose="020F0502020204030204" pitchFamily="34" charset="0"/>
              </a:rPr>
              <a:t> As a next step, the collected gathered information is converted</a:t>
            </a:r>
          </a:p>
          <a:p>
            <a:r>
              <a:rPr lang="en-GB" sz="2800" dirty="0">
                <a:latin typeface="Calibri" panose="020F0502020204030204" pitchFamily="34" charset="0"/>
                <a:ea typeface="Calibri" panose="020F0502020204030204" pitchFamily="34" charset="0"/>
                <a:cs typeface="Calibri" panose="020F0502020204030204" pitchFamily="34" charset="0"/>
              </a:rPr>
              <a:t> into the </a:t>
            </a:r>
            <a:r>
              <a:rPr lang="en-GB" sz="2800" dirty="0" err="1">
                <a:latin typeface="Calibri" panose="020F0502020204030204" pitchFamily="34" charset="0"/>
                <a:ea typeface="Calibri" panose="020F0502020204030204" pitchFamily="34" charset="0"/>
                <a:cs typeface="Calibri" panose="020F0502020204030204" pitchFamily="34" charset="0"/>
              </a:rPr>
              <a:t>dataframe</a:t>
            </a:r>
            <a:r>
              <a:rPr lang="en-GB" sz="28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Courier New" panose="02070309020205020404" pitchFamily="49" charset="0"/>
              <a:buChar char="o"/>
            </a:pPr>
            <a:r>
              <a:rPr lang="en-GB" sz="2800" dirty="0">
                <a:latin typeface="Calibri" panose="020F0502020204030204" pitchFamily="34" charset="0"/>
                <a:ea typeface="Calibri" panose="020F0502020204030204" pitchFamily="34" charset="0"/>
                <a:cs typeface="Calibri" panose="020F0502020204030204" pitchFamily="34" charset="0"/>
              </a:rPr>
              <a:t>Then converting the </a:t>
            </a:r>
            <a:r>
              <a:rPr lang="en-GB" sz="2800" dirty="0" err="1">
                <a:latin typeface="Calibri" panose="020F0502020204030204" pitchFamily="34" charset="0"/>
                <a:ea typeface="Calibri" panose="020F0502020204030204" pitchFamily="34" charset="0"/>
                <a:cs typeface="Calibri" panose="020F0502020204030204" pitchFamily="34" charset="0"/>
              </a:rPr>
              <a:t>dataframe</a:t>
            </a:r>
            <a:r>
              <a:rPr lang="en-GB" sz="2800" dirty="0">
                <a:latin typeface="Calibri" panose="020F0502020204030204" pitchFamily="34" charset="0"/>
                <a:ea typeface="Calibri" panose="020F0502020204030204" pitchFamily="34" charset="0"/>
                <a:cs typeface="Calibri" panose="020F0502020204030204" pitchFamily="34" charset="0"/>
              </a:rPr>
              <a:t> into the .csv format.</a:t>
            </a:r>
          </a:p>
          <a:p>
            <a:endParaRPr lang="en-GB" sz="2800" dirty="0">
              <a:latin typeface="Calibri" panose="020F0502020204030204" pitchFamily="34" charset="0"/>
              <a:ea typeface="Calibri" panose="020F0502020204030204" pitchFamily="34" charset="0"/>
              <a:cs typeface="Calibri" panose="020F0502020204030204" pitchFamily="34" charset="0"/>
            </a:endParaRPr>
          </a:p>
          <a:p>
            <a:r>
              <a:rPr lang="en-IN" sz="2400" b="1" dirty="0">
                <a:solidFill>
                  <a:srgbClr val="7030A0"/>
                </a:solidFill>
                <a:latin typeface="Arial (Headings)"/>
                <a:ea typeface="Calibri" panose="020F0502020204030204" pitchFamily="34" charset="0"/>
                <a:cs typeface="Calibri" panose="020F0502020204030204" pitchFamily="34" charset="0"/>
              </a:rPr>
              <a:t>Exploratory Data Analysis :</a:t>
            </a:r>
          </a:p>
          <a:p>
            <a:endParaRPr lang="en-IN" sz="2400" b="1" dirty="0">
              <a:solidFill>
                <a:srgbClr val="7030A0"/>
              </a:solidFill>
              <a:latin typeface="Arial (Headings)"/>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rPr>
              <a:t>Data Cleaning Steps </a:t>
            </a: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indent="-457200">
              <a:buFont typeface="Courier New" panose="02070309020205020404" pitchFamily="49" charset="0"/>
              <a:buChar char="o"/>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In this step, we have to see some observations like </a:t>
            </a:r>
          </a:p>
          <a:p>
            <a:pPr marL="457200" indent="-457200">
              <a:buFont typeface="Wingdings" panose="05000000000000000000" pitchFamily="2" charset="2"/>
              <a:buChar char="v"/>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Removing the special characters from the column names.</a:t>
            </a:r>
          </a:p>
          <a:p>
            <a:pPr marL="457200" indent="-457200">
              <a:buFont typeface="Wingdings" panose="05000000000000000000" pitchFamily="2" charset="2"/>
              <a:buChar char="v"/>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Removing Incorrect named Headers.</a:t>
            </a:r>
          </a:p>
          <a:p>
            <a:pPr marL="457200" indent="-457200">
              <a:buFont typeface="Wingdings" panose="05000000000000000000" pitchFamily="2" charset="2"/>
              <a:buChar char="v"/>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Converting the required data types of columns.</a:t>
            </a:r>
          </a:p>
          <a:p>
            <a:pPr marL="457200" indent="-457200">
              <a:buFont typeface="Wingdings" panose="05000000000000000000" pitchFamily="2" charset="2"/>
              <a:buChar char="v"/>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Removing the duplicates</a:t>
            </a:r>
          </a:p>
          <a:p>
            <a:pPr marL="457200" indent="-457200">
              <a:buFont typeface="Wingdings" panose="05000000000000000000" pitchFamily="2" charset="2"/>
              <a:buChar char="v"/>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Removing unnecessary data</a:t>
            </a:r>
          </a:p>
          <a:p>
            <a:pPr marL="457200" indent="-457200">
              <a:buFont typeface="Wingdings" panose="05000000000000000000" pitchFamily="2" charset="2"/>
              <a:buChar char="v"/>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Handling the outliers</a:t>
            </a:r>
          </a:p>
          <a:p>
            <a:pPr marL="342900" indent="-342900">
              <a:buFont typeface="Courier New" panose="02070309020205020404" pitchFamily="49" charset="0"/>
              <a:buChar char="o"/>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00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576826" y="1228397"/>
            <a:ext cx="11356258" cy="4832092"/>
          </a:xfrm>
          <a:prstGeom prst="rect">
            <a:avLst/>
          </a:prstGeom>
          <a:noFill/>
        </p:spPr>
        <p:txBody>
          <a:bodyPr wrap="square" rtlCol="0">
            <a:spAutoFit/>
          </a:bodyPr>
          <a:lstStyle/>
          <a:p>
            <a:pPr marL="342900" indent="-342900">
              <a:buFont typeface="Wingdings" panose="05000000000000000000" pitchFamily="2" charset="2"/>
              <a:buChar char="Ø"/>
            </a:pPr>
            <a:r>
              <a:rPr lang="en-GB" sz="2800" b="1" dirty="0">
                <a:solidFill>
                  <a:schemeClr val="tx1"/>
                </a:solidFill>
                <a:latin typeface="Calibri" panose="020F0502020204030204" pitchFamily="34" charset="0"/>
                <a:ea typeface="Calibri" panose="020F0502020204030204" pitchFamily="34" charset="0"/>
                <a:cs typeface="Calibri" panose="020F0502020204030204" pitchFamily="34" charset="0"/>
              </a:rPr>
              <a:t>Data Manipulation Steps --</a:t>
            </a:r>
          </a:p>
          <a:p>
            <a:pPr marL="457200" indent="-457200">
              <a:buFont typeface="Courier New" panose="02070309020205020404" pitchFamily="49" charset="0"/>
              <a:buChar char="o"/>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In this step, we have to see some observations like</a:t>
            </a: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Sorting of the required data</a:t>
            </a:r>
          </a:p>
          <a:p>
            <a:pPr marL="457200" indent="-457200">
              <a:buFont typeface="Wingdings" panose="05000000000000000000" pitchFamily="2" charset="2"/>
              <a:buChar char="v"/>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Aggregation of the data</a:t>
            </a:r>
          </a:p>
          <a:p>
            <a:pPr marL="457200" indent="-457200">
              <a:buFont typeface="Wingdings" panose="05000000000000000000" pitchFamily="2" charset="2"/>
              <a:buChar char="v"/>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Grouping the similar data in to single, if required.</a:t>
            </a:r>
          </a:p>
          <a:p>
            <a:pPr marL="457200" indent="-457200">
              <a:buFont typeface="Wingdings" panose="05000000000000000000" pitchFamily="2" charset="2"/>
              <a:buChar char="v"/>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Joining or Merging the data if it’s required.</a:t>
            </a:r>
          </a:p>
          <a:p>
            <a:pPr marL="457200" indent="-457200">
              <a:buFont typeface="Wingdings" panose="05000000000000000000" pitchFamily="2" charset="2"/>
              <a:buChar char="v"/>
            </a:pPr>
            <a:r>
              <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rPr>
              <a:t>Reshaping the Whole data</a:t>
            </a: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v"/>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v"/>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25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576826" y="1228397"/>
            <a:ext cx="11356258" cy="1384995"/>
          </a:xfrm>
          <a:prstGeom prst="rect">
            <a:avLst/>
          </a:prstGeom>
          <a:noFill/>
        </p:spPr>
        <p:txBody>
          <a:bodyPr wrap="square" rtlCol="0">
            <a:spAutoFit/>
          </a:bodyPr>
          <a:lstStyle/>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v"/>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v"/>
            </a:pP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9CC4D83-80D0-5367-DC25-9BEB87AD9C3F}"/>
              </a:ext>
            </a:extLst>
          </p:cNvPr>
          <p:cNvSpPr txBox="1"/>
          <p:nvPr/>
        </p:nvSpPr>
        <p:spPr>
          <a:xfrm>
            <a:off x="953729" y="206477"/>
            <a:ext cx="4542503" cy="492443"/>
          </a:xfrm>
          <a:prstGeom prst="rect">
            <a:avLst/>
          </a:prstGeom>
          <a:noFill/>
        </p:spPr>
        <p:txBody>
          <a:bodyPr wrap="square" rtlCol="0">
            <a:spAutoFit/>
          </a:bodyPr>
          <a:lstStyle/>
          <a:p>
            <a:pPr marL="285750" indent="-285750">
              <a:buFont typeface="Courier New" panose="02070309020205020404" pitchFamily="49" charset="0"/>
              <a:buChar char="o"/>
            </a:pPr>
            <a:r>
              <a:rPr lang="en-GB" sz="2600"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CLEANED DATA FRAME</a:t>
            </a:r>
            <a:endParaRPr lang="en-IN" sz="2600"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BDB87C6-571D-7C82-A54D-3D465C16B1D1}"/>
              </a:ext>
            </a:extLst>
          </p:cNvPr>
          <p:cNvPicPr>
            <a:picLocks noChangeAspect="1"/>
          </p:cNvPicPr>
          <p:nvPr/>
        </p:nvPicPr>
        <p:blipFill>
          <a:blip r:embed="rId3"/>
          <a:stretch>
            <a:fillRect/>
          </a:stretch>
        </p:blipFill>
        <p:spPr>
          <a:xfrm>
            <a:off x="825910" y="963562"/>
            <a:ext cx="10520516" cy="5112774"/>
          </a:xfrm>
          <a:prstGeom prst="rect">
            <a:avLst/>
          </a:prstGeom>
        </p:spPr>
      </p:pic>
    </p:spTree>
    <p:extLst>
      <p:ext uri="{BB962C8B-B14F-4D97-AF65-F5344CB8AC3E}">
        <p14:creationId xmlns:p14="http://schemas.microsoft.com/office/powerpoint/2010/main" val="155921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417871" y="491797"/>
            <a:ext cx="11356258" cy="3600986"/>
          </a:xfrm>
          <a:prstGeom prst="rect">
            <a:avLst/>
          </a:prstGeom>
          <a:noFill/>
        </p:spPr>
        <p:txBody>
          <a:bodyPr wrap="square" rtlCol="0">
            <a:spAutoFit/>
          </a:bodyPr>
          <a:lstStyle/>
          <a:p>
            <a:r>
              <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rPr>
              <a:t>Univariate Analysis  </a:t>
            </a:r>
          </a:p>
          <a:p>
            <a:endPar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Calculate the measures of central tendency (mean, median, mode) and measures of variability (range, standard deviation, variance, etc.) to summarize the variable.</a:t>
            </a:r>
          </a:p>
          <a:p>
            <a:endParaRPr lang="en-GB" sz="2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endPar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endPar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endPar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Chart, box and whisker chart&#10;&#10;Description automatically generated">
            <a:extLst>
              <a:ext uri="{FF2B5EF4-FFF2-40B4-BE49-F238E27FC236}">
                <a16:creationId xmlns:a16="http://schemas.microsoft.com/office/drawing/2014/main" id="{D03FBB6B-6F3F-5550-359D-C2733EF86B5E}"/>
              </a:ext>
            </a:extLst>
          </p:cNvPr>
          <p:cNvPicPr>
            <a:picLocks noChangeAspect="1"/>
          </p:cNvPicPr>
          <p:nvPr/>
        </p:nvPicPr>
        <p:blipFill>
          <a:blip r:embed="rId3"/>
          <a:stretch>
            <a:fillRect/>
          </a:stretch>
        </p:blipFill>
        <p:spPr>
          <a:xfrm>
            <a:off x="0" y="2357437"/>
            <a:ext cx="4837471" cy="4000500"/>
          </a:xfrm>
          <a:prstGeom prst="rect">
            <a:avLst/>
          </a:prstGeom>
        </p:spPr>
      </p:pic>
      <p:pic>
        <p:nvPicPr>
          <p:cNvPr id="7" name="Picture 6" descr="Chart, pie chart&#10;&#10;Description automatically generated">
            <a:extLst>
              <a:ext uri="{FF2B5EF4-FFF2-40B4-BE49-F238E27FC236}">
                <a16:creationId xmlns:a16="http://schemas.microsoft.com/office/drawing/2014/main" id="{ABA22A9E-4F0E-6DD5-F86B-F062174FFF2C}"/>
              </a:ext>
            </a:extLst>
          </p:cNvPr>
          <p:cNvPicPr>
            <a:picLocks noChangeAspect="1"/>
          </p:cNvPicPr>
          <p:nvPr/>
        </p:nvPicPr>
        <p:blipFill>
          <a:blip r:embed="rId4"/>
          <a:stretch>
            <a:fillRect/>
          </a:stretch>
        </p:blipFill>
        <p:spPr>
          <a:xfrm>
            <a:off x="4837471" y="2094525"/>
            <a:ext cx="3515032" cy="4526324"/>
          </a:xfrm>
          <a:prstGeom prst="rect">
            <a:avLst/>
          </a:prstGeom>
        </p:spPr>
      </p:pic>
      <p:pic>
        <p:nvPicPr>
          <p:cNvPr id="9" name="Picture 8" descr="Chart&#10;&#10;Description automatically generated">
            <a:extLst>
              <a:ext uri="{FF2B5EF4-FFF2-40B4-BE49-F238E27FC236}">
                <a16:creationId xmlns:a16="http://schemas.microsoft.com/office/drawing/2014/main" id="{18471B3C-0C93-CC56-19D1-523E906E6359}"/>
              </a:ext>
            </a:extLst>
          </p:cNvPr>
          <p:cNvPicPr>
            <a:picLocks noChangeAspect="1"/>
          </p:cNvPicPr>
          <p:nvPr/>
        </p:nvPicPr>
        <p:blipFill>
          <a:blip r:embed="rId5"/>
          <a:stretch>
            <a:fillRect/>
          </a:stretch>
        </p:blipFill>
        <p:spPr>
          <a:xfrm>
            <a:off x="8352503" y="1857374"/>
            <a:ext cx="3815992" cy="5000625"/>
          </a:xfrm>
          <a:prstGeom prst="rect">
            <a:avLst/>
          </a:prstGeom>
        </p:spPr>
      </p:pic>
    </p:spTree>
    <p:extLst>
      <p:ext uri="{BB962C8B-B14F-4D97-AF65-F5344CB8AC3E}">
        <p14:creationId xmlns:p14="http://schemas.microsoft.com/office/powerpoint/2010/main" val="71212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7C7BD4B1-67DC-2D9F-9CBF-C0B76A652C2C}"/>
              </a:ext>
            </a:extLst>
          </p:cNvPr>
          <p:cNvSpPr txBox="1"/>
          <p:nvPr/>
        </p:nvSpPr>
        <p:spPr>
          <a:xfrm>
            <a:off x="417871" y="694997"/>
            <a:ext cx="11356258" cy="2492990"/>
          </a:xfrm>
          <a:prstGeom prst="rect">
            <a:avLst/>
          </a:prstGeom>
          <a:noFill/>
        </p:spPr>
        <p:txBody>
          <a:bodyPr wrap="square" rtlCol="0">
            <a:spAutoFit/>
          </a:bodyPr>
          <a:lstStyle/>
          <a:p>
            <a:r>
              <a:rPr lang="en-GB" sz="2800" b="1" dirty="0">
                <a:solidFill>
                  <a:srgbClr val="C00000"/>
                </a:solidFill>
                <a:latin typeface="Calibri" panose="020F0502020204030204" pitchFamily="34" charset="0"/>
                <a:ea typeface="Calibri" panose="020F0502020204030204" pitchFamily="34" charset="0"/>
                <a:cs typeface="Calibri" panose="020F0502020204030204" pitchFamily="34" charset="0"/>
              </a:rPr>
              <a:t>Bivariate Analysis  </a:t>
            </a:r>
          </a:p>
          <a:p>
            <a:endPar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Bivariate analysis is a statistical analysis technique that involves </a:t>
            </a:r>
            <a:r>
              <a:rPr lang="en-GB"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analyzing</a:t>
            </a:r>
            <a:r>
              <a:rPr lang="en-GB"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relationship between two variables to determine their degree of association or correlation</a:t>
            </a: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Chart&#10;&#10;Description automatically generated with low confidence">
            <a:extLst>
              <a:ext uri="{FF2B5EF4-FFF2-40B4-BE49-F238E27FC236}">
                <a16:creationId xmlns:a16="http://schemas.microsoft.com/office/drawing/2014/main" id="{3044542A-3BA2-E3E1-68AB-DB75FCFA82E5}"/>
              </a:ext>
            </a:extLst>
          </p:cNvPr>
          <p:cNvPicPr>
            <a:picLocks noChangeAspect="1"/>
          </p:cNvPicPr>
          <p:nvPr/>
        </p:nvPicPr>
        <p:blipFill>
          <a:blip r:embed="rId3"/>
          <a:stretch>
            <a:fillRect/>
          </a:stretch>
        </p:blipFill>
        <p:spPr>
          <a:xfrm>
            <a:off x="0" y="2369574"/>
            <a:ext cx="6862916" cy="4488426"/>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7C82494D-20C4-7CEE-F18B-729D1A02FCEF}"/>
              </a:ext>
            </a:extLst>
          </p:cNvPr>
          <p:cNvPicPr>
            <a:picLocks noChangeAspect="1"/>
          </p:cNvPicPr>
          <p:nvPr/>
        </p:nvPicPr>
        <p:blipFill>
          <a:blip r:embed="rId4"/>
          <a:stretch>
            <a:fillRect/>
          </a:stretch>
        </p:blipFill>
        <p:spPr>
          <a:xfrm>
            <a:off x="6275439" y="2369574"/>
            <a:ext cx="5778909" cy="4336026"/>
          </a:xfrm>
          <a:prstGeom prst="rect">
            <a:avLst/>
          </a:prstGeom>
        </p:spPr>
      </p:pic>
    </p:spTree>
    <p:extLst>
      <p:ext uri="{BB962C8B-B14F-4D97-AF65-F5344CB8AC3E}">
        <p14:creationId xmlns:p14="http://schemas.microsoft.com/office/powerpoint/2010/main" val="40453613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7C000B0-3239-451D-B049-104F83960D9E}">
  <we:reference id="22ff87a5-132f-4d52-9e97-94d888e4dd91" version="3.4.0.0" store="EXCatalog" storeType="EXCatalog"/>
  <we:alternateReferences>
    <we:reference id="WA104380050" version="3.4.0.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28BDA2A5AF9F41B00A3B400408ADEA" ma:contentTypeVersion="13" ma:contentTypeDescription="Create a new document." ma:contentTypeScope="" ma:versionID="f23d6d1db1368e5735e96a1cda63d8bb">
  <xsd:schema xmlns:xsd="http://www.w3.org/2001/XMLSchema" xmlns:xs="http://www.w3.org/2001/XMLSchema" xmlns:p="http://schemas.microsoft.com/office/2006/metadata/properties" xmlns:ns3="cb026463-ab86-44dc-880e-c2d1a6b63a5e" xmlns:ns4="4870b1b4-d45d-45cb-996f-b5b49f533461" targetNamespace="http://schemas.microsoft.com/office/2006/metadata/properties" ma:root="true" ma:fieldsID="a106a61c80333d81dcdf511317c1ad20" ns3:_="" ns4:_="">
    <xsd:import namespace="cb026463-ab86-44dc-880e-c2d1a6b63a5e"/>
    <xsd:import namespace="4870b1b4-d45d-45cb-996f-b5b49f53346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026463-ab86-44dc-880e-c2d1a6b63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70b1b4-d45d-45cb-996f-b5b49f5334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6B5EAA-DBD0-4BB6-9806-96EC87D72B0E}">
  <ds:schemaRefs>
    <ds:schemaRef ds:uri="http://schemas.microsoft.com/sharepoint/v3/contenttype/forms"/>
  </ds:schemaRefs>
</ds:datastoreItem>
</file>

<file path=customXml/itemProps2.xml><?xml version="1.0" encoding="utf-8"?>
<ds:datastoreItem xmlns:ds="http://schemas.openxmlformats.org/officeDocument/2006/customXml" ds:itemID="{AFD1AFEC-3A4C-4A31-AA7F-B6C7EB0D0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026463-ab86-44dc-880e-c2d1a6b63a5e"/>
    <ds:schemaRef ds:uri="4870b1b4-d45d-45cb-996f-b5b49f5334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623962-BBF2-4E31-9EB5-826EACF2634B}">
  <ds:schemaRefs>
    <ds:schemaRef ds:uri="http://purl.org/dc/elements/1.1/"/>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4870b1b4-d45d-45cb-996f-b5b49f533461"/>
    <ds:schemaRef ds:uri="cb026463-ab86-44dc-880e-c2d1a6b63a5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279</TotalTime>
  <Words>1159</Words>
  <Application>Microsoft Office PowerPoint</Application>
  <PresentationFormat>Widescreen</PresentationFormat>
  <Paragraphs>106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Wingdings</vt:lpstr>
      <vt:lpstr>Arial</vt:lpstr>
      <vt:lpstr>Libre Baskerville</vt:lpstr>
      <vt:lpstr>Arial (Headings)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18211a1298</cp:lastModifiedBy>
  <cp:revision>8</cp:revision>
  <dcterms:created xsi:type="dcterms:W3CDTF">2021-02-16T05:19:01Z</dcterms:created>
  <dcterms:modified xsi:type="dcterms:W3CDTF">2023-04-27T13:10:54Z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0x0101006E28BDA2A5AF9F41B00A3B400408ADEA</vt:lpwstr>
  </property>
</Properties>
</file>