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notesMasterIdLst>
    <p:notesMasterId r:id="rId23"/>
  </p:notesMasterIdLst>
  <p:sldIdLst>
    <p:sldId id="269" r:id="rId2"/>
    <p:sldId id="272" r:id="rId3"/>
    <p:sldId id="256" r:id="rId4"/>
    <p:sldId id="258" r:id="rId5"/>
    <p:sldId id="273" r:id="rId6"/>
    <p:sldId id="265" r:id="rId7"/>
    <p:sldId id="263" r:id="rId8"/>
    <p:sldId id="257" r:id="rId9"/>
    <p:sldId id="270" r:id="rId10"/>
    <p:sldId id="264" r:id="rId11"/>
    <p:sldId id="261" r:id="rId12"/>
    <p:sldId id="266" r:id="rId13"/>
    <p:sldId id="274" r:id="rId14"/>
    <p:sldId id="283" r:id="rId15"/>
    <p:sldId id="284" r:id="rId16"/>
    <p:sldId id="275" r:id="rId17"/>
    <p:sldId id="277" r:id="rId18"/>
    <p:sldId id="280" r:id="rId19"/>
    <p:sldId id="281" r:id="rId20"/>
    <p:sldId id="282"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196" autoAdjust="0"/>
  </p:normalViewPr>
  <p:slideViewPr>
    <p:cSldViewPr snapToGrid="0">
      <p:cViewPr varScale="1">
        <p:scale>
          <a:sx n="78" d="100"/>
          <a:sy n="78" d="100"/>
        </p:scale>
        <p:origin x="86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09169-5A89-44DE-8926-B18DEBD932C5}" type="datetimeFigureOut">
              <a:rPr lang="en-IN" smtClean="0"/>
              <a:t>02-09-2024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3715D-BE27-40EA-828F-9643589A3D9C}" type="slidenum">
              <a:rPr lang="en-IN" smtClean="0"/>
              <a:t>‹#›</a:t>
            </a:fld>
            <a:endParaRPr lang="en-IN"/>
          </a:p>
        </p:txBody>
      </p:sp>
    </p:spTree>
    <p:extLst>
      <p:ext uri="{BB962C8B-B14F-4D97-AF65-F5344CB8AC3E}">
        <p14:creationId xmlns:p14="http://schemas.microsoft.com/office/powerpoint/2010/main" val="345338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53715D-BE27-40EA-828F-9643589A3D9C}" type="slidenum">
              <a:rPr lang="en-IN" smtClean="0"/>
              <a:t>13</a:t>
            </a:fld>
            <a:endParaRPr lang="en-IN"/>
          </a:p>
        </p:txBody>
      </p:sp>
    </p:spTree>
    <p:extLst>
      <p:ext uri="{BB962C8B-B14F-4D97-AF65-F5344CB8AC3E}">
        <p14:creationId xmlns:p14="http://schemas.microsoft.com/office/powerpoint/2010/main" val="197456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053715D-BE27-40EA-828F-9643589A3D9C}" type="slidenum">
              <a:rPr lang="en-IN" smtClean="0"/>
              <a:t>16</a:t>
            </a:fld>
            <a:endParaRPr lang="en-IN"/>
          </a:p>
        </p:txBody>
      </p:sp>
    </p:spTree>
    <p:extLst>
      <p:ext uri="{BB962C8B-B14F-4D97-AF65-F5344CB8AC3E}">
        <p14:creationId xmlns:p14="http://schemas.microsoft.com/office/powerpoint/2010/main" val="285189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386054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E5D23-89CE-47B1-89A7-1372B6103C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238546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39434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3379650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674182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553666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1164453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2185124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418043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177314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E5D23-89CE-47B1-89A7-1372B6103C83}"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131753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E5D23-89CE-47B1-89A7-1372B6103C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23634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E5D23-89CE-47B1-89A7-1372B6103C83}"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359288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E5D23-89CE-47B1-89A7-1372B6103C83}"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335186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E5D23-89CE-47B1-89A7-1372B6103C83}" type="datetimeFigureOut">
              <a:rPr lang="en-IN" smtClean="0"/>
              <a:t>02-09-2024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150277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E5D23-89CE-47B1-89A7-1372B6103C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325167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E5D23-89CE-47B1-89A7-1372B6103C83}"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FDB99-8C63-4220-837E-284027652801}" type="slidenum">
              <a:rPr lang="en-IN" smtClean="0"/>
              <a:t>‹#›</a:t>
            </a:fld>
            <a:endParaRPr lang="en-IN"/>
          </a:p>
        </p:txBody>
      </p:sp>
    </p:spTree>
    <p:extLst>
      <p:ext uri="{BB962C8B-B14F-4D97-AF65-F5344CB8AC3E}">
        <p14:creationId xmlns:p14="http://schemas.microsoft.com/office/powerpoint/2010/main" val="142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FE5D23-89CE-47B1-89A7-1372B6103C83}" type="datetimeFigureOut">
              <a:rPr lang="en-IN" smtClean="0"/>
              <a:t>02-09-2024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BFDB99-8C63-4220-837E-284027652801}" type="slidenum">
              <a:rPr lang="en-IN" smtClean="0"/>
              <a:t>‹#›</a:t>
            </a:fld>
            <a:endParaRPr lang="en-IN"/>
          </a:p>
        </p:txBody>
      </p:sp>
    </p:spTree>
    <p:extLst>
      <p:ext uri="{BB962C8B-B14F-4D97-AF65-F5344CB8AC3E}">
        <p14:creationId xmlns:p14="http://schemas.microsoft.com/office/powerpoint/2010/main" val="276599852"/>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 id="214748392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B74B2-FE90-1D7B-C9EF-2EAEF7A05D64}"/>
              </a:ext>
            </a:extLst>
          </p:cNvPr>
          <p:cNvSpPr txBox="1"/>
          <p:nvPr/>
        </p:nvSpPr>
        <p:spPr>
          <a:xfrm>
            <a:off x="1878499" y="954764"/>
            <a:ext cx="8435001" cy="7292189"/>
          </a:xfrm>
          <a:prstGeom prst="rect">
            <a:avLst/>
          </a:prstGeom>
          <a:noFill/>
        </p:spPr>
        <p:txBody>
          <a:bodyPr wrap="none" rtlCol="0">
            <a:spAutoFit/>
          </a:bodyPr>
          <a:lstStyle/>
          <a:p>
            <a:pPr algn="ctr"/>
            <a:r>
              <a:rPr lang="en-IN" sz="3600" b="1" dirty="0">
                <a:solidFill>
                  <a:schemeClr val="tx1">
                    <a:lumMod val="95000"/>
                  </a:schemeClr>
                </a:solidFill>
                <a:latin typeface="Times New Roman" panose="02020603050405020304" pitchFamily="18" charset="0"/>
                <a:cs typeface="Times New Roman" panose="02020603050405020304" pitchFamily="18" charset="0"/>
              </a:rPr>
              <a:t>CAPSTONE PROJECT</a:t>
            </a:r>
          </a:p>
          <a:p>
            <a:pPr algn="ctr"/>
            <a:r>
              <a:rPr lang="en-IN" sz="3600" b="1" dirty="0">
                <a:solidFill>
                  <a:schemeClr val="tx1">
                    <a:lumMod val="95000"/>
                  </a:schemeClr>
                </a:solidFill>
                <a:latin typeface="Times New Roman" panose="02020603050405020304" pitchFamily="18" charset="0"/>
                <a:cs typeface="Times New Roman" panose="02020603050405020304" pitchFamily="18" charset="0"/>
              </a:rPr>
              <a:t>ON</a:t>
            </a:r>
          </a:p>
          <a:p>
            <a:pPr algn="ctr"/>
            <a:endParaRPr lang="en-IN" sz="3600" dirty="0">
              <a:solidFill>
                <a:schemeClr val="tx1">
                  <a:lumMod val="95000"/>
                </a:schemeClr>
              </a:solidFill>
              <a:latin typeface="Aparajita" panose="020B0604020202020204" pitchFamily="34" charset="0"/>
              <a:cs typeface="Aparajita" panose="020B0604020202020204" pitchFamily="34" charset="0"/>
            </a:endParaRPr>
          </a:p>
          <a:p>
            <a:pPr algn="ct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EMPLOYEE MANAGEMENT SYSTEM</a:t>
            </a:r>
          </a:p>
          <a:p>
            <a:pPr algn="ct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 BATCH-8</a:t>
            </a:r>
          </a:p>
          <a:p>
            <a:pPr algn="ct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   JAVA J2EE</a:t>
            </a:r>
          </a:p>
          <a:p>
            <a:pPr algn="ctr">
              <a:lnSpc>
                <a:spcPct val="107000"/>
              </a:lnSpc>
              <a:spcAft>
                <a:spcPts val="800"/>
              </a:spcAft>
            </a:pPr>
            <a:endParaRPr lang="en-IN" sz="3600"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3600" b="1" kern="10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By </a:t>
            </a:r>
            <a:r>
              <a:rPr lang="en-IN" sz="3600" b="1"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Saragadam Vara Sai Ram</a:t>
            </a:r>
            <a:endParaRPr lang="en-IN" sz="3600" b="1"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sz="3600" dirty="0">
              <a:solidFill>
                <a:schemeClr val="tx1">
                  <a:lumMod val="95000"/>
                </a:schemeClr>
              </a:solidFill>
              <a:latin typeface="Aparajita" panose="020B0604020202020204" pitchFamily="34" charset="0"/>
              <a:cs typeface="Aparajita" panose="020B0604020202020204" pitchFamily="34" charset="0"/>
            </a:endParaRPr>
          </a:p>
          <a:p>
            <a:pPr algn="ctr"/>
            <a:endParaRPr lang="en-IN" sz="3600" b="1" u="sng" dirty="0">
              <a:solidFill>
                <a:srgbClr val="FF0000"/>
              </a:solidFill>
              <a:latin typeface="Aparajita" panose="020B0604020202020204" pitchFamily="34" charset="0"/>
              <a:cs typeface="Aparajita" panose="020B0604020202020204" pitchFamily="34" charset="0"/>
            </a:endParaRPr>
          </a:p>
          <a:p>
            <a:endParaRPr lang="en-IN" sz="3600" dirty="0">
              <a:solidFill>
                <a:schemeClr val="tx1">
                  <a:lumMod val="9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780502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3D27B-DC8F-EA5B-38F9-FFCFC44AF8A2}"/>
              </a:ext>
            </a:extLst>
          </p:cNvPr>
          <p:cNvSpPr txBox="1"/>
          <p:nvPr/>
        </p:nvSpPr>
        <p:spPr>
          <a:xfrm>
            <a:off x="2234725" y="1198441"/>
            <a:ext cx="9653046" cy="4678204"/>
          </a:xfrm>
          <a:prstGeom prst="rect">
            <a:avLst/>
          </a:prstGeom>
          <a:noFill/>
        </p:spPr>
        <p:txBody>
          <a:bodyPr wrap="square" rtlCol="0">
            <a:spAutoFit/>
          </a:bodyPr>
          <a:lstStyle/>
          <a:p>
            <a:pPr algn="just"/>
            <a:r>
              <a:rPr lang="en-US" sz="2000" b="1" dirty="0">
                <a:solidFill>
                  <a:schemeClr val="accent2">
                    <a:lumMod val="75000"/>
                  </a:schemeClr>
                </a:solidFill>
                <a:latin typeface="Times New Roman" panose="02020603050405020304" pitchFamily="18" charset="0"/>
                <a:cs typeface="Times New Roman" panose="02020603050405020304" pitchFamily="18" charset="0"/>
              </a:rPr>
              <a:t>Admin Module</a:t>
            </a:r>
          </a:p>
          <a:p>
            <a:pPr algn="just"/>
            <a:r>
              <a:rPr lang="en-US" sz="2000" b="1" dirty="0">
                <a:latin typeface="Times New Roman" panose="02020603050405020304" pitchFamily="18" charset="0"/>
                <a:cs typeface="Times New Roman" panose="02020603050405020304" pitchFamily="18" charset="0"/>
              </a:rPr>
              <a:t>Admin Dashboard</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Acts as the centralized interface for Admins to manage the organization.</a:t>
            </a:r>
          </a:p>
          <a:p>
            <a:pPr algn="just"/>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Provides analytics, reports on employee performance, and departmental efficiency.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Employee Management</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Enables Admins to perform CRUD operations on employee records.</a:t>
            </a:r>
          </a:p>
          <a:p>
            <a:pPr algn="just"/>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Role assignment, department organization, and employee record management.</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Department Management</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Allows Admins to manage departments by creating, viewing, editing, or deleting department records.</a:t>
            </a:r>
          </a:p>
          <a:p>
            <a:pPr algn="just"/>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Organizes employees within departments and manages departmental data.</a:t>
            </a:r>
          </a:p>
          <a:p>
            <a:endParaRPr lang="en-US" sz="2000" dirty="0">
              <a:latin typeface="Aparajita" panose="020B0604020202020204" pitchFamily="34" charset="0"/>
              <a:cs typeface="Aparajita" panose="020B0604020202020204" pitchFamily="34" charset="0"/>
            </a:endParaRPr>
          </a:p>
          <a:p>
            <a:endParaRPr lang="en-IN" dirty="0">
              <a:latin typeface="Aparajita" panose="020B0604020202020204" pitchFamily="34" charset="0"/>
              <a:cs typeface="Aparajita" panose="020B0604020202020204" pitchFamily="34" charset="0"/>
            </a:endParaRPr>
          </a:p>
        </p:txBody>
      </p:sp>
      <p:sp>
        <p:nvSpPr>
          <p:cNvPr id="3" name="TextBox 2">
            <a:extLst>
              <a:ext uri="{FF2B5EF4-FFF2-40B4-BE49-F238E27FC236}">
                <a16:creationId xmlns:a16="http://schemas.microsoft.com/office/drawing/2014/main" id="{CB83386C-03D5-4E2B-215E-0E68727E105D}"/>
              </a:ext>
            </a:extLst>
          </p:cNvPr>
          <p:cNvSpPr txBox="1"/>
          <p:nvPr/>
        </p:nvSpPr>
        <p:spPr>
          <a:xfrm>
            <a:off x="4770511" y="242691"/>
            <a:ext cx="2290737" cy="1077218"/>
          </a:xfrm>
          <a:prstGeom prst="rect">
            <a:avLst/>
          </a:prstGeom>
          <a:noFill/>
        </p:spPr>
        <p:txBody>
          <a:bodyPr wrap="square" rtlCol="0">
            <a:spAutoFit/>
          </a:bodyPr>
          <a:lstStyle/>
          <a:p>
            <a:r>
              <a:rPr lang="en-US" sz="3200" b="1" dirty="0">
                <a:solidFill>
                  <a:schemeClr val="accent2">
                    <a:lumMod val="75000"/>
                  </a:schemeClr>
                </a:solidFill>
                <a:latin typeface="Aparajita" panose="020B0604020202020204" pitchFamily="34" charset="0"/>
                <a:cs typeface="Aparajita" panose="020B0604020202020204" pitchFamily="34" charset="0"/>
              </a:rPr>
              <a:t>Project Flow</a:t>
            </a:r>
          </a:p>
          <a:p>
            <a:endParaRPr lang="en-IN" sz="3200" dirty="0"/>
          </a:p>
        </p:txBody>
      </p:sp>
    </p:spTree>
    <p:extLst>
      <p:ext uri="{BB962C8B-B14F-4D97-AF65-F5344CB8AC3E}">
        <p14:creationId xmlns:p14="http://schemas.microsoft.com/office/powerpoint/2010/main" val="104221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0A6204-04C8-ECF8-82AF-E03CB2454A7E}"/>
              </a:ext>
            </a:extLst>
          </p:cNvPr>
          <p:cNvSpPr txBox="1"/>
          <p:nvPr/>
        </p:nvSpPr>
        <p:spPr>
          <a:xfrm>
            <a:off x="2773899" y="710171"/>
            <a:ext cx="8896484" cy="5293757"/>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Task Management</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Enables Admins to create and assign tasks to employees, monitor progress, and update task statuses.</a:t>
            </a:r>
          </a:p>
          <a:p>
            <a:pPr algn="just"/>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Task tracking and monitoring of completion rates and deadlines.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Performance Management</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Allows Admins to track and evaluate employee performance.</a:t>
            </a:r>
          </a:p>
          <a:p>
            <a:pPr algn="just"/>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Performance reviews, feedback provision, and generation of evaluation reports.</a:t>
            </a: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Employee Module</a:t>
            </a: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Employee Registration &amp; Authentication</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Manages employee registration and login processes, ensuring secure access to the system.</a:t>
            </a:r>
          </a:p>
          <a:p>
            <a:pPr algn="just"/>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Profile management, access to assigned roles and departments.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007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EC082-DC07-581C-9E05-D219DD64B89C}"/>
              </a:ext>
            </a:extLst>
          </p:cNvPr>
          <p:cNvSpPr txBox="1"/>
          <p:nvPr/>
        </p:nvSpPr>
        <p:spPr>
          <a:xfrm>
            <a:off x="2922310" y="942681"/>
            <a:ext cx="7909089" cy="313932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Task Management</a:t>
            </a:r>
          </a:p>
          <a:p>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Enables employees to view and manage assigned tasks.</a:t>
            </a:r>
          </a:p>
          <a:p>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Task progress tracking and workload management.</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Performance Tracking</a:t>
            </a:r>
          </a:p>
          <a:p>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Allows employees to view performance metrics and feedback.</a:t>
            </a:r>
          </a:p>
          <a:p>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Participation in performance reviews and tracking career development goals.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774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261655-B581-EF36-15B4-D8A6CA21E7ED}"/>
              </a:ext>
            </a:extLst>
          </p:cNvPr>
          <p:cNvPicPr>
            <a:picLocks noChangeAspect="1"/>
          </p:cNvPicPr>
          <p:nvPr/>
        </p:nvPicPr>
        <p:blipFill>
          <a:blip r:embed="rId3">
            <a:extLst>
              <a:ext uri="{28A0092B-C50C-407E-A947-70E740481C1C}">
                <a14:useLocalDpi xmlns:a14="http://schemas.microsoft.com/office/drawing/2010/main" val="0"/>
              </a:ext>
            </a:extLst>
          </a:blip>
          <a:srcRect l="10438" t="12353" r="29716" b="17250"/>
          <a:stretch/>
        </p:blipFill>
        <p:spPr>
          <a:xfrm>
            <a:off x="1531961" y="310914"/>
            <a:ext cx="9735480" cy="5138135"/>
          </a:xfrm>
          <a:prstGeom prst="rect">
            <a:avLst/>
          </a:prstGeom>
        </p:spPr>
      </p:pic>
      <p:sp>
        <p:nvSpPr>
          <p:cNvPr id="4" name="TextBox 3">
            <a:extLst>
              <a:ext uri="{FF2B5EF4-FFF2-40B4-BE49-F238E27FC236}">
                <a16:creationId xmlns:a16="http://schemas.microsoft.com/office/drawing/2014/main" id="{07F33C9B-4DD7-0248-47A5-1EF8C0E80E64}"/>
              </a:ext>
            </a:extLst>
          </p:cNvPr>
          <p:cNvSpPr txBox="1"/>
          <p:nvPr/>
        </p:nvSpPr>
        <p:spPr>
          <a:xfrm>
            <a:off x="4904513" y="5739981"/>
            <a:ext cx="3183885" cy="461665"/>
          </a:xfrm>
          <a:prstGeom prst="rect">
            <a:avLst/>
          </a:prstGeom>
          <a:noFill/>
        </p:spPr>
        <p:txBody>
          <a:bodyPr wrap="none" rtlCol="0">
            <a:spAutoFit/>
          </a:bodyPr>
          <a:lstStyle/>
          <a:p>
            <a:r>
              <a:rPr lang="en-IN" sz="2400" dirty="0">
                <a:latin typeface="Aparajita" panose="020B0604020202020204" pitchFamily="34" charset="0"/>
                <a:cs typeface="Aparajita" panose="020B0604020202020204" pitchFamily="34" charset="0"/>
              </a:rPr>
              <a:t>Fig: Client-Server Connection</a:t>
            </a:r>
          </a:p>
        </p:txBody>
      </p:sp>
    </p:spTree>
    <p:extLst>
      <p:ext uri="{BB962C8B-B14F-4D97-AF65-F5344CB8AC3E}">
        <p14:creationId xmlns:p14="http://schemas.microsoft.com/office/powerpoint/2010/main" val="153769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23804B-8B1E-2D9C-9334-453750D192A3}"/>
              </a:ext>
            </a:extLst>
          </p:cNvPr>
          <p:cNvSpPr>
            <a:spLocks noGrp="1"/>
          </p:cNvSpPr>
          <p:nvPr>
            <p:ph type="body" idx="1"/>
          </p:nvPr>
        </p:nvSpPr>
        <p:spPr>
          <a:xfrm>
            <a:off x="5393354" y="4964194"/>
            <a:ext cx="2742480" cy="860400"/>
          </a:xfrm>
        </p:spPr>
        <p:txBody>
          <a:bodyPr>
            <a:normAutofit/>
          </a:bodyPr>
          <a:lstStyle/>
          <a:p>
            <a:r>
              <a:rPr lang="en-IN" sz="2400" b="1" dirty="0">
                <a:latin typeface="Times New Roman" panose="02020603050405020304" pitchFamily="18" charset="0"/>
                <a:cs typeface="Times New Roman" panose="02020603050405020304" pitchFamily="18" charset="0"/>
              </a:rPr>
              <a:t>Fig: Authentication</a:t>
            </a:r>
          </a:p>
        </p:txBody>
      </p:sp>
      <p:pic>
        <p:nvPicPr>
          <p:cNvPr id="6" name="Picture 5">
            <a:extLst>
              <a:ext uri="{FF2B5EF4-FFF2-40B4-BE49-F238E27FC236}">
                <a16:creationId xmlns:a16="http://schemas.microsoft.com/office/drawing/2014/main" id="{C28F21C3-7F2B-2785-A634-03C5FDC97870}"/>
              </a:ext>
            </a:extLst>
          </p:cNvPr>
          <p:cNvPicPr>
            <a:picLocks noChangeAspect="1"/>
          </p:cNvPicPr>
          <p:nvPr/>
        </p:nvPicPr>
        <p:blipFill>
          <a:blip r:embed="rId2"/>
          <a:stretch>
            <a:fillRect/>
          </a:stretch>
        </p:blipFill>
        <p:spPr>
          <a:xfrm>
            <a:off x="1754010" y="456467"/>
            <a:ext cx="10021168" cy="4320914"/>
          </a:xfrm>
          <a:prstGeom prst="rect">
            <a:avLst/>
          </a:prstGeom>
        </p:spPr>
      </p:pic>
    </p:spTree>
    <p:extLst>
      <p:ext uri="{BB962C8B-B14F-4D97-AF65-F5344CB8AC3E}">
        <p14:creationId xmlns:p14="http://schemas.microsoft.com/office/powerpoint/2010/main" val="3790278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888333-3CF4-A44D-5377-F30D0227EF69}"/>
              </a:ext>
            </a:extLst>
          </p:cNvPr>
          <p:cNvSpPr>
            <a:spLocks noGrp="1"/>
          </p:cNvSpPr>
          <p:nvPr>
            <p:ph type="body" idx="1"/>
          </p:nvPr>
        </p:nvSpPr>
        <p:spPr>
          <a:xfrm>
            <a:off x="3578940" y="5622955"/>
            <a:ext cx="5535561" cy="860400"/>
          </a:xfrm>
        </p:spPr>
        <p:txBody>
          <a:bodyPr>
            <a:noAutofit/>
          </a:bodyPr>
          <a:lstStyle/>
          <a:p>
            <a:r>
              <a:rPr lang="en-IN" b="1" dirty="0">
                <a:latin typeface="Times New Roman" panose="02020603050405020304" pitchFamily="18" charset="0"/>
                <a:cs typeface="Times New Roman" panose="02020603050405020304" pitchFamily="18" charset="0"/>
              </a:rPr>
              <a:t>Fig: Fetching Employee Data With JWT Token</a:t>
            </a:r>
          </a:p>
        </p:txBody>
      </p:sp>
      <p:pic>
        <p:nvPicPr>
          <p:cNvPr id="5" name="Picture 4">
            <a:extLst>
              <a:ext uri="{FF2B5EF4-FFF2-40B4-BE49-F238E27FC236}">
                <a16:creationId xmlns:a16="http://schemas.microsoft.com/office/drawing/2014/main" id="{1CC2D8BC-5BD1-F483-A50F-8476AEC68A99}"/>
              </a:ext>
            </a:extLst>
          </p:cNvPr>
          <p:cNvPicPr>
            <a:picLocks noChangeAspect="1"/>
          </p:cNvPicPr>
          <p:nvPr/>
        </p:nvPicPr>
        <p:blipFill>
          <a:blip r:embed="rId2"/>
          <a:stretch>
            <a:fillRect/>
          </a:stretch>
        </p:blipFill>
        <p:spPr>
          <a:xfrm>
            <a:off x="1754466" y="1001020"/>
            <a:ext cx="9876376" cy="4151083"/>
          </a:xfrm>
          <a:prstGeom prst="rect">
            <a:avLst/>
          </a:prstGeom>
        </p:spPr>
      </p:pic>
    </p:spTree>
    <p:extLst>
      <p:ext uri="{BB962C8B-B14F-4D97-AF65-F5344CB8AC3E}">
        <p14:creationId xmlns:p14="http://schemas.microsoft.com/office/powerpoint/2010/main" val="3878755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66ADB4-63B3-A445-9C15-3DCDDC43ACAB}"/>
              </a:ext>
            </a:extLst>
          </p:cNvPr>
          <p:cNvSpPr txBox="1"/>
          <p:nvPr/>
        </p:nvSpPr>
        <p:spPr>
          <a:xfrm>
            <a:off x="5099930" y="5368905"/>
            <a:ext cx="3673634"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Fig: Spring Eureka Server</a:t>
            </a:r>
          </a:p>
        </p:txBody>
      </p:sp>
      <p:pic>
        <p:nvPicPr>
          <p:cNvPr id="10" name="Picture 9">
            <a:extLst>
              <a:ext uri="{FF2B5EF4-FFF2-40B4-BE49-F238E27FC236}">
                <a16:creationId xmlns:a16="http://schemas.microsoft.com/office/drawing/2014/main" id="{DDCF6845-8584-E04F-9B6B-3A843A7AA4FC}"/>
              </a:ext>
            </a:extLst>
          </p:cNvPr>
          <p:cNvPicPr>
            <a:picLocks noChangeAspect="1"/>
          </p:cNvPicPr>
          <p:nvPr/>
        </p:nvPicPr>
        <p:blipFill>
          <a:blip r:embed="rId3"/>
          <a:stretch>
            <a:fillRect/>
          </a:stretch>
        </p:blipFill>
        <p:spPr>
          <a:xfrm>
            <a:off x="2084521" y="516468"/>
            <a:ext cx="9345480" cy="4780047"/>
          </a:xfrm>
          <a:prstGeom prst="rect">
            <a:avLst/>
          </a:prstGeom>
        </p:spPr>
      </p:pic>
    </p:spTree>
    <p:extLst>
      <p:ext uri="{BB962C8B-B14F-4D97-AF65-F5344CB8AC3E}">
        <p14:creationId xmlns:p14="http://schemas.microsoft.com/office/powerpoint/2010/main" val="290967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0A8FAF9-7F62-D3CC-F0AF-161AA46BD688}"/>
              </a:ext>
            </a:extLst>
          </p:cNvPr>
          <p:cNvSpPr txBox="1"/>
          <p:nvPr/>
        </p:nvSpPr>
        <p:spPr>
          <a:xfrm>
            <a:off x="4783648" y="4808554"/>
            <a:ext cx="448436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Fig: Tables in MySQL Data Base</a:t>
            </a:r>
          </a:p>
        </p:txBody>
      </p:sp>
      <p:pic>
        <p:nvPicPr>
          <p:cNvPr id="10" name="Picture 9">
            <a:extLst>
              <a:ext uri="{FF2B5EF4-FFF2-40B4-BE49-F238E27FC236}">
                <a16:creationId xmlns:a16="http://schemas.microsoft.com/office/drawing/2014/main" id="{D5884B59-4926-33E2-3722-BD5A2BBB752D}"/>
              </a:ext>
            </a:extLst>
          </p:cNvPr>
          <p:cNvPicPr>
            <a:picLocks noChangeAspect="1"/>
          </p:cNvPicPr>
          <p:nvPr/>
        </p:nvPicPr>
        <p:blipFill>
          <a:blip r:embed="rId2"/>
          <a:stretch>
            <a:fillRect/>
          </a:stretch>
        </p:blipFill>
        <p:spPr>
          <a:xfrm>
            <a:off x="7020688" y="2627046"/>
            <a:ext cx="3760142" cy="1844200"/>
          </a:xfrm>
          <a:prstGeom prst="rect">
            <a:avLst/>
          </a:prstGeom>
        </p:spPr>
      </p:pic>
      <p:pic>
        <p:nvPicPr>
          <p:cNvPr id="12" name="Picture 11">
            <a:extLst>
              <a:ext uri="{FF2B5EF4-FFF2-40B4-BE49-F238E27FC236}">
                <a16:creationId xmlns:a16="http://schemas.microsoft.com/office/drawing/2014/main" id="{71E4EAF4-53D5-A3C5-239B-7253E3185DD9}"/>
              </a:ext>
            </a:extLst>
          </p:cNvPr>
          <p:cNvPicPr>
            <a:picLocks noChangeAspect="1"/>
          </p:cNvPicPr>
          <p:nvPr/>
        </p:nvPicPr>
        <p:blipFill>
          <a:blip r:embed="rId3"/>
          <a:stretch>
            <a:fillRect/>
          </a:stretch>
        </p:blipFill>
        <p:spPr>
          <a:xfrm>
            <a:off x="1897172" y="721277"/>
            <a:ext cx="5123516" cy="1920406"/>
          </a:xfrm>
          <a:prstGeom prst="rect">
            <a:avLst/>
          </a:prstGeom>
        </p:spPr>
      </p:pic>
      <p:pic>
        <p:nvPicPr>
          <p:cNvPr id="14" name="Picture 13">
            <a:extLst>
              <a:ext uri="{FF2B5EF4-FFF2-40B4-BE49-F238E27FC236}">
                <a16:creationId xmlns:a16="http://schemas.microsoft.com/office/drawing/2014/main" id="{2788CD3C-6AB8-0B38-9C7A-5B9129896E8D}"/>
              </a:ext>
            </a:extLst>
          </p:cNvPr>
          <p:cNvPicPr>
            <a:picLocks noChangeAspect="1"/>
          </p:cNvPicPr>
          <p:nvPr/>
        </p:nvPicPr>
        <p:blipFill>
          <a:blip r:embed="rId4"/>
          <a:stretch>
            <a:fillRect/>
          </a:stretch>
        </p:blipFill>
        <p:spPr>
          <a:xfrm>
            <a:off x="1897172" y="2641683"/>
            <a:ext cx="5123516" cy="1844200"/>
          </a:xfrm>
          <a:prstGeom prst="rect">
            <a:avLst/>
          </a:prstGeom>
        </p:spPr>
      </p:pic>
      <p:pic>
        <p:nvPicPr>
          <p:cNvPr id="16" name="Picture 15">
            <a:extLst>
              <a:ext uri="{FF2B5EF4-FFF2-40B4-BE49-F238E27FC236}">
                <a16:creationId xmlns:a16="http://schemas.microsoft.com/office/drawing/2014/main" id="{547E01F0-33C4-5868-C24E-3D747F9FD135}"/>
              </a:ext>
            </a:extLst>
          </p:cNvPr>
          <p:cNvPicPr>
            <a:picLocks noChangeAspect="1"/>
          </p:cNvPicPr>
          <p:nvPr/>
        </p:nvPicPr>
        <p:blipFill>
          <a:blip r:embed="rId5"/>
          <a:stretch>
            <a:fillRect/>
          </a:stretch>
        </p:blipFill>
        <p:spPr>
          <a:xfrm>
            <a:off x="7020688" y="780307"/>
            <a:ext cx="3760142" cy="1792789"/>
          </a:xfrm>
          <a:prstGeom prst="rect">
            <a:avLst/>
          </a:prstGeom>
        </p:spPr>
      </p:pic>
    </p:spTree>
    <p:extLst>
      <p:ext uri="{BB962C8B-B14F-4D97-AF65-F5344CB8AC3E}">
        <p14:creationId xmlns:p14="http://schemas.microsoft.com/office/powerpoint/2010/main" val="356797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F23D95-3636-FE04-20C8-099229239F4C}"/>
              </a:ext>
            </a:extLst>
          </p:cNvPr>
          <p:cNvSpPr txBox="1"/>
          <p:nvPr/>
        </p:nvSpPr>
        <p:spPr>
          <a:xfrm>
            <a:off x="5068313" y="5848075"/>
            <a:ext cx="277782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Swagger UI</a:t>
            </a:r>
          </a:p>
        </p:txBody>
      </p:sp>
      <p:pic>
        <p:nvPicPr>
          <p:cNvPr id="6" name="Picture 5">
            <a:extLst>
              <a:ext uri="{FF2B5EF4-FFF2-40B4-BE49-F238E27FC236}">
                <a16:creationId xmlns:a16="http://schemas.microsoft.com/office/drawing/2014/main" id="{B21FF41B-BB55-965A-5FD2-A10E373D3988}"/>
              </a:ext>
            </a:extLst>
          </p:cNvPr>
          <p:cNvPicPr>
            <a:picLocks noChangeAspect="1"/>
          </p:cNvPicPr>
          <p:nvPr/>
        </p:nvPicPr>
        <p:blipFill>
          <a:blip r:embed="rId2"/>
          <a:stretch>
            <a:fillRect/>
          </a:stretch>
        </p:blipFill>
        <p:spPr>
          <a:xfrm>
            <a:off x="1580238" y="195582"/>
            <a:ext cx="4899220" cy="2606761"/>
          </a:xfrm>
          <a:prstGeom prst="rect">
            <a:avLst/>
          </a:prstGeom>
        </p:spPr>
      </p:pic>
      <p:pic>
        <p:nvPicPr>
          <p:cNvPr id="8" name="Picture 7">
            <a:extLst>
              <a:ext uri="{FF2B5EF4-FFF2-40B4-BE49-F238E27FC236}">
                <a16:creationId xmlns:a16="http://schemas.microsoft.com/office/drawing/2014/main" id="{A1B0C525-4046-C16D-741C-C9CF9E2F67DD}"/>
              </a:ext>
            </a:extLst>
          </p:cNvPr>
          <p:cNvPicPr>
            <a:picLocks noChangeAspect="1"/>
          </p:cNvPicPr>
          <p:nvPr/>
        </p:nvPicPr>
        <p:blipFill>
          <a:blip r:embed="rId3"/>
          <a:stretch>
            <a:fillRect/>
          </a:stretch>
        </p:blipFill>
        <p:spPr>
          <a:xfrm>
            <a:off x="6479459" y="195583"/>
            <a:ext cx="5476566" cy="2606760"/>
          </a:xfrm>
          <a:prstGeom prst="rect">
            <a:avLst/>
          </a:prstGeom>
        </p:spPr>
      </p:pic>
      <p:pic>
        <p:nvPicPr>
          <p:cNvPr id="10" name="Picture 9">
            <a:extLst>
              <a:ext uri="{FF2B5EF4-FFF2-40B4-BE49-F238E27FC236}">
                <a16:creationId xmlns:a16="http://schemas.microsoft.com/office/drawing/2014/main" id="{541ECD37-DB71-EE9C-FFDA-F0312FC708F8}"/>
              </a:ext>
            </a:extLst>
          </p:cNvPr>
          <p:cNvPicPr>
            <a:picLocks noChangeAspect="1"/>
          </p:cNvPicPr>
          <p:nvPr/>
        </p:nvPicPr>
        <p:blipFill>
          <a:blip r:embed="rId4"/>
          <a:stretch>
            <a:fillRect/>
          </a:stretch>
        </p:blipFill>
        <p:spPr>
          <a:xfrm>
            <a:off x="1580238" y="2880853"/>
            <a:ext cx="4899220" cy="2689602"/>
          </a:xfrm>
          <a:prstGeom prst="rect">
            <a:avLst/>
          </a:prstGeom>
        </p:spPr>
      </p:pic>
      <p:pic>
        <p:nvPicPr>
          <p:cNvPr id="12" name="Picture 11">
            <a:extLst>
              <a:ext uri="{FF2B5EF4-FFF2-40B4-BE49-F238E27FC236}">
                <a16:creationId xmlns:a16="http://schemas.microsoft.com/office/drawing/2014/main" id="{6A49960D-E225-A668-35BC-D2AA71F53536}"/>
              </a:ext>
            </a:extLst>
          </p:cNvPr>
          <p:cNvPicPr>
            <a:picLocks noChangeAspect="1"/>
          </p:cNvPicPr>
          <p:nvPr/>
        </p:nvPicPr>
        <p:blipFill>
          <a:blip r:embed="rId5"/>
          <a:stretch>
            <a:fillRect/>
          </a:stretch>
        </p:blipFill>
        <p:spPr>
          <a:xfrm>
            <a:off x="6548284" y="2880854"/>
            <a:ext cx="5407741" cy="2689602"/>
          </a:xfrm>
          <a:prstGeom prst="rect">
            <a:avLst/>
          </a:prstGeom>
        </p:spPr>
      </p:pic>
    </p:spTree>
    <p:extLst>
      <p:ext uri="{BB962C8B-B14F-4D97-AF65-F5344CB8AC3E}">
        <p14:creationId xmlns:p14="http://schemas.microsoft.com/office/powerpoint/2010/main" val="136630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E70AA9-6E30-BBE6-148A-97CC2AF2ABF7}"/>
              </a:ext>
            </a:extLst>
          </p:cNvPr>
          <p:cNvSpPr txBox="1"/>
          <p:nvPr/>
        </p:nvSpPr>
        <p:spPr>
          <a:xfrm>
            <a:off x="1740310" y="379794"/>
            <a:ext cx="8781891" cy="1569660"/>
          </a:xfrm>
          <a:prstGeom prst="rect">
            <a:avLst/>
          </a:prstGeom>
          <a:noFill/>
        </p:spPr>
        <p:txBody>
          <a:bodyPr wrap="none" rtlCol="0">
            <a:spAutoFit/>
          </a:bodyPr>
          <a:lstStyle/>
          <a:p>
            <a:r>
              <a:rPr lang="en-IN" sz="2400" dirty="0">
                <a:latin typeface="Aparajita" panose="020B0604020202020204" pitchFamily="34" charset="0"/>
                <a:cs typeface="Aparajita" panose="020B0604020202020204" pitchFamily="34" charset="0"/>
              </a:rPr>
              <a:t>                                                    </a:t>
            </a:r>
            <a:r>
              <a:rPr lang="en-IN" sz="2400" b="1" dirty="0">
                <a:solidFill>
                  <a:schemeClr val="accent2">
                    <a:lumMod val="75000"/>
                  </a:schemeClr>
                </a:solidFill>
                <a:latin typeface="Times New Roman" panose="02020603050405020304" pitchFamily="18" charset="0"/>
                <a:cs typeface="Times New Roman" panose="02020603050405020304" pitchFamily="18" charset="0"/>
              </a:rPr>
              <a:t>Junit Testing:</a:t>
            </a:r>
          </a:p>
          <a:p>
            <a:r>
              <a:rPr lang="en-IN" sz="2400" dirty="0">
                <a:latin typeface="Calibri" panose="020F0502020204030204" pitchFamily="34" charset="0"/>
                <a:ea typeface="Calibri" panose="020F0502020204030204" pitchFamily="34" charset="0"/>
                <a:cs typeface="Calibri" panose="020F0502020204030204" pitchFamily="34" charset="0"/>
              </a:rPr>
              <a:t>Each microservice was tested independently using JUnit and Mockito.</a:t>
            </a:r>
          </a:p>
          <a:p>
            <a:endParaRPr lang="en-IN" sz="2400" dirty="0">
              <a:latin typeface="Aparajita" panose="020B0604020202020204" pitchFamily="34" charset="0"/>
              <a:cs typeface="Aparajita" panose="020B0604020202020204" pitchFamily="34" charset="0"/>
            </a:endParaRPr>
          </a:p>
          <a:p>
            <a:endParaRPr lang="en-IN" sz="2400" dirty="0">
              <a:latin typeface="Aparajita" panose="020B0604020202020204" pitchFamily="34" charset="0"/>
              <a:cs typeface="Aparajita" panose="020B0604020202020204" pitchFamily="34" charset="0"/>
            </a:endParaRPr>
          </a:p>
        </p:txBody>
      </p:sp>
      <p:pic>
        <p:nvPicPr>
          <p:cNvPr id="9" name="Picture 8">
            <a:extLst>
              <a:ext uri="{FF2B5EF4-FFF2-40B4-BE49-F238E27FC236}">
                <a16:creationId xmlns:a16="http://schemas.microsoft.com/office/drawing/2014/main" id="{E6E60361-A8BA-4CEC-CF14-F49EF6E01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768" y="1371368"/>
            <a:ext cx="4921046" cy="22667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4CAAA74-555B-18E3-E187-28F2F1E7C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812" y="1371368"/>
            <a:ext cx="5771534" cy="22667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22FC92E-4B44-B2F0-9237-91DD67662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1769" y="3574098"/>
            <a:ext cx="4921046" cy="20917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CBC3ED5-EA26-A31C-39D5-2849126453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2813" y="3638166"/>
            <a:ext cx="5771533" cy="202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975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A6E3BB-8B62-491B-82F8-96D5BC9EC381}"/>
              </a:ext>
            </a:extLst>
          </p:cNvPr>
          <p:cNvSpPr txBox="1"/>
          <p:nvPr/>
        </p:nvSpPr>
        <p:spPr>
          <a:xfrm>
            <a:off x="4763862" y="337848"/>
            <a:ext cx="6098720" cy="707886"/>
          </a:xfrm>
          <a:prstGeom prst="rect">
            <a:avLst/>
          </a:prstGeom>
          <a:noFill/>
        </p:spPr>
        <p:txBody>
          <a:bodyPr wrap="square">
            <a:spAutoFit/>
          </a:bodyPr>
          <a:lstStyle/>
          <a:p>
            <a:r>
              <a:rPr lang="en-US" sz="4000" b="1" dirty="0">
                <a:solidFill>
                  <a:schemeClr val="accent2">
                    <a:lumMod val="75000"/>
                  </a:schemeClr>
                </a:solidFill>
                <a:latin typeface="Times New Roman" panose="02020603050405020304" pitchFamily="18" charset="0"/>
                <a:cs typeface="Times New Roman" panose="02020603050405020304" pitchFamily="18" charset="0"/>
              </a:rPr>
              <a:t>Introduction</a:t>
            </a:r>
          </a:p>
        </p:txBody>
      </p:sp>
      <p:sp>
        <p:nvSpPr>
          <p:cNvPr id="6" name="TextBox 5">
            <a:extLst>
              <a:ext uri="{FF2B5EF4-FFF2-40B4-BE49-F238E27FC236}">
                <a16:creationId xmlns:a16="http://schemas.microsoft.com/office/drawing/2014/main" id="{069CE848-97D6-7CB3-3CEE-962235E367A1}"/>
              </a:ext>
            </a:extLst>
          </p:cNvPr>
          <p:cNvSpPr txBox="1"/>
          <p:nvPr/>
        </p:nvSpPr>
        <p:spPr>
          <a:xfrm>
            <a:off x="2494190" y="1536444"/>
            <a:ext cx="8707210" cy="2839111"/>
          </a:xfrm>
          <a:prstGeom prst="rect">
            <a:avLst/>
          </a:prstGeom>
          <a:noFill/>
        </p:spPr>
        <p:txBody>
          <a:bodyPr wrap="square">
            <a:spAutoFit/>
          </a:bodyPr>
          <a:lstStyle/>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Employee Management System is a distributed application designed to manage employee-related information within an organization efficiently. The system allows administrators to manage employees, departments, tasks, and performance evaluations. The architecture of the system is based on microservices, which ensures scalability and flexibility, enabling the organization to adapt and grow as needed.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4255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4CBB78-6A00-839C-3D2F-360A8DC652CE}"/>
              </a:ext>
            </a:extLst>
          </p:cNvPr>
          <p:cNvSpPr txBox="1"/>
          <p:nvPr/>
        </p:nvSpPr>
        <p:spPr>
          <a:xfrm>
            <a:off x="1700981" y="0"/>
            <a:ext cx="10146890" cy="5847755"/>
          </a:xfrm>
          <a:prstGeom prst="rect">
            <a:avLst/>
          </a:prstGeom>
          <a:noFill/>
        </p:spPr>
        <p:txBody>
          <a:bodyPr wrap="square">
            <a:spAutoFit/>
          </a:bodyPr>
          <a:lstStyle/>
          <a:p>
            <a:pPr algn="ctr"/>
            <a:r>
              <a:rPr lang="en-US" sz="3200" b="1" dirty="0">
                <a:solidFill>
                  <a:schemeClr val="accent2">
                    <a:lumMod val="75000"/>
                  </a:schemeClr>
                </a:solidFill>
                <a:latin typeface="Times New Roman" panose="02020603050405020304" pitchFamily="18" charset="0"/>
                <a:cs typeface="Times New Roman" panose="02020603050405020304" pitchFamily="18" charset="0"/>
              </a:rPr>
              <a:t>Conclusion</a:t>
            </a:r>
          </a:p>
          <a:p>
            <a:endParaRPr lang="en-US" b="1" u="sng" dirty="0">
              <a:solidFill>
                <a:srgbClr val="FFFF00"/>
              </a:solidFill>
              <a:latin typeface="Times New Roman" panose="02020603050405020304" pitchFamily="18" charset="0"/>
              <a:cs typeface="Times New Roman" panose="02020603050405020304" pitchFamily="18" charset="0"/>
            </a:endParaRPr>
          </a:p>
          <a:p>
            <a:r>
              <a:rPr lang="en-US"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Summary:</a:t>
            </a:r>
          </a:p>
          <a:p>
            <a:pPr lvl="1" algn="just"/>
            <a:r>
              <a:rPr lang="en-US" dirty="0">
                <a:latin typeface="Times New Roman" panose="02020603050405020304" pitchFamily="18" charset="0"/>
                <a:cs typeface="Times New Roman" panose="02020603050405020304" pitchFamily="18" charset="0"/>
              </a:rPr>
              <a:t>The Employee Management System project effectively showcases the advantages of using a microservices architecture for scalability and modularity. By utilizing Java, Spring Boot, Spring Cloud, and MySQL/MariaDB, the system efficiently manages employees, departments, tasks, and performance evaluations. It provides secure access via JWT-based authentication, ensuring data integrity and confidentiality. This system lays a solid foundation for further enhancements, including advanced analytics, mobile integration, and machine learning, making it a robust solution for modern human resource management.</a:t>
            </a:r>
          </a:p>
          <a:p>
            <a:pPr marL="742950" lvl="1" indent="-285750" algn="just">
              <a:buFont typeface="Arial" panose="020B0604020202020204" pitchFamily="34" charset="0"/>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Future Enhancements:</a:t>
            </a:r>
          </a:p>
          <a:p>
            <a:pPr algn="just"/>
            <a:endParaRPr lang="en-US" u="sng" dirty="0">
              <a:latin typeface="Times New Roman" panose="02020603050405020304" pitchFamily="18" charset="0"/>
              <a:ea typeface="Calibri" panose="020F0502020204030204" pitchFamily="34" charset="0"/>
              <a:cs typeface="Times New Roman" panose="02020603050405020304" pitchFamily="18" charset="0"/>
            </a:endParaRPr>
          </a:p>
          <a:p>
            <a:pPr algn="just" rt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Analytics:</a:t>
            </a:r>
            <a:r>
              <a:rPr lang="en-US" dirty="0">
                <a:latin typeface="Times New Roman" panose="02020603050405020304" pitchFamily="18" charset="0"/>
                <a:cs typeface="Times New Roman" panose="02020603050405020304" pitchFamily="18" charset="0"/>
              </a:rPr>
              <a:t> Integrate advanced analytics for deeper insights into employee performance and organizational efficiency.</a:t>
            </a:r>
          </a:p>
          <a:p>
            <a:pPr algn="just" rt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Mobile Access:</a:t>
            </a:r>
            <a:r>
              <a:rPr lang="en-US" dirty="0">
                <a:latin typeface="Times New Roman" panose="02020603050405020304" pitchFamily="18" charset="0"/>
                <a:cs typeface="Times New Roman" panose="02020603050405020304" pitchFamily="18" charset="0"/>
              </a:rPr>
              <a:t> Develop mobile applications for enhanced accessibility and a better user experience.</a:t>
            </a:r>
          </a:p>
          <a:p>
            <a:pPr algn="just" rt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Implement predictive analytics to forecast employee performance trends.</a:t>
            </a:r>
          </a:p>
          <a:p>
            <a:pPr algn="just" rt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HR System Integration:</a:t>
            </a:r>
            <a:r>
              <a:rPr lang="en-US" dirty="0">
                <a:latin typeface="Times New Roman" panose="02020603050405020304" pitchFamily="18" charset="0"/>
                <a:cs typeface="Times New Roman" panose="02020603050405020304" pitchFamily="18" charset="0"/>
              </a:rPr>
              <a:t> Connect with payroll, attendance, and other HR systems for comprehensive management.</a:t>
            </a:r>
          </a:p>
          <a:p>
            <a:pPr algn="just" rtl="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Notifications:</a:t>
            </a:r>
            <a:r>
              <a:rPr lang="en-US" dirty="0">
                <a:latin typeface="Times New Roman" panose="02020603050405020304" pitchFamily="18" charset="0"/>
                <a:cs typeface="Times New Roman" panose="02020603050405020304" pitchFamily="18" charset="0"/>
              </a:rPr>
              <a:t> Add real-time notifications for task updates and performance feedback.</a:t>
            </a:r>
          </a:p>
        </p:txBody>
      </p:sp>
    </p:spTree>
    <p:extLst>
      <p:ext uri="{BB962C8B-B14F-4D97-AF65-F5344CB8AC3E}">
        <p14:creationId xmlns:p14="http://schemas.microsoft.com/office/powerpoint/2010/main" val="42796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5F4DD-F9B5-92F5-51FF-BCBC18348253}"/>
              </a:ext>
            </a:extLst>
          </p:cNvPr>
          <p:cNvSpPr txBox="1"/>
          <p:nvPr/>
        </p:nvSpPr>
        <p:spPr>
          <a:xfrm>
            <a:off x="4507262" y="2659559"/>
            <a:ext cx="3895057" cy="707886"/>
          </a:xfrm>
          <a:prstGeom prst="rect">
            <a:avLst/>
          </a:prstGeom>
          <a:noFill/>
        </p:spPr>
        <p:txBody>
          <a:bodyPr wrap="square" rtlCol="0">
            <a:spAutoFit/>
          </a:bodyPr>
          <a:lstStyle/>
          <a:p>
            <a:r>
              <a:rPr lang="en-IN" sz="4000" dirty="0">
                <a:solidFill>
                  <a:schemeClr val="accent2">
                    <a:lumMod val="75000"/>
                  </a:schemeClr>
                </a:solidFill>
                <a:latin typeface="Andalus" panose="02020603050405020304" pitchFamily="18" charset="-78"/>
                <a:cs typeface="Andalus" panose="02020603050405020304" pitchFamily="18" charset="-78"/>
              </a:rPr>
              <a:t>THANK YOU</a:t>
            </a:r>
          </a:p>
        </p:txBody>
      </p:sp>
    </p:spTree>
    <p:extLst>
      <p:ext uri="{BB962C8B-B14F-4D97-AF65-F5344CB8AC3E}">
        <p14:creationId xmlns:p14="http://schemas.microsoft.com/office/powerpoint/2010/main" val="27270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1AEEBA-5743-1254-ED7A-3706BE039E92}"/>
              </a:ext>
            </a:extLst>
          </p:cNvPr>
          <p:cNvSpPr txBox="1"/>
          <p:nvPr/>
        </p:nvSpPr>
        <p:spPr>
          <a:xfrm>
            <a:off x="1935637" y="928208"/>
            <a:ext cx="10256363" cy="6247608"/>
          </a:xfrm>
          <a:prstGeom prst="rect">
            <a:avLst/>
          </a:prstGeom>
          <a:noFill/>
        </p:spPr>
        <p:txBody>
          <a:bodyPr wrap="square" rtlCol="0">
            <a:spAutoFit/>
          </a:bodyPr>
          <a:lstStyle/>
          <a:p>
            <a:pPr lvl="1">
              <a:lnSpc>
                <a:spcPct val="100000"/>
              </a:lnSpc>
              <a:spcBef>
                <a:spcPts val="55"/>
              </a:spcBef>
              <a:buFont typeface="Symbol"/>
              <a:buChar char=""/>
            </a:pPr>
            <a:endParaRPr lang="en-US"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Core programming language used for application development.</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Spring Boot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Framework that simplifies the creation of production-ready Spring applications, allowing for easy setup and rapid deployment.</a:t>
            </a: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Spring Cloud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Handles cross-cutting concerns like configuration management, service discovery, circuit breakers, and distributed tracing, enabling microservices architecture.</a:t>
            </a: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Spring Data JPA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Simplifies data access and provides a standard API for database interactions.</a:t>
            </a: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MySQL DB:</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relational database management system used for storing the  application's data.</a:t>
            </a:r>
          </a:p>
          <a:p>
            <a:pPr algn="just">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RESTful APIs: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architectural style used for designing networked applications and  providing communication between different microservices.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JUnit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 testing framework used for unit testing the application’s components, ensuring code quality and reliability.</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00">
              <a:lnSpc>
                <a:spcPct val="100000"/>
              </a:lnSpc>
            </a:pPr>
            <a:endParaRPr lang="en-US" sz="2000" u="sng"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B367DF63-3B61-BB94-C208-F58E27AB1DBE}"/>
              </a:ext>
            </a:extLst>
          </p:cNvPr>
          <p:cNvSpPr txBox="1"/>
          <p:nvPr/>
        </p:nvSpPr>
        <p:spPr>
          <a:xfrm>
            <a:off x="4443216" y="406957"/>
            <a:ext cx="4095417" cy="1200329"/>
          </a:xfrm>
          <a:prstGeom prst="rect">
            <a:avLst/>
          </a:prstGeom>
          <a:noFill/>
        </p:spPr>
        <p:txBody>
          <a:bodyPr wrap="none" rtlCol="0">
            <a:spAutoFit/>
          </a:bodyPr>
          <a:lstStyle/>
          <a:p>
            <a:r>
              <a:rPr lang="en-IN" sz="4000" kern="1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endParaRPr lang="en-US" sz="4000" b="1" dirty="0">
              <a:solidFill>
                <a:schemeClr val="accent2">
                  <a:lumMod val="75000"/>
                </a:schemeClr>
              </a:solidFill>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212267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D2D374-70D3-EB47-6C0A-5FB87916561B}"/>
              </a:ext>
            </a:extLst>
          </p:cNvPr>
          <p:cNvSpPr txBox="1"/>
          <p:nvPr/>
        </p:nvSpPr>
        <p:spPr>
          <a:xfrm>
            <a:off x="2200171" y="1069670"/>
            <a:ext cx="9464309" cy="5084982"/>
          </a:xfrm>
          <a:prstGeom prst="rect">
            <a:avLst/>
          </a:prstGeom>
          <a:noFill/>
        </p:spPr>
        <p:txBody>
          <a:bodyPr wrap="square" rtlCol="0">
            <a:spAutoFit/>
          </a:bodyPr>
          <a:lstStyle/>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goal of this project is to create a robust Employee Management System that caters to the following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For Admins: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centralized system to manage employees, departments, and roles.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CRUD (Create, Read, Update, Delete) operations on employee records.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Assignment of roles to employees and organizing them into departments.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Management of tasks and performance evaluations.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For Employees: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Ability to manage personal profiles.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View assigned tasks and update task statuses.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Track performance and receive feedback from managers.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Aparajita" panose="020B0604020202020204" pitchFamily="34" charset="0"/>
              <a:cs typeface="Aparajita" panose="020B0604020202020204" pitchFamily="34" charset="0"/>
            </a:endParaRPr>
          </a:p>
        </p:txBody>
      </p:sp>
      <p:sp>
        <p:nvSpPr>
          <p:cNvPr id="3" name="TextBox 2">
            <a:extLst>
              <a:ext uri="{FF2B5EF4-FFF2-40B4-BE49-F238E27FC236}">
                <a16:creationId xmlns:a16="http://schemas.microsoft.com/office/drawing/2014/main" id="{65FEAFE7-3936-9736-CD4C-19DE4B883913}"/>
              </a:ext>
            </a:extLst>
          </p:cNvPr>
          <p:cNvSpPr txBox="1"/>
          <p:nvPr/>
        </p:nvSpPr>
        <p:spPr>
          <a:xfrm>
            <a:off x="4621965" y="395572"/>
            <a:ext cx="2948069" cy="1077218"/>
          </a:xfrm>
          <a:prstGeom prst="rect">
            <a:avLst/>
          </a:prstGeom>
          <a:noFill/>
        </p:spPr>
        <p:txBody>
          <a:bodyPr wrap="square" rtlCol="0">
            <a:spAutoFit/>
          </a:bodyPr>
          <a:lstStyle/>
          <a:p>
            <a:r>
              <a:rPr lang="en-US" sz="3200" b="1" dirty="0">
                <a:solidFill>
                  <a:schemeClr val="accent2">
                    <a:lumMod val="75000"/>
                  </a:schemeClr>
                </a:solidFill>
                <a:latin typeface="Aparajita" panose="020B0604020202020204" pitchFamily="34" charset="0"/>
                <a:cs typeface="Aparajita" panose="020B0604020202020204" pitchFamily="34" charset="0"/>
              </a:rPr>
              <a:t>Problem</a:t>
            </a:r>
            <a:r>
              <a:rPr lang="en-US" sz="3200" b="1" spc="-55" dirty="0">
                <a:solidFill>
                  <a:schemeClr val="accent2">
                    <a:lumMod val="75000"/>
                  </a:schemeClr>
                </a:solidFill>
                <a:latin typeface="Aparajita" panose="020B0604020202020204" pitchFamily="34" charset="0"/>
                <a:cs typeface="Aparajita" panose="020B0604020202020204" pitchFamily="34" charset="0"/>
              </a:rPr>
              <a:t> </a:t>
            </a:r>
            <a:r>
              <a:rPr lang="en-US" sz="3200" b="1" dirty="0">
                <a:solidFill>
                  <a:schemeClr val="accent2">
                    <a:lumMod val="75000"/>
                  </a:schemeClr>
                </a:solidFill>
                <a:latin typeface="Aparajita" panose="020B0604020202020204" pitchFamily="34" charset="0"/>
                <a:cs typeface="Aparajita" panose="020B0604020202020204" pitchFamily="34" charset="0"/>
              </a:rPr>
              <a:t>Statement</a:t>
            </a:r>
          </a:p>
          <a:p>
            <a:endParaRPr lang="en-IN" sz="3200" dirty="0"/>
          </a:p>
        </p:txBody>
      </p:sp>
    </p:spTree>
    <p:extLst>
      <p:ext uri="{BB962C8B-B14F-4D97-AF65-F5344CB8AC3E}">
        <p14:creationId xmlns:p14="http://schemas.microsoft.com/office/powerpoint/2010/main" val="79982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7BF67F-231F-433D-DCB8-A6EDC757E87E}"/>
              </a:ext>
            </a:extLst>
          </p:cNvPr>
          <p:cNvSpPr txBox="1"/>
          <p:nvPr/>
        </p:nvSpPr>
        <p:spPr>
          <a:xfrm>
            <a:off x="4818501" y="352174"/>
            <a:ext cx="4152888" cy="1077218"/>
          </a:xfrm>
          <a:prstGeom prst="rect">
            <a:avLst/>
          </a:prstGeom>
          <a:noFill/>
        </p:spPr>
        <p:txBody>
          <a:bodyPr wrap="square" rtlCol="0">
            <a:spAutoFit/>
          </a:bodyPr>
          <a:lstStyle/>
          <a:p>
            <a:r>
              <a:rPr lang="en-US" sz="3200" b="1" dirty="0">
                <a:solidFill>
                  <a:schemeClr val="accent2">
                    <a:lumMod val="75000"/>
                  </a:schemeClr>
                </a:solidFill>
                <a:latin typeface="Aparajita" panose="020B0604020202020204" pitchFamily="34" charset="0"/>
                <a:cs typeface="Aparajita" panose="020B0604020202020204" pitchFamily="34" charset="0"/>
              </a:rPr>
              <a:t>Microservices</a:t>
            </a:r>
            <a:r>
              <a:rPr lang="en-US" sz="3200" b="1" spc="-35" dirty="0">
                <a:solidFill>
                  <a:schemeClr val="accent2">
                    <a:lumMod val="75000"/>
                  </a:schemeClr>
                </a:solidFill>
                <a:latin typeface="Aparajita" panose="020B0604020202020204" pitchFamily="34" charset="0"/>
                <a:cs typeface="Aparajita" panose="020B0604020202020204" pitchFamily="34" charset="0"/>
              </a:rPr>
              <a:t> </a:t>
            </a:r>
            <a:r>
              <a:rPr lang="en-US" sz="3200" b="1" dirty="0">
                <a:solidFill>
                  <a:schemeClr val="accent2">
                    <a:lumMod val="75000"/>
                  </a:schemeClr>
                </a:solidFill>
                <a:latin typeface="Aparajita" panose="020B0604020202020204" pitchFamily="34" charset="0"/>
                <a:cs typeface="Aparajita" panose="020B0604020202020204" pitchFamily="34" charset="0"/>
              </a:rPr>
              <a:t>Architecture</a:t>
            </a:r>
          </a:p>
          <a:p>
            <a:endParaRPr lang="en-IN" sz="3200" dirty="0"/>
          </a:p>
        </p:txBody>
      </p:sp>
      <p:sp>
        <p:nvSpPr>
          <p:cNvPr id="2" name="Rectangle: Rounded Corners 1">
            <a:extLst>
              <a:ext uri="{FF2B5EF4-FFF2-40B4-BE49-F238E27FC236}">
                <a16:creationId xmlns:a16="http://schemas.microsoft.com/office/drawing/2014/main" id="{4BA91E13-69E9-701C-080D-E39FB5111245}"/>
              </a:ext>
            </a:extLst>
          </p:cNvPr>
          <p:cNvSpPr/>
          <p:nvPr/>
        </p:nvSpPr>
        <p:spPr>
          <a:xfrm>
            <a:off x="5309417" y="1415647"/>
            <a:ext cx="2064775" cy="6980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Eureka Server</a:t>
            </a:r>
          </a:p>
        </p:txBody>
      </p:sp>
      <p:sp>
        <p:nvSpPr>
          <p:cNvPr id="8" name="Rectangle: Rounded Corners 7">
            <a:extLst>
              <a:ext uri="{FF2B5EF4-FFF2-40B4-BE49-F238E27FC236}">
                <a16:creationId xmlns:a16="http://schemas.microsoft.com/office/drawing/2014/main" id="{17374608-F246-8740-5FA7-572B85EAA032}"/>
              </a:ext>
            </a:extLst>
          </p:cNvPr>
          <p:cNvSpPr/>
          <p:nvPr/>
        </p:nvSpPr>
        <p:spPr>
          <a:xfrm>
            <a:off x="5332142" y="2526006"/>
            <a:ext cx="2064775" cy="6980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Api-Gateway</a:t>
            </a:r>
          </a:p>
        </p:txBody>
      </p:sp>
      <p:sp>
        <p:nvSpPr>
          <p:cNvPr id="9" name="Rectangle: Rounded Corners 8">
            <a:extLst>
              <a:ext uri="{FF2B5EF4-FFF2-40B4-BE49-F238E27FC236}">
                <a16:creationId xmlns:a16="http://schemas.microsoft.com/office/drawing/2014/main" id="{ED112DEE-CF75-9A5E-A34E-EDF001CB88BD}"/>
              </a:ext>
            </a:extLst>
          </p:cNvPr>
          <p:cNvSpPr/>
          <p:nvPr/>
        </p:nvSpPr>
        <p:spPr>
          <a:xfrm>
            <a:off x="5337659" y="3614318"/>
            <a:ext cx="2064775" cy="6980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Employee-Capstone</a:t>
            </a:r>
          </a:p>
        </p:txBody>
      </p:sp>
      <p:sp>
        <p:nvSpPr>
          <p:cNvPr id="10" name="Rectangle: Rounded Corners 9">
            <a:extLst>
              <a:ext uri="{FF2B5EF4-FFF2-40B4-BE49-F238E27FC236}">
                <a16:creationId xmlns:a16="http://schemas.microsoft.com/office/drawing/2014/main" id="{372279D8-D86B-C285-D43E-0AFAC23DC814}"/>
              </a:ext>
            </a:extLst>
          </p:cNvPr>
          <p:cNvSpPr/>
          <p:nvPr/>
        </p:nvSpPr>
        <p:spPr>
          <a:xfrm>
            <a:off x="8381562" y="3600321"/>
            <a:ext cx="2064775" cy="698090"/>
          </a:xfrm>
          <a:prstGeom prst="roundRect">
            <a:avLst/>
          </a:prstGeom>
          <a:solidFill>
            <a:schemeClr val="accent1">
              <a:lumMod val="60000"/>
              <a:lumOff val="4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Authentication</a:t>
            </a:r>
          </a:p>
        </p:txBody>
      </p:sp>
      <p:sp>
        <p:nvSpPr>
          <p:cNvPr id="11" name="Rectangle: Rounded Corners 10">
            <a:extLst>
              <a:ext uri="{FF2B5EF4-FFF2-40B4-BE49-F238E27FC236}">
                <a16:creationId xmlns:a16="http://schemas.microsoft.com/office/drawing/2014/main" id="{22204D3A-2762-7066-2894-1DAFDCC0D889}"/>
              </a:ext>
            </a:extLst>
          </p:cNvPr>
          <p:cNvSpPr/>
          <p:nvPr/>
        </p:nvSpPr>
        <p:spPr>
          <a:xfrm>
            <a:off x="2136960" y="4701030"/>
            <a:ext cx="2064775" cy="6980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Department-Capstone</a:t>
            </a:r>
          </a:p>
        </p:txBody>
      </p:sp>
      <p:sp>
        <p:nvSpPr>
          <p:cNvPr id="12" name="Rectangle: Rounded Corners 11">
            <a:extLst>
              <a:ext uri="{FF2B5EF4-FFF2-40B4-BE49-F238E27FC236}">
                <a16:creationId xmlns:a16="http://schemas.microsoft.com/office/drawing/2014/main" id="{D837DA26-B521-8BB4-4134-63CB8200E945}"/>
              </a:ext>
            </a:extLst>
          </p:cNvPr>
          <p:cNvSpPr/>
          <p:nvPr/>
        </p:nvSpPr>
        <p:spPr>
          <a:xfrm>
            <a:off x="5330283" y="4702378"/>
            <a:ext cx="2064775" cy="6980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Performance-Capstone</a:t>
            </a:r>
          </a:p>
        </p:txBody>
      </p:sp>
      <p:sp>
        <p:nvSpPr>
          <p:cNvPr id="13" name="Rectangle: Rounded Corners 12">
            <a:extLst>
              <a:ext uri="{FF2B5EF4-FFF2-40B4-BE49-F238E27FC236}">
                <a16:creationId xmlns:a16="http://schemas.microsoft.com/office/drawing/2014/main" id="{5ED2238B-921E-CDA5-BC13-E21F5DABFA6E}"/>
              </a:ext>
            </a:extLst>
          </p:cNvPr>
          <p:cNvSpPr/>
          <p:nvPr/>
        </p:nvSpPr>
        <p:spPr>
          <a:xfrm>
            <a:off x="8381563" y="4701030"/>
            <a:ext cx="2064775" cy="69809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Task-Capstone</a:t>
            </a:r>
          </a:p>
        </p:txBody>
      </p:sp>
      <p:cxnSp>
        <p:nvCxnSpPr>
          <p:cNvPr id="41" name="Straight Arrow Connector 40">
            <a:extLst>
              <a:ext uri="{FF2B5EF4-FFF2-40B4-BE49-F238E27FC236}">
                <a16:creationId xmlns:a16="http://schemas.microsoft.com/office/drawing/2014/main" id="{B4D2BA2C-C685-EE67-3A6C-CE1D42E4BE24}"/>
              </a:ext>
            </a:extLst>
          </p:cNvPr>
          <p:cNvCxnSpPr>
            <a:cxnSpLocks/>
          </p:cNvCxnSpPr>
          <p:nvPr/>
        </p:nvCxnSpPr>
        <p:spPr>
          <a:xfrm flipH="1">
            <a:off x="6358737" y="2135685"/>
            <a:ext cx="1" cy="3899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F14B6C6-7C7F-0C7C-6EFF-10ED1932BDC1}"/>
              </a:ext>
            </a:extLst>
          </p:cNvPr>
          <p:cNvCxnSpPr>
            <a:cxnSpLocks/>
          </p:cNvCxnSpPr>
          <p:nvPr/>
        </p:nvCxnSpPr>
        <p:spPr>
          <a:xfrm flipH="1">
            <a:off x="6341803" y="3210351"/>
            <a:ext cx="1" cy="3899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1959A52-8347-01B3-B57B-A78CEDB7C0E5}"/>
              </a:ext>
            </a:extLst>
          </p:cNvPr>
          <p:cNvCxnSpPr>
            <a:cxnSpLocks/>
          </p:cNvCxnSpPr>
          <p:nvPr/>
        </p:nvCxnSpPr>
        <p:spPr>
          <a:xfrm rot="16200000">
            <a:off x="7891998" y="3471425"/>
            <a:ext cx="0" cy="95588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BBE583FB-0121-0803-1CBF-E55C98E6E94F}"/>
              </a:ext>
            </a:extLst>
          </p:cNvPr>
          <p:cNvCxnSpPr/>
          <p:nvPr/>
        </p:nvCxnSpPr>
        <p:spPr>
          <a:xfrm rot="10800000" flipV="1">
            <a:off x="4215091" y="4234699"/>
            <a:ext cx="1088482" cy="851418"/>
          </a:xfrm>
          <a:prstGeom prst="bentConnector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249CEE8-37F9-36EE-6CC2-BB0C631719B1}"/>
              </a:ext>
            </a:extLst>
          </p:cNvPr>
          <p:cNvCxnSpPr/>
          <p:nvPr/>
        </p:nvCxnSpPr>
        <p:spPr>
          <a:xfrm>
            <a:off x="7429144" y="4203208"/>
            <a:ext cx="914400" cy="914400"/>
          </a:xfrm>
          <a:prstGeom prst="bentConnector3">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6996C12-6ED7-E273-8F1A-75175A4097AF}"/>
              </a:ext>
            </a:extLst>
          </p:cNvPr>
          <p:cNvCxnSpPr>
            <a:cxnSpLocks/>
          </p:cNvCxnSpPr>
          <p:nvPr/>
        </p:nvCxnSpPr>
        <p:spPr>
          <a:xfrm flipH="1">
            <a:off x="6358736" y="4312408"/>
            <a:ext cx="1" cy="38997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1816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7F07D-3315-F2C1-C6B2-ABE45FFEC5F8}"/>
              </a:ext>
            </a:extLst>
          </p:cNvPr>
          <p:cNvSpPr txBox="1"/>
          <p:nvPr/>
        </p:nvSpPr>
        <p:spPr>
          <a:xfrm>
            <a:off x="1684255" y="331806"/>
            <a:ext cx="10067827" cy="5816977"/>
          </a:xfrm>
          <a:prstGeom prst="rect">
            <a:avLst/>
          </a:prstGeom>
          <a:noFill/>
        </p:spPr>
        <p:txBody>
          <a:bodyPr wrap="square" rtlCol="0" anchor="b">
            <a:spAutoFit/>
          </a:bodyPr>
          <a:lstStyle/>
          <a:p>
            <a:pPr marL="12701" algn="ctr">
              <a:lnSpc>
                <a:spcPct val="100000"/>
              </a:lnSpc>
              <a:tabLst>
                <a:tab pos="271780" algn="l"/>
              </a:tabLst>
            </a:pPr>
            <a:r>
              <a:rPr lang="en-US" sz="3200" b="1" dirty="0">
                <a:solidFill>
                  <a:schemeClr val="accent2">
                    <a:lumMod val="75000"/>
                  </a:schemeClr>
                </a:solidFill>
                <a:latin typeface="Times New Roman" panose="02020603050405020304" pitchFamily="18" charset="0"/>
                <a:cs typeface="Times New Roman" panose="02020603050405020304" pitchFamily="18" charset="0"/>
              </a:rPr>
              <a:t>Microservices</a:t>
            </a:r>
            <a:r>
              <a:rPr lang="en-US" sz="3200" b="1" spc="-35" dirty="0">
                <a:solidFill>
                  <a:schemeClr val="accent2">
                    <a:lumMod val="75000"/>
                  </a:schemeClr>
                </a:solidFill>
                <a:latin typeface="Times New Roman" panose="02020603050405020304" pitchFamily="18" charset="0"/>
                <a:cs typeface="Times New Roman" panose="02020603050405020304" pitchFamily="18" charset="0"/>
              </a:rPr>
              <a:t> </a:t>
            </a:r>
            <a:r>
              <a:rPr lang="en-US" sz="3200" b="1" dirty="0">
                <a:solidFill>
                  <a:schemeClr val="accent2">
                    <a:lumMod val="75000"/>
                  </a:schemeClr>
                </a:solidFill>
                <a:latin typeface="Times New Roman" panose="02020603050405020304" pitchFamily="18" charset="0"/>
                <a:cs typeface="Times New Roman" panose="02020603050405020304" pitchFamily="18" charset="0"/>
              </a:rPr>
              <a:t>Architecture</a:t>
            </a:r>
          </a:p>
          <a:p>
            <a:pPr algn="just">
              <a:lnSpc>
                <a:spcPct val="100000"/>
              </a:lnSpc>
              <a:spcBef>
                <a:spcPts val="5"/>
              </a:spcBef>
            </a:pPr>
            <a:r>
              <a:rPr lang="en-US" sz="2000" dirty="0">
                <a:latin typeface="Times New Roman" panose="02020603050405020304" pitchFamily="18" charset="0"/>
                <a:cs typeface="Times New Roman" panose="02020603050405020304" pitchFamily="18" charset="0"/>
              </a:rPr>
              <a:t>Microservices architecture breaks down the application into small, independent services, each responsible for specific business functionalities. These services communicate through APIs, allowing for greater flexibility, scalability, and maintainability.</a:t>
            </a:r>
          </a:p>
          <a:p>
            <a:pPr algn="just">
              <a:lnSpc>
                <a:spcPct val="100000"/>
              </a:lnSpc>
              <a:spcBef>
                <a:spcPts val="5"/>
              </a:spcBef>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Service Registry &amp; Discovery</a:t>
            </a:r>
          </a:p>
          <a:p>
            <a:pPr algn="just"/>
            <a:r>
              <a:rPr lang="en-US" sz="2000" b="1" dirty="0">
                <a:latin typeface="Times New Roman" panose="02020603050405020304" pitchFamily="18" charset="0"/>
                <a:cs typeface="Times New Roman" panose="02020603050405020304" pitchFamily="18" charset="0"/>
              </a:rPr>
              <a:t>Eureka Server</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Eureka acts as a service registry, allowing microservices to register themselves at runtime. This enables dynamic discovery and communication between services.</a:t>
            </a:r>
          </a:p>
          <a:p>
            <a:pPr algn="just"/>
            <a:r>
              <a:rPr lang="en-US" sz="2000" b="1" dirty="0">
                <a:latin typeface="Times New Roman" panose="02020603050405020304" pitchFamily="18" charset="0"/>
                <a:cs typeface="Times New Roman" panose="02020603050405020304" pitchFamily="18" charset="0"/>
              </a:rPr>
              <a:t>Functionality</a:t>
            </a:r>
            <a:r>
              <a:rPr lang="en-US" sz="2000" dirty="0">
                <a:latin typeface="Times New Roman" panose="02020603050405020304" pitchFamily="18" charset="0"/>
                <a:cs typeface="Times New Roman" panose="02020603050405020304" pitchFamily="18" charset="0"/>
              </a:rPr>
              <a:t>: Helps services discover and communicate with one another efficiently, enabling scalability.</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API Gateway</a:t>
            </a:r>
          </a:p>
          <a:p>
            <a:pPr algn="just"/>
            <a:r>
              <a:rPr lang="en-US" sz="2000" b="1" dirty="0">
                <a:latin typeface="Times New Roman" panose="02020603050405020304" pitchFamily="18" charset="0"/>
                <a:cs typeface="Times New Roman" panose="02020603050405020304" pitchFamily="18" charset="0"/>
              </a:rPr>
              <a:t>Spring Cloud Gateway</a:t>
            </a:r>
          </a:p>
          <a:p>
            <a:pPr algn="just"/>
            <a:r>
              <a:rPr lang="en-US" sz="2000" b="1" dirty="0">
                <a:latin typeface="Times New Roman" panose="02020603050405020304" pitchFamily="18" charset="0"/>
                <a:cs typeface="Times New Roman" panose="02020603050405020304" pitchFamily="18" charset="0"/>
              </a:rPr>
              <a:t>Role</a:t>
            </a:r>
            <a:r>
              <a:rPr lang="en-US" sz="2000" dirty="0">
                <a:latin typeface="Times New Roman" panose="02020603050405020304" pitchFamily="18" charset="0"/>
                <a:cs typeface="Times New Roman" panose="02020603050405020304" pitchFamily="18" charset="0"/>
              </a:rPr>
              <a:t>: Serves as the single entry point for all client requests.</a:t>
            </a:r>
          </a:p>
          <a:p>
            <a:pPr algn="just"/>
            <a:r>
              <a:rPr lang="en-US" sz="2000" b="1" dirty="0">
                <a:latin typeface="Times New Roman" panose="02020603050405020304" pitchFamily="18" charset="0"/>
                <a:cs typeface="Times New Roman" panose="02020603050405020304" pitchFamily="18" charset="0"/>
              </a:rPr>
              <a:t>Functionality</a:t>
            </a:r>
            <a:r>
              <a:rPr lang="en-US" sz="2000" dirty="0">
                <a:latin typeface="Times New Roman" panose="02020603050405020304" pitchFamily="18" charset="0"/>
                <a:cs typeface="Times New Roman" panose="02020603050405020304" pitchFamily="18" charset="0"/>
              </a:rPr>
              <a:t>: Routes requests to appropriate backend services and handles cross-cutting concerns like authentication, logging, and rate limiting.</a:t>
            </a:r>
          </a:p>
          <a:p>
            <a:pPr>
              <a:lnSpc>
                <a:spcPct val="100000"/>
              </a:lnSpc>
              <a:spcBef>
                <a:spcPts val="5"/>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6020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B2AD6-6AF9-0EB1-BEB3-BD85CAC336D2}"/>
              </a:ext>
            </a:extLst>
          </p:cNvPr>
          <p:cNvSpPr txBox="1"/>
          <p:nvPr/>
        </p:nvSpPr>
        <p:spPr>
          <a:xfrm>
            <a:off x="2253006" y="647493"/>
            <a:ext cx="9813303" cy="560153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Authentication Service</a:t>
            </a:r>
          </a:p>
          <a:p>
            <a:pPr algn="just"/>
            <a:r>
              <a:rPr lang="en-US" sz="2000" b="1" dirty="0">
                <a:latin typeface="Times New Roman" panose="02020603050405020304" pitchFamily="18" charset="0"/>
                <a:cs typeface="Times New Roman" panose="02020603050405020304" pitchFamily="18" charset="0"/>
              </a:rPr>
              <a:t>User Authentication &amp; Authorization</a:t>
            </a:r>
            <a:r>
              <a:rPr lang="en-US" sz="2000" dirty="0">
                <a:latin typeface="Times New Roman" panose="02020603050405020304" pitchFamily="18" charset="0"/>
                <a:cs typeface="Times New Roman" panose="02020603050405020304" pitchFamily="18" charset="0"/>
              </a:rPr>
              <a:t>: Manages user login, registration, and role-based access control.</a:t>
            </a:r>
          </a:p>
          <a:p>
            <a:pPr algn="just"/>
            <a:r>
              <a:rPr lang="en-US" sz="2000" b="1" dirty="0">
                <a:latin typeface="Times New Roman" panose="02020603050405020304" pitchFamily="18" charset="0"/>
                <a:cs typeface="Times New Roman" panose="02020603050405020304" pitchFamily="18" charset="0"/>
              </a:rPr>
              <a:t>JWT (JSON Web Token)</a:t>
            </a:r>
            <a:r>
              <a:rPr lang="en-US" sz="2000" dirty="0">
                <a:latin typeface="Times New Roman" panose="02020603050405020304" pitchFamily="18" charset="0"/>
                <a:cs typeface="Times New Roman" panose="02020603050405020304" pitchFamily="18" charset="0"/>
              </a:rPr>
              <a:t>: Used for secure communication between the client and server, ensuring that only authenticated users can access certain parts of the system.</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Employee Management Microservice</a:t>
            </a:r>
          </a:p>
          <a:p>
            <a:pPr algn="just"/>
            <a:r>
              <a:rPr lang="en-US" sz="2000" b="1" dirty="0">
                <a:latin typeface="Times New Roman" panose="02020603050405020304" pitchFamily="18" charset="0"/>
                <a:cs typeface="Times New Roman" panose="02020603050405020304" pitchFamily="18" charset="0"/>
              </a:rPr>
              <a:t>Employee Directory</a:t>
            </a:r>
            <a:r>
              <a:rPr lang="en-US" sz="2000" dirty="0">
                <a:latin typeface="Times New Roman" panose="02020603050405020304" pitchFamily="18" charset="0"/>
                <a:cs typeface="Times New Roman" panose="02020603050405020304" pitchFamily="18" charset="0"/>
              </a:rPr>
              <a:t>: Manages employee records, including personal details, job roles, and department assignments.</a:t>
            </a:r>
          </a:p>
          <a:p>
            <a:pPr algn="just"/>
            <a:r>
              <a:rPr lang="en-US" sz="2000" b="1" dirty="0">
                <a:latin typeface="Times New Roman" panose="02020603050405020304" pitchFamily="18" charset="0"/>
                <a:cs typeface="Times New Roman" panose="02020603050405020304" pitchFamily="18" charset="0"/>
              </a:rPr>
              <a:t>Functionality</a:t>
            </a:r>
            <a:r>
              <a:rPr lang="en-US" sz="2000" dirty="0">
                <a:latin typeface="Times New Roman" panose="02020603050405020304" pitchFamily="18" charset="0"/>
                <a:cs typeface="Times New Roman" panose="02020603050405020304" pitchFamily="18" charset="0"/>
              </a:rPr>
              <a:t>: Provides APIs for CRUD operations on employee data, enabling efficient management of the workforce.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Department Management Microservice</a:t>
            </a:r>
          </a:p>
          <a:p>
            <a:pPr algn="just"/>
            <a:r>
              <a:rPr lang="en-US" sz="2000" b="1" dirty="0">
                <a:latin typeface="Times New Roman" panose="02020603050405020304" pitchFamily="18" charset="0"/>
                <a:cs typeface="Times New Roman" panose="02020603050405020304" pitchFamily="18" charset="0"/>
              </a:rPr>
              <a:t>Department Catalog</a:t>
            </a:r>
            <a:r>
              <a:rPr lang="en-US" sz="2000" dirty="0">
                <a:latin typeface="Times New Roman" panose="02020603050405020304" pitchFamily="18" charset="0"/>
                <a:cs typeface="Times New Roman" panose="02020603050405020304" pitchFamily="18" charset="0"/>
              </a:rPr>
              <a:t>: Manages department-specific data, including the organization of employees within departments.</a:t>
            </a:r>
          </a:p>
          <a:p>
            <a:pPr algn="just"/>
            <a:r>
              <a:rPr lang="en-US" sz="2000" b="1" dirty="0">
                <a:latin typeface="Times New Roman" panose="02020603050405020304" pitchFamily="18" charset="0"/>
                <a:cs typeface="Times New Roman" panose="02020603050405020304" pitchFamily="18" charset="0"/>
              </a:rPr>
              <a:t>Functionality</a:t>
            </a:r>
            <a:r>
              <a:rPr lang="en-US" sz="2000" dirty="0">
                <a:latin typeface="Times New Roman" panose="02020603050405020304" pitchFamily="18" charset="0"/>
                <a:cs typeface="Times New Roman" panose="02020603050405020304" pitchFamily="18" charset="0"/>
              </a:rPr>
              <a:t>: Offers APIs for managing departments, including creating, updating, and deleting departments.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277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0C49A6-7CC3-8444-59AD-AB977D955F13}"/>
              </a:ext>
            </a:extLst>
          </p:cNvPr>
          <p:cNvSpPr txBox="1"/>
          <p:nvPr/>
        </p:nvSpPr>
        <p:spPr>
          <a:xfrm>
            <a:off x="2828041" y="1036949"/>
            <a:ext cx="8710368" cy="406265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Task Management Microservice</a:t>
            </a:r>
          </a:p>
          <a:p>
            <a:pPr algn="just"/>
            <a:r>
              <a:rPr lang="en-US" sz="2000" b="1" dirty="0">
                <a:latin typeface="Times New Roman" panose="02020603050405020304" pitchFamily="18" charset="0"/>
                <a:cs typeface="Times New Roman" panose="02020603050405020304" pitchFamily="18" charset="0"/>
              </a:rPr>
              <a:t>Task Assignment</a:t>
            </a:r>
            <a:r>
              <a:rPr lang="en-US" sz="2000" dirty="0">
                <a:latin typeface="Times New Roman" panose="02020603050405020304" pitchFamily="18" charset="0"/>
                <a:cs typeface="Times New Roman" panose="02020603050405020304" pitchFamily="18" charset="0"/>
              </a:rPr>
              <a:t>: Handles the creation and assignment of tasks to employees.</a:t>
            </a:r>
          </a:p>
          <a:p>
            <a:pPr algn="just"/>
            <a:r>
              <a:rPr lang="en-US" sz="2000" b="1" dirty="0">
                <a:latin typeface="Times New Roman" panose="02020603050405020304" pitchFamily="18" charset="0"/>
                <a:cs typeface="Times New Roman" panose="02020603050405020304" pitchFamily="18" charset="0"/>
              </a:rPr>
              <a:t>Functionality</a:t>
            </a:r>
            <a:r>
              <a:rPr lang="en-US" sz="2000" dirty="0">
                <a:latin typeface="Times New Roman" panose="02020603050405020304" pitchFamily="18" charset="0"/>
                <a:cs typeface="Times New Roman" panose="02020603050405020304" pitchFamily="18" charset="0"/>
              </a:rPr>
              <a:t>: Provides APIs for task management, including tracking progress, updating task details, and marking tasks as complete.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Performance Management Microservice</a:t>
            </a:r>
          </a:p>
          <a:p>
            <a:pPr algn="just"/>
            <a:r>
              <a:rPr lang="en-US" sz="2000" b="1" dirty="0">
                <a:latin typeface="Times New Roman" panose="02020603050405020304" pitchFamily="18" charset="0"/>
                <a:cs typeface="Times New Roman" panose="02020603050405020304" pitchFamily="18" charset="0"/>
              </a:rPr>
              <a:t>Employee Performance Tracking</a:t>
            </a:r>
            <a:r>
              <a:rPr lang="en-US" sz="2000" dirty="0">
                <a:latin typeface="Times New Roman" panose="02020603050405020304" pitchFamily="18" charset="0"/>
                <a:cs typeface="Times New Roman" panose="02020603050405020304" pitchFamily="18" charset="0"/>
              </a:rPr>
              <a:t>: Tracks and evaluates employee performance based on task completion and other metrics.</a:t>
            </a:r>
          </a:p>
          <a:p>
            <a:pPr algn="just"/>
            <a:r>
              <a:rPr lang="en-US" sz="2000" b="1" dirty="0">
                <a:latin typeface="Times New Roman" panose="02020603050405020304" pitchFamily="18" charset="0"/>
                <a:cs typeface="Times New Roman" panose="02020603050405020304" pitchFamily="18" charset="0"/>
              </a:rPr>
              <a:t>Functionality</a:t>
            </a:r>
            <a:r>
              <a:rPr lang="en-US" sz="2000" dirty="0">
                <a:latin typeface="Times New Roman" panose="02020603050405020304" pitchFamily="18" charset="0"/>
                <a:cs typeface="Times New Roman" panose="02020603050405020304" pitchFamily="18" charset="0"/>
              </a:rPr>
              <a:t>: Offers features for performance reviews, feedback provision, and generating evaluation reports to support HR decisions.</a:t>
            </a:r>
          </a:p>
          <a:p>
            <a:pPr algn="just"/>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7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BDE654-A361-2EF3-3873-76662A07DD9A}"/>
              </a:ext>
            </a:extLst>
          </p:cNvPr>
          <p:cNvPicPr>
            <a:picLocks noChangeAspect="1"/>
          </p:cNvPicPr>
          <p:nvPr/>
        </p:nvPicPr>
        <p:blipFill>
          <a:blip r:embed="rId2">
            <a:extLst>
              <a:ext uri="{28A0092B-C50C-407E-A947-70E740481C1C}">
                <a14:useLocalDpi xmlns:a14="http://schemas.microsoft.com/office/drawing/2010/main" val="0"/>
              </a:ext>
            </a:extLst>
          </a:blip>
          <a:srcRect l="5946" t="963" b="32507"/>
          <a:stretch/>
        </p:blipFill>
        <p:spPr>
          <a:xfrm>
            <a:off x="1560945" y="0"/>
            <a:ext cx="10631055" cy="6858000"/>
          </a:xfrm>
          <a:prstGeom prst="rect">
            <a:avLst/>
          </a:prstGeom>
        </p:spPr>
      </p:pic>
      <p:sp>
        <p:nvSpPr>
          <p:cNvPr id="4" name="TextBox 3">
            <a:extLst>
              <a:ext uri="{FF2B5EF4-FFF2-40B4-BE49-F238E27FC236}">
                <a16:creationId xmlns:a16="http://schemas.microsoft.com/office/drawing/2014/main" id="{B647BA5C-0874-46AA-1F27-0139DF2DC1D5}"/>
              </a:ext>
            </a:extLst>
          </p:cNvPr>
          <p:cNvSpPr txBox="1"/>
          <p:nvPr/>
        </p:nvSpPr>
        <p:spPr>
          <a:xfrm>
            <a:off x="5552231" y="233767"/>
            <a:ext cx="3238387" cy="584775"/>
          </a:xfrm>
          <a:prstGeom prst="rect">
            <a:avLst/>
          </a:prstGeom>
          <a:noFill/>
        </p:spPr>
        <p:txBody>
          <a:bodyPr wrap="none" rtlCol="0">
            <a:spAutoFit/>
          </a:bodyPr>
          <a:lstStyle/>
          <a:p>
            <a:r>
              <a:rPr lang="en-IN" sz="3200" dirty="0">
                <a:solidFill>
                  <a:schemeClr val="accent2">
                    <a:lumMod val="75000"/>
                  </a:schemeClr>
                </a:solidFill>
                <a:latin typeface="Times New Roman" panose="02020603050405020304" pitchFamily="18" charset="0"/>
                <a:cs typeface="Times New Roman" panose="02020603050405020304" pitchFamily="18" charset="0"/>
              </a:rPr>
              <a:t>Flowchart of EMS</a:t>
            </a:r>
          </a:p>
        </p:txBody>
      </p:sp>
    </p:spTree>
    <p:extLst>
      <p:ext uri="{BB962C8B-B14F-4D97-AF65-F5344CB8AC3E}">
        <p14:creationId xmlns:p14="http://schemas.microsoft.com/office/powerpoint/2010/main" val="2204051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1426</TotalTime>
  <Words>1102</Words>
  <Application>Microsoft Office PowerPoint</Application>
  <PresentationFormat>Widescreen</PresentationFormat>
  <Paragraphs>133</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Andalus</vt:lpstr>
      <vt:lpstr>Aparajita</vt:lpstr>
      <vt:lpstr>Arial</vt:lpstr>
      <vt:lpstr>Calibri</vt:lpstr>
      <vt:lpstr>Corbel</vt:lpstr>
      <vt:lpstr>Symbol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ALOK</dc:creator>
  <cp:lastModifiedBy>naveen sai</cp:lastModifiedBy>
  <cp:revision>17</cp:revision>
  <dcterms:created xsi:type="dcterms:W3CDTF">2024-08-29T15:49:06Z</dcterms:created>
  <dcterms:modified xsi:type="dcterms:W3CDTF">2024-09-01T22:17:13Z</dcterms:modified>
</cp:coreProperties>
</file>