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EAB"/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9" autoAdjust="0"/>
    <p:restoredTop sz="93400" autoAdjust="0"/>
  </p:normalViewPr>
  <p:slideViewPr>
    <p:cSldViewPr>
      <p:cViewPr varScale="1">
        <p:scale>
          <a:sx n="40" d="100"/>
          <a:sy n="40" d="100"/>
        </p:scale>
        <p:origin x="20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ra\Downloads\Final%20Data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ra\Downloads\Final%20Data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Top</a:t>
            </a:r>
            <a:r>
              <a:rPr lang="en-US" sz="2400" baseline="0" dirty="0"/>
              <a:t> 5 Categories of Content by Aggregated Popularity Score</a:t>
            </a:r>
            <a:endParaRPr lang="en-US" sz="2400" dirty="0"/>
          </a:p>
        </c:rich>
      </c:tx>
      <c:layout>
        <c:manualLayout>
          <c:xMode val="edge"/>
          <c:yMode val="edge"/>
          <c:x val="0.22612766193607856"/>
          <c:y val="1.72031524009712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'Final Dataset'!$Q$6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'Final Dataset'!$P$7:$P$11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'Final Dataset'!$Q$7:$Q$11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D9-46F8-BB35-95D22AC25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1825887"/>
        <c:axId val="203157999"/>
      </c:barChart>
      <c:catAx>
        <c:axId val="1081825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Category</a:t>
                </a:r>
              </a:p>
            </c:rich>
          </c:tx>
          <c:layout>
            <c:manualLayout>
              <c:xMode val="edge"/>
              <c:yMode val="edge"/>
              <c:x val="0.50677077740819432"/>
              <c:y val="0.95598387080434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57999"/>
        <c:crosses val="autoZero"/>
        <c:auto val="1"/>
        <c:lblAlgn val="ctr"/>
        <c:lblOffset val="100"/>
        <c:noMultiLvlLbl val="0"/>
      </c:catAx>
      <c:valAx>
        <c:axId val="203157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b="1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825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/>
              <a:t>Popularity</a:t>
            </a:r>
            <a:r>
              <a:rPr lang="en-US" sz="3600" baseline="0"/>
              <a:t> %  share from Top 5 Categories</a:t>
            </a:r>
            <a:endParaRPr lang="en-US" sz="3600"/>
          </a:p>
        </c:rich>
      </c:tx>
      <c:layout>
        <c:manualLayout>
          <c:xMode val="edge"/>
          <c:yMode val="edge"/>
          <c:x val="0.13931797657734374"/>
          <c:y val="4.67603747526261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'Final Dataset'!$Q$6</c:f>
              <c:strCache>
                <c:ptCount val="1"/>
                <c:pt idx="0">
                  <c:v>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218-4BAD-877F-B30409DC05C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218-4BAD-877F-B30409DC05C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218-4BAD-877F-B30409DC05C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218-4BAD-877F-B30409DC05C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218-4BAD-877F-B30409DC05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'Final Dataset'!$P$7:$P$11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'Final Dataset'!$Q$7:$Q$11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218-4BAD-877F-B30409DC05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191876951242675"/>
          <c:y val="0.33751502179280984"/>
          <c:w val="0.23198827381578907"/>
          <c:h val="0.381831303522921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31471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670500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C47919-A11A-D26B-A2DB-0CECAB6A5220}"/>
              </a:ext>
            </a:extLst>
          </p:cNvPr>
          <p:cNvSpPr txBox="1"/>
          <p:nvPr/>
        </p:nvSpPr>
        <p:spPr>
          <a:xfrm>
            <a:off x="2150876" y="2865706"/>
            <a:ext cx="580422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500" dirty="0">
                <a:solidFill>
                  <a:schemeClr val="bg1"/>
                </a:solidFill>
              </a:rPr>
              <a:t>Data 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886BA9D-571E-687F-B55D-D4FE7EA794C1}"/>
              </a:ext>
            </a:extLst>
          </p:cNvPr>
          <p:cNvSpPr txBox="1"/>
          <p:nvPr/>
        </p:nvSpPr>
        <p:spPr>
          <a:xfrm>
            <a:off x="11581833" y="893904"/>
            <a:ext cx="5944167" cy="874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Animals and science are two of the most popular content categories, this shows that people enjoy “domestic ” and “factual” content the most. So I would recommend that you keep creating more contents relating to these two categories</a:t>
            </a:r>
            <a:r>
              <a:rPr lang="en-US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of the content is related to “Food” related  category . So I would recommend to show more interest in improving this content and focus on the lifestyles too for more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With rise in technology it is no surprise to see contents related to technology right up with the top categories. It show users enjoy your technology content. So I would recommend to collaborate with tech giants to improve the content.</a:t>
            </a:r>
            <a:endParaRPr lang="en-US" sz="2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5554161"/>
            <a:chOff x="0" y="0"/>
            <a:chExt cx="11564591" cy="740554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107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   Project recap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 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   Problem</a:t>
              </a:r>
            </a:p>
            <a:p>
              <a:pPr>
                <a:lnSpc>
                  <a:spcPts val="2660"/>
                </a:lnSpc>
              </a:pPr>
              <a:endParaRPr lang="en-US" sz="32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   The Analytics team</a:t>
              </a:r>
            </a:p>
            <a:p>
              <a:pPr>
                <a:lnSpc>
                  <a:spcPts val="2660"/>
                </a:lnSpc>
              </a:pPr>
              <a:endParaRPr lang="en-US" sz="32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   Process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 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   Insights</a:t>
              </a:r>
            </a:p>
            <a:p>
              <a:pPr>
                <a:lnSpc>
                  <a:spcPts val="2660"/>
                </a:lnSpc>
              </a:pPr>
              <a:endParaRPr lang="en-US" sz="32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   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49316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62670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Social Buzz has</a:t>
            </a:r>
            <a:endParaRPr lang="en-IN" sz="24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6AB3B7-3E04-B16A-4702-4A28D395C75B}"/>
              </a:ext>
            </a:extLst>
          </p:cNvPr>
          <p:cNvSpPr txBox="1"/>
          <p:nvPr/>
        </p:nvSpPr>
        <p:spPr>
          <a:xfrm>
            <a:off x="8719590" y="2483897"/>
            <a:ext cx="730272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800" dirty="0"/>
              <a:t>Social Buzz is a  company which  have scaled quicker than anticipated and need the help of an advisory firm to oversee their scaling process effectively.</a:t>
            </a:r>
          </a:p>
          <a:p>
            <a:r>
              <a:rPr lang="en-US" sz="2800" dirty="0"/>
              <a:t>Accenture has begun a 3 month initial project focusing on the following things:</a:t>
            </a:r>
          </a:p>
          <a:p>
            <a:endParaRPr lang="en-US" sz="2800" dirty="0"/>
          </a:p>
          <a:p>
            <a:pPr marL="722313" indent="-342900">
              <a:buFont typeface="Arial" panose="020B0604020202020204" pitchFamily="34" charset="0"/>
              <a:buChar char="•"/>
            </a:pPr>
            <a:r>
              <a:rPr lang="en-US" sz="2800" dirty="0"/>
              <a:t>An audit of their big data practice</a:t>
            </a:r>
          </a:p>
          <a:p>
            <a:pPr marL="722313" indent="-342900">
              <a:buFont typeface="Arial" panose="020B0604020202020204" pitchFamily="34" charset="0"/>
              <a:buChar char="•"/>
            </a:pPr>
            <a:r>
              <a:rPr lang="en-US" sz="2800" dirty="0"/>
              <a:t>Recommendations for a successful IPO</a:t>
            </a:r>
          </a:p>
          <a:p>
            <a:pPr marL="722313" indent="-342900">
              <a:buFont typeface="Arial" panose="020B0604020202020204" pitchFamily="34" charset="0"/>
              <a:buChar char="•"/>
            </a:pPr>
            <a:r>
              <a:rPr lang="en-US" sz="2800" dirty="0"/>
              <a:t>An analysis to find Social Buzz’s  top 5 most popular categories of content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3D9D44-4EEF-D522-6A82-3B931527993E}"/>
              </a:ext>
            </a:extLst>
          </p:cNvPr>
          <p:cNvSpPr txBox="1"/>
          <p:nvPr/>
        </p:nvSpPr>
        <p:spPr>
          <a:xfrm>
            <a:off x="3100218" y="4993655"/>
            <a:ext cx="61178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Every day over </a:t>
            </a:r>
            <a:r>
              <a:rPr lang="en-US" sz="2800" b="1" u="sng" dirty="0">
                <a:solidFill>
                  <a:schemeClr val="bg1"/>
                </a:solidFill>
              </a:rPr>
              <a:t>100,000</a:t>
            </a:r>
            <a:r>
              <a:rPr lang="en-US" sz="2800" b="1" dirty="0">
                <a:solidFill>
                  <a:schemeClr val="bg1"/>
                </a:solidFill>
              </a:rPr>
              <a:t> pieces of content is posted.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Still a small company and do not have the resources to manage the scale that they are currently at.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ED55A5-CA66-BD57-4A5D-8D85A503713B}"/>
              </a:ext>
            </a:extLst>
          </p:cNvPr>
          <p:cNvSpPr txBox="1"/>
          <p:nvPr/>
        </p:nvSpPr>
        <p:spPr>
          <a:xfrm>
            <a:off x="3238152" y="8051468"/>
            <a:ext cx="67263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But how to capitalize on it if there is so much?</a:t>
            </a:r>
          </a:p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u="sng" dirty="0">
                <a:solidFill>
                  <a:schemeClr val="bg1"/>
                </a:solidFill>
              </a:rPr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03957" y="1071139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9D2CAB-39AA-F411-3FEC-F1EB3BC50E21}"/>
              </a:ext>
            </a:extLst>
          </p:cNvPr>
          <p:cNvSpPr txBox="1"/>
          <p:nvPr/>
        </p:nvSpPr>
        <p:spPr>
          <a:xfrm>
            <a:off x="14425553" y="1867023"/>
            <a:ext cx="34662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Andrew Fleming</a:t>
            </a:r>
          </a:p>
          <a:p>
            <a:r>
              <a:rPr lang="en-IN" sz="2400" dirty="0"/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02833E-0D1D-61BA-BD30-A52AEB397EE9}"/>
              </a:ext>
            </a:extLst>
          </p:cNvPr>
          <p:cNvSpPr txBox="1"/>
          <p:nvPr/>
        </p:nvSpPr>
        <p:spPr>
          <a:xfrm>
            <a:off x="14444151" y="4732182"/>
            <a:ext cx="34662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Marcus </a:t>
            </a:r>
            <a:r>
              <a:rPr lang="en-IN" sz="2800" b="1" dirty="0" err="1"/>
              <a:t>Rompton</a:t>
            </a:r>
            <a:endParaRPr lang="en-IN" sz="2800" b="1" dirty="0"/>
          </a:p>
          <a:p>
            <a:r>
              <a:rPr lang="en-IN" sz="2400" dirty="0"/>
              <a:t>Senior Principal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351BB6-1935-7C64-2517-299485C4E8A7}"/>
              </a:ext>
            </a:extLst>
          </p:cNvPr>
          <p:cNvSpPr txBox="1"/>
          <p:nvPr/>
        </p:nvSpPr>
        <p:spPr>
          <a:xfrm>
            <a:off x="14444151" y="7542614"/>
            <a:ext cx="2948048" cy="134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{Myself}</a:t>
            </a:r>
          </a:p>
          <a:p>
            <a:r>
              <a:rPr lang="en-IN" sz="2800" dirty="0"/>
              <a:t>Data Analyst</a:t>
            </a:r>
          </a:p>
          <a:p>
            <a:endParaRPr lang="en-IN" sz="2400" dirty="0"/>
          </a:p>
        </p:txBody>
      </p:sp>
      <p:pic>
        <p:nvPicPr>
          <p:cNvPr id="36" name="Picture 35" descr="A person in a suit and tie&#10;&#10;Description automatically generated">
            <a:extLst>
              <a:ext uri="{FF2B5EF4-FFF2-40B4-BE49-F238E27FC236}">
                <a16:creationId xmlns:a16="http://schemas.microsoft.com/office/drawing/2014/main" id="{FF078CFA-1B43-8E95-D283-56B483B13A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515" y="6947576"/>
            <a:ext cx="2123087" cy="2181750"/>
          </a:xfrm>
          <a:prstGeom prst="ellipse">
            <a:avLst/>
          </a:prstGeom>
          <a:ln w="38100" cap="rnd">
            <a:solidFill>
              <a:srgbClr val="154EAB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55BF63-A392-43E1-7B0A-CE942D426E8C}"/>
              </a:ext>
            </a:extLst>
          </p:cNvPr>
          <p:cNvSpPr txBox="1"/>
          <p:nvPr/>
        </p:nvSpPr>
        <p:spPr>
          <a:xfrm flipH="1">
            <a:off x="3997237" y="1417672"/>
            <a:ext cx="3646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620CE5-6853-7542-49DF-75365F6B32AB}"/>
              </a:ext>
            </a:extLst>
          </p:cNvPr>
          <p:cNvSpPr txBox="1"/>
          <p:nvPr/>
        </p:nvSpPr>
        <p:spPr>
          <a:xfrm flipH="1">
            <a:off x="5895219" y="3196158"/>
            <a:ext cx="3646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1CF7CA-6EC4-E8B6-358B-F7FDC9DC6238}"/>
              </a:ext>
            </a:extLst>
          </p:cNvPr>
          <p:cNvSpPr txBox="1"/>
          <p:nvPr/>
        </p:nvSpPr>
        <p:spPr>
          <a:xfrm flipH="1">
            <a:off x="7743902" y="4673630"/>
            <a:ext cx="371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F7104C-953C-9327-3B95-E05B2ECA4BC3}"/>
              </a:ext>
            </a:extLst>
          </p:cNvPr>
          <p:cNvSpPr txBox="1"/>
          <p:nvPr/>
        </p:nvSpPr>
        <p:spPr>
          <a:xfrm flipH="1">
            <a:off x="9567375" y="6306957"/>
            <a:ext cx="371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8D6B6F-0142-FEEB-5EF4-8190170EB20B}"/>
              </a:ext>
            </a:extLst>
          </p:cNvPr>
          <p:cNvSpPr txBox="1"/>
          <p:nvPr/>
        </p:nvSpPr>
        <p:spPr>
          <a:xfrm flipH="1">
            <a:off x="11529881" y="8006555"/>
            <a:ext cx="371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BBC161-C5E7-2E87-AF6C-DC5D876E1386}"/>
              </a:ext>
            </a:extLst>
          </p:cNvPr>
          <p:cNvSpPr txBox="1"/>
          <p:nvPr/>
        </p:nvSpPr>
        <p:spPr>
          <a:xfrm>
            <a:off x="2394065" y="3888549"/>
            <a:ext cx="243840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8000" b="1" dirty="0"/>
              <a:t>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F6481-7A3D-9B69-EB07-698884904B30}"/>
              </a:ext>
            </a:extLst>
          </p:cNvPr>
          <p:cNvSpPr txBox="1"/>
          <p:nvPr/>
        </p:nvSpPr>
        <p:spPr>
          <a:xfrm>
            <a:off x="8564881" y="33070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9F6448-D369-A81B-DF95-9644D8633DC7}"/>
              </a:ext>
            </a:extLst>
          </p:cNvPr>
          <p:cNvSpPr txBox="1"/>
          <p:nvPr/>
        </p:nvSpPr>
        <p:spPr>
          <a:xfrm>
            <a:off x="14249400" y="3307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B18EF6-F598-7540-7780-9B9F452AA1BF}"/>
              </a:ext>
            </a:extLst>
          </p:cNvPr>
          <p:cNvSpPr txBox="1"/>
          <p:nvPr/>
        </p:nvSpPr>
        <p:spPr>
          <a:xfrm>
            <a:off x="1844073" y="5327587"/>
            <a:ext cx="3538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Unique </a:t>
            </a:r>
          </a:p>
          <a:p>
            <a:pPr algn="ctr"/>
            <a:r>
              <a:rPr lang="en-IN" sz="2800" b="1" dirty="0"/>
              <a:t>Categories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306B3A-FC2B-F486-EC35-BD97E465631D}"/>
              </a:ext>
            </a:extLst>
          </p:cNvPr>
          <p:cNvSpPr txBox="1"/>
          <p:nvPr/>
        </p:nvSpPr>
        <p:spPr>
          <a:xfrm>
            <a:off x="7356150" y="3888547"/>
            <a:ext cx="2972219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800" b="1" dirty="0"/>
              <a:t>75K</a:t>
            </a:r>
          </a:p>
          <a:p>
            <a:pPr algn="ctr"/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Animals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4C701D-39DE-8CB8-180F-FCFA26E67A50}"/>
              </a:ext>
            </a:extLst>
          </p:cNvPr>
          <p:cNvSpPr txBox="1"/>
          <p:nvPr/>
        </p:nvSpPr>
        <p:spPr>
          <a:xfrm>
            <a:off x="12937250" y="3888548"/>
            <a:ext cx="2438401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IN" sz="500" b="1" dirty="0"/>
          </a:p>
          <a:p>
            <a:pPr algn="ctr"/>
            <a:endParaRPr lang="en-IN" sz="500" b="1" dirty="0"/>
          </a:p>
          <a:p>
            <a:pPr algn="ctr"/>
            <a:r>
              <a:rPr lang="en-IN" sz="5400" b="1" dirty="0"/>
              <a:t>January</a:t>
            </a:r>
          </a:p>
          <a:p>
            <a:pPr algn="ctr"/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4C5B6-ED50-AA9A-719B-C758376AED79}"/>
              </a:ext>
            </a:extLst>
          </p:cNvPr>
          <p:cNvSpPr txBox="1"/>
          <p:nvPr/>
        </p:nvSpPr>
        <p:spPr>
          <a:xfrm>
            <a:off x="7159969" y="5327588"/>
            <a:ext cx="3413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Most Popular Category of Content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52BF86-081C-5DA9-16D6-E2A0160AC487}"/>
              </a:ext>
            </a:extLst>
          </p:cNvPr>
          <p:cNvSpPr txBox="1"/>
          <p:nvPr/>
        </p:nvSpPr>
        <p:spPr>
          <a:xfrm>
            <a:off x="12403098" y="5384483"/>
            <a:ext cx="3538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Month with </a:t>
            </a:r>
          </a:p>
          <a:p>
            <a:pPr algn="ctr"/>
            <a:r>
              <a:rPr lang="en-IN" sz="2800" b="1" dirty="0"/>
              <a:t>Highest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477D6552-1064-69C1-09FC-960C77337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533846"/>
              </p:ext>
            </p:extLst>
          </p:nvPr>
        </p:nvGraphicFramePr>
        <p:xfrm>
          <a:off x="3599276" y="1562100"/>
          <a:ext cx="12432915" cy="7206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77D6552-1064-69C1-09FC-960C77337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873320"/>
              </p:ext>
            </p:extLst>
          </p:nvPr>
        </p:nvGraphicFramePr>
        <p:xfrm>
          <a:off x="4170319" y="1019059"/>
          <a:ext cx="12654756" cy="8028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364</Words>
  <Application>Microsoft Office PowerPoint</Application>
  <PresentationFormat>Custom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Sairanga Putta</cp:lastModifiedBy>
  <cp:revision>12</cp:revision>
  <dcterms:created xsi:type="dcterms:W3CDTF">2006-08-16T00:00:00Z</dcterms:created>
  <dcterms:modified xsi:type="dcterms:W3CDTF">2023-08-31T16:59:48Z</dcterms:modified>
  <dc:identifier>DAEhDyfaYKE</dc:identifier>
</cp:coreProperties>
</file>