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98" r:id="rId3"/>
    <p:sldId id="259" r:id="rId4"/>
    <p:sldId id="294" r:id="rId5"/>
    <p:sldId id="260" r:id="rId6"/>
    <p:sldId id="295" r:id="rId7"/>
    <p:sldId id="299" r:id="rId8"/>
    <p:sldId id="300" r:id="rId9"/>
    <p:sldId id="272" r:id="rId10"/>
    <p:sldId id="297"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3A9FB-7FD1-4CFC-B4A9-71660B7D7C06}" type="datetimeFigureOut">
              <a:rPr lang="en-IN" smtClean="0"/>
              <a:pPr/>
              <a:t>21-07-2024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D1A61-5F42-4601-8088-AA4CC6FFF004}" type="slidenum">
              <a:rPr lang="en-IN" smtClean="0"/>
              <a:pPr/>
              <a:t>‹#›</a:t>
            </a:fld>
            <a:endParaRPr lang="en-IN"/>
          </a:p>
        </p:txBody>
      </p:sp>
    </p:spTree>
    <p:extLst>
      <p:ext uri="{BB962C8B-B14F-4D97-AF65-F5344CB8AC3E}">
        <p14:creationId xmlns:p14="http://schemas.microsoft.com/office/powerpoint/2010/main" val="1247848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Step 1: User Authentication and Interface Design</a:t>
            </a:r>
          </a:p>
          <a:p>
            <a:r>
              <a:rPr lang="en-US"/>
              <a:t>The first step involves developing a secure and user-friendly authentication system. Users must be able to create accounts and log in to access the application's features. The interface will be designed using HTML, CSS, and JavaScript to ensure a smooth user experience. The interface will include options for users to upload images of food and beverages, submit these images, and receive nutrition reports.</a:t>
            </a:r>
          </a:p>
          <a:p>
            <a:r>
              <a:rPr lang="en-US" b="1"/>
              <a:t>Step 2: Image Upload and Preprocessing</a:t>
            </a:r>
          </a:p>
          <a:p>
            <a:r>
              <a:rPr lang="en-US"/>
              <a:t>Once authenticated, users can upload images of their food and beverages. These images will undergo preprocessing using the Pillow library to standardize their format and size. Preprocessing steps include resizing, normalization, and conversion to grayscale or other formats suitable for the deep learning model.</a:t>
            </a:r>
          </a:p>
          <a:p>
            <a:r>
              <a:rPr lang="en-US" b="1"/>
              <a:t>Step 3: Deep Learning Model Development</a:t>
            </a:r>
          </a:p>
          <a:p>
            <a:r>
              <a:rPr lang="en-US"/>
              <a:t>The core of the project involves developing a deep learning model using </a:t>
            </a:r>
            <a:r>
              <a:rPr lang="en-US" err="1"/>
              <a:t>Keras</a:t>
            </a:r>
            <a:r>
              <a:rPr lang="en-US"/>
              <a:t> and TensorFlow. A convolutional neural network (CNN) will be designed and trained to recognize food items and estimate their caloric content. The model will be trained on a large dataset of food images, with annotations for nutritional information. Techniques such as data augmentation, dropout, and regularization will be employed to enhance the model's accuracy and prevent overfitting.</a:t>
            </a:r>
          </a:p>
          <a:p>
            <a:r>
              <a:rPr lang="en-US" b="1"/>
              <a:t>Step 4: Training and Evaluation</a:t>
            </a:r>
          </a:p>
          <a:p>
            <a:r>
              <a:rPr lang="en-US"/>
              <a:t>The CNN model will be trained using the preprocessed dataset. Training involves adjusting the model’s parameters to minimize the error in calorie estimation. Various hyperparameters, such as learning rate, batch size, and the number of epochs, will be tuned to optimize the model's performance. The model’s accuracy will be evaluated using metrics like precision, recall, and F1-score. Cross-validation will be used to ensure the robustness of the model.</a:t>
            </a:r>
          </a:p>
          <a:p>
            <a:r>
              <a:rPr lang="en-US" b="1"/>
              <a:t>Step 5: Integration with Flask Backend</a:t>
            </a:r>
          </a:p>
          <a:p>
            <a:r>
              <a:rPr lang="en-US"/>
              <a:t>The trained deep learning model will be integrated into a Flask-based backend. Flask will handle user requests, process uploaded images, and invoke the deep learning model for inference. When a user uploads an image and submits it for recognition, the backend will process the image and generate a caloric estimate.</a:t>
            </a:r>
          </a:p>
          <a:p>
            <a:r>
              <a:rPr lang="en-US" b="1"/>
              <a:t>Step 6: Nutrition Report Generation</a:t>
            </a:r>
          </a:p>
          <a:p>
            <a:r>
              <a:rPr lang="en-US"/>
              <a:t>The estimated caloric content and other nutritional information will be compiled into a detailed nutrition report. This report will be displayed to the user through the web interface. The report will include visualizations generated using pandas and matplotlib, providing users with a clear and comprehensive understanding of their food's nutritional content.</a:t>
            </a:r>
          </a:p>
          <a:p>
            <a:r>
              <a:rPr lang="en-US" b="1"/>
              <a:t>Step 7: Testing and Debugging</a:t>
            </a:r>
          </a:p>
          <a:p>
            <a:r>
              <a:rPr lang="en-US"/>
              <a:t>Comprehensive testing will be conducted to ensure the reliability and accuracy of the system. Unit tests will be written for individual components, while integration tests will verify that all parts of the system work together seamlessly. User testing will provide feedback on the application's usability and performance. Debugging tools and techniques will be used to identify and resolve issues, ensuring a smooth user experience.</a:t>
            </a:r>
          </a:p>
          <a:p>
            <a:r>
              <a:rPr lang="en-US" b="1"/>
              <a:t>Step 8: Deployment and Maintenance</a:t>
            </a:r>
          </a:p>
          <a:p>
            <a:r>
              <a:rPr lang="en-US"/>
              <a:t>After thorough testing, the application will be deployed on a web server. Regular maintenance will be conducted to address any issues that arise post-deployment. The system will be monitored for performance, and updates will be made to improve functionality and user experience.</a:t>
            </a:r>
          </a:p>
          <a:p>
            <a:endParaRPr lang="en-US"/>
          </a:p>
        </p:txBody>
      </p:sp>
      <p:sp>
        <p:nvSpPr>
          <p:cNvPr id="4" name="Slide Number Placeholder 3"/>
          <p:cNvSpPr>
            <a:spLocks noGrp="1"/>
          </p:cNvSpPr>
          <p:nvPr>
            <p:ph type="sldNum" sz="quarter" idx="5"/>
          </p:nvPr>
        </p:nvSpPr>
        <p:spPr/>
        <p:txBody>
          <a:bodyPr/>
          <a:lstStyle/>
          <a:p>
            <a:fld id="{675D1A61-5F42-4601-8088-AA4CC6FFF004}" type="slidenum">
              <a:rPr lang="en-IN" smtClean="0"/>
              <a:pPr/>
              <a:t>5</a:t>
            </a:fld>
            <a:endParaRPr lang="en-IN"/>
          </a:p>
        </p:txBody>
      </p:sp>
    </p:spTree>
    <p:extLst>
      <p:ext uri="{BB962C8B-B14F-4D97-AF65-F5344CB8AC3E}">
        <p14:creationId xmlns:p14="http://schemas.microsoft.com/office/powerpoint/2010/main" val="1975386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a:t>User Interface (UI)</a:t>
            </a:r>
            <a:r>
              <a:rPr lang="en-US"/>
              <a:t>: The frontend of the web application where users interact with the system.</a:t>
            </a:r>
          </a:p>
          <a:p>
            <a:pPr>
              <a:buFont typeface="+mj-lt"/>
              <a:buAutoNum type="arabicPeriod"/>
            </a:pPr>
            <a:r>
              <a:rPr lang="en-US" b="1"/>
              <a:t>Backend Server</a:t>
            </a:r>
            <a:r>
              <a:rPr lang="en-US"/>
              <a:t>: The core of the application, handling user authentication, image uploads, and deep learning model inference.</a:t>
            </a:r>
          </a:p>
          <a:p>
            <a:pPr>
              <a:buFont typeface="+mj-lt"/>
              <a:buAutoNum type="arabicPeriod"/>
            </a:pPr>
            <a:r>
              <a:rPr lang="en-US" b="1"/>
              <a:t>Image Processing Module</a:t>
            </a:r>
            <a:r>
              <a:rPr lang="en-US"/>
              <a:t>: Preprocesses the uploaded images to ensure they are in a suitable format for analysis.</a:t>
            </a:r>
          </a:p>
          <a:p>
            <a:pPr>
              <a:buFont typeface="+mj-lt"/>
              <a:buAutoNum type="arabicPeriod"/>
            </a:pPr>
            <a:r>
              <a:rPr lang="en-US" b="1"/>
              <a:t>Deep Learning Model</a:t>
            </a:r>
            <a:r>
              <a:rPr lang="en-US"/>
              <a:t>: The trained convolutional neural network (CNN) that performs the calorie estimation.</a:t>
            </a:r>
          </a:p>
          <a:p>
            <a:pPr>
              <a:buFont typeface="+mj-lt"/>
              <a:buAutoNum type="arabicPeriod"/>
            </a:pPr>
            <a:r>
              <a:rPr lang="en-US" b="1"/>
              <a:t>Database</a:t>
            </a:r>
            <a:r>
              <a:rPr lang="en-US"/>
              <a:t>: Stores user information, session data, and possibly historical nutrition reports.</a:t>
            </a:r>
          </a:p>
          <a:p>
            <a:pPr>
              <a:buFont typeface="+mj-lt"/>
              <a:buAutoNum type="arabicPeriod"/>
            </a:pPr>
            <a:r>
              <a:rPr lang="en-US" b="1"/>
              <a:t>Nutrition Report Generator</a:t>
            </a:r>
            <a:r>
              <a:rPr lang="en-US"/>
              <a:t>: Compiles and presents the caloric and nutritional information in a user-friendly format.</a:t>
            </a:r>
          </a:p>
          <a:p>
            <a:endParaRPr lang="en-US"/>
          </a:p>
        </p:txBody>
      </p:sp>
      <p:sp>
        <p:nvSpPr>
          <p:cNvPr id="4" name="Slide Number Placeholder 3"/>
          <p:cNvSpPr>
            <a:spLocks noGrp="1"/>
          </p:cNvSpPr>
          <p:nvPr>
            <p:ph type="sldNum" sz="quarter" idx="5"/>
          </p:nvPr>
        </p:nvSpPr>
        <p:spPr/>
        <p:txBody>
          <a:bodyPr/>
          <a:lstStyle/>
          <a:p>
            <a:fld id="{675D1A61-5F42-4601-8088-AA4CC6FFF004}" type="slidenum">
              <a:rPr lang="en-IN" smtClean="0"/>
              <a:pPr/>
              <a:t>6</a:t>
            </a:fld>
            <a:endParaRPr lang="en-IN"/>
          </a:p>
        </p:txBody>
      </p:sp>
    </p:spTree>
    <p:extLst>
      <p:ext uri="{BB962C8B-B14F-4D97-AF65-F5344CB8AC3E}">
        <p14:creationId xmlns:p14="http://schemas.microsoft.com/office/powerpoint/2010/main" val="1368046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FA72-6ED7-0ACD-FD13-9DFFA6E335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8A5B55-3BBF-412A-9D97-F8F2E9922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3A8AF7-D20E-5CBE-8B74-D148D58A3EBA}"/>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6A068C66-0540-4EA9-69BE-1432FB66B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1CF44-F2E4-1A69-71A6-C43060930FE2}"/>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78373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C566-4EB6-B2C3-C697-4D20076C5C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3CC4E4-9E7F-CBE2-BB5E-8942BE3C2F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B828FB-AA2E-27AD-97AD-264B8242F3EA}"/>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F62AEEF6-15A2-94D1-F17E-56F44EBD4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295D5C-C572-5744-1C52-2F1F26D996A6}"/>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6157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4EFB4-E987-AC4D-AF87-7091C1491E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C9C042-0FA8-5D76-195B-AF862392F2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89AE3F-A685-BBF1-03D1-A3E8B867B9AE}"/>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AE379394-A27C-3101-852A-D376366DF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C9FA5-2EFC-6D60-0654-5BDCF4A75C2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400873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54E6-A7B7-6309-C47C-91CBA5037C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D398D0-DE1A-6DA8-E29F-195BA9424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EA0684-BEBB-7907-CC3F-0474D6C695D2}"/>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696E07CE-9F58-6933-3727-DFB458AE16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0F1D6-FE80-A1EA-0705-CE7C064544EE}"/>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55463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5775-DDCB-469F-9343-17E3194D8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5AF9F9-45F9-5533-D19B-A9D5B81A6B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F49C8E-E5BC-06CD-0863-FE974F59BC79}"/>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F3C8EB8D-5A9A-3EFB-68B7-BC190C3F76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B98F4-69C2-9BC3-3793-BCB8DA0C0480}"/>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5214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0F96-2C10-8250-F7C7-E4DC4C8335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004C6E-1161-AB9F-D3BC-3F79511A85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9B3F1-4ABE-9913-50C8-7700E2364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D921B1-CE81-1C91-3F57-ED1279457A8B}"/>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6" name="Footer Placeholder 5">
            <a:extLst>
              <a:ext uri="{FF2B5EF4-FFF2-40B4-BE49-F238E27FC236}">
                <a16:creationId xmlns:a16="http://schemas.microsoft.com/office/drawing/2014/main" id="{D8F7C928-69A0-436B-B320-64154F5DB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9771D9-007A-0D75-9D88-B6F9F4DE2CE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0339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09A6-ECB6-29EB-90F4-7205B5A1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983D39-9D2A-5841-2123-922EC15032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57866A-F53E-E5AB-0479-7028B7B279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076952-29B6-A893-ECD0-231F9FE26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54866-BD56-72D4-52CE-AA8441304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DB25CF-3334-38E1-2AE4-4DAB74C842D2}"/>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8" name="Footer Placeholder 7">
            <a:extLst>
              <a:ext uri="{FF2B5EF4-FFF2-40B4-BE49-F238E27FC236}">
                <a16:creationId xmlns:a16="http://schemas.microsoft.com/office/drawing/2014/main" id="{57337EC2-931E-708A-B541-F564E05EF1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F0C913-688C-EED1-EF06-016C0A26659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69310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092-4266-4877-50DA-642A7B1CFC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1542D4-9516-A3F4-194D-631CA6E1D9A2}"/>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4" name="Footer Placeholder 3">
            <a:extLst>
              <a:ext uri="{FF2B5EF4-FFF2-40B4-BE49-F238E27FC236}">
                <a16:creationId xmlns:a16="http://schemas.microsoft.com/office/drawing/2014/main" id="{92302B5F-53DA-0833-76E1-B65558D47F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67D407-D0E4-C40E-3561-E1FCB2A20066}"/>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01381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CA9B9-591C-B53A-384A-82B7B172D944}"/>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3" name="Footer Placeholder 2">
            <a:extLst>
              <a:ext uri="{FF2B5EF4-FFF2-40B4-BE49-F238E27FC236}">
                <a16:creationId xmlns:a16="http://schemas.microsoft.com/office/drawing/2014/main" id="{88AA8AC3-6EC3-AF83-AE83-57DBEC0E8C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64DCE0-AB8D-A5E8-C561-80A8E1587157}"/>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75968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FA8B-61B9-A74C-7AF9-A93F5C5EB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8B5556-17D5-C666-83AD-CBA9AE5F7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814680-574D-1125-0D5A-5BC25DCA3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E5FA9-258C-B01B-7CFD-FD6DF482297D}"/>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6" name="Footer Placeholder 5">
            <a:extLst>
              <a:ext uri="{FF2B5EF4-FFF2-40B4-BE49-F238E27FC236}">
                <a16:creationId xmlns:a16="http://schemas.microsoft.com/office/drawing/2014/main" id="{146D2386-F8A2-C32A-BA9C-6FE4742AA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006E9-8054-1494-5CA9-0737EA372F95}"/>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58951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BB22-6820-8EAE-602A-8DE9D37D6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808C80-EB7A-E717-6415-121104529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313EAE-E7BA-1EB7-C2F9-FC269A7A6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15406-5B41-5CA6-2A87-4CC50676AFE9}"/>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6" name="Footer Placeholder 5">
            <a:extLst>
              <a:ext uri="{FF2B5EF4-FFF2-40B4-BE49-F238E27FC236}">
                <a16:creationId xmlns:a16="http://schemas.microsoft.com/office/drawing/2014/main" id="{F86FED1B-5D2D-CD4F-6A13-AE2BA9D29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F47F73-3509-6E62-E230-B6EF6DFA6B39}"/>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5208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95206-96EC-E0B6-38A9-F1DD52256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56AA03-9A81-90E2-5C16-D98F26AD8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F99FD-641A-BAC3-C657-52455B3C79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A6180ED7-C12D-14F3-82EC-5F116B56D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CAA246-DEA9-BE3E-CB13-FEB364DE1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9564C-4075-44F0-A017-8210CCA0D9FE}" type="slidenum">
              <a:rPr lang="en-IN" smtClean="0"/>
              <a:pPr/>
              <a:t>‹#›</a:t>
            </a:fld>
            <a:endParaRPr lang="en-IN"/>
          </a:p>
        </p:txBody>
      </p:sp>
    </p:spTree>
    <p:extLst>
      <p:ext uri="{BB962C8B-B14F-4D97-AF65-F5344CB8AC3E}">
        <p14:creationId xmlns:p14="http://schemas.microsoft.com/office/powerpoint/2010/main" val="1157921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F987E-BFB3-9BE9-6796-4A2F1AEA8EA6}"/>
              </a:ext>
            </a:extLst>
          </p:cNvPr>
          <p:cNvSpPr>
            <a:spLocks noGrp="1"/>
          </p:cNvSpPr>
          <p:nvPr>
            <p:ph idx="1"/>
          </p:nvPr>
        </p:nvSpPr>
        <p:spPr>
          <a:xfrm>
            <a:off x="838200" y="1825624"/>
            <a:ext cx="10515600" cy="5240193"/>
          </a:xfrm>
        </p:spPr>
        <p:txBody>
          <a:bodyPr/>
          <a:lstStyle/>
          <a:p>
            <a:r>
              <a:rPr lang="en-IN">
                <a:latin typeface="Times New Roman" panose="02020603050405020304" pitchFamily="18" charset="0"/>
                <a:cs typeface="Times New Roman" panose="02020603050405020304" pitchFamily="18" charset="0"/>
              </a:rPr>
              <a:t>ABSTRACT</a:t>
            </a:r>
          </a:p>
          <a:p>
            <a:r>
              <a:rPr lang="en-IN">
                <a:latin typeface="Times New Roman" panose="02020603050405020304" pitchFamily="18" charset="0"/>
                <a:cs typeface="Times New Roman" panose="02020603050405020304" pitchFamily="18" charset="0"/>
              </a:rPr>
              <a:t>INTRODUCTION</a:t>
            </a:r>
          </a:p>
          <a:p>
            <a:r>
              <a:rPr lang="en-IN">
                <a:latin typeface="Times New Roman" panose="02020603050405020304" pitchFamily="18" charset="0"/>
                <a:cs typeface="Times New Roman" panose="02020603050405020304" pitchFamily="18" charset="0"/>
              </a:rPr>
              <a:t>LITERATURE SURVEY</a:t>
            </a:r>
          </a:p>
          <a:p>
            <a:r>
              <a:rPr lang="en-IN">
                <a:latin typeface="Times New Roman" panose="02020603050405020304" pitchFamily="18" charset="0"/>
                <a:cs typeface="Times New Roman" panose="02020603050405020304" pitchFamily="18" charset="0"/>
              </a:rPr>
              <a:t>PROPOSED METHODOLOGY</a:t>
            </a:r>
          </a:p>
          <a:p>
            <a:r>
              <a:rPr lang="en-IN">
                <a:latin typeface="Times New Roman" panose="02020603050405020304" pitchFamily="18" charset="0"/>
                <a:cs typeface="Times New Roman" panose="02020603050405020304" pitchFamily="18" charset="0"/>
              </a:rPr>
              <a:t>IMPLEMENTATION &amp; ARCHITECTURE</a:t>
            </a:r>
          </a:p>
          <a:p>
            <a:r>
              <a:rPr lang="en-IN">
                <a:latin typeface="Times New Roman" panose="02020603050405020304" pitchFamily="18" charset="0"/>
                <a:cs typeface="Times New Roman" panose="02020603050405020304" pitchFamily="18" charset="0"/>
              </a:rPr>
              <a:t>RESULTS AND DISCUSSION</a:t>
            </a:r>
          </a:p>
          <a:p>
            <a:r>
              <a:rPr lang="en-IN">
                <a:latin typeface="Times New Roman" panose="02020603050405020304" pitchFamily="18" charset="0"/>
                <a:cs typeface="Times New Roman" panose="02020603050405020304" pitchFamily="18" charset="0"/>
              </a:rPr>
              <a:t>CONCLUSION AND FUTURE SCOPE</a:t>
            </a:r>
          </a:p>
          <a:p>
            <a:r>
              <a:rPr lang="en-IN">
                <a:latin typeface="Times New Roman" panose="02020603050405020304" pitchFamily="18" charset="0"/>
                <a:cs typeface="Times New Roman" panose="02020603050405020304" pitchFamily="18" charset="0"/>
              </a:rPr>
              <a:t>REFERENCES</a:t>
            </a:r>
          </a:p>
          <a:p>
            <a:endParaRPr lang="en-IN"/>
          </a:p>
        </p:txBody>
      </p:sp>
      <p:sp>
        <p:nvSpPr>
          <p:cNvPr id="4" name="Title 1">
            <a:extLst>
              <a:ext uri="{FF2B5EF4-FFF2-40B4-BE49-F238E27FC236}">
                <a16:creationId xmlns:a16="http://schemas.microsoft.com/office/drawing/2014/main" id="{29F56128-1ACA-61B2-1D19-5139023D9CD7}"/>
              </a:ext>
            </a:extLst>
          </p:cNvPr>
          <p:cNvSpPr>
            <a:spLocks noGrp="1"/>
          </p:cNvSpPr>
          <p:nvPr>
            <p:ph type="title"/>
          </p:nvPr>
        </p:nvSpPr>
        <p:spPr>
          <a:xfrm>
            <a:off x="838200" y="365125"/>
            <a:ext cx="10515600" cy="1325563"/>
          </a:xfrm>
        </p:spPr>
        <p:txBody>
          <a:bodyPr>
            <a:normAutofit/>
          </a:bodyPr>
          <a:lstStyle/>
          <a:p>
            <a:pPr algn="ctr"/>
            <a:r>
              <a:rPr lang="en-US" sz="4000" b="1">
                <a:latin typeface="Times New Roman" pitchFamily="18" charset="0"/>
                <a:cs typeface="Times New Roman" pitchFamily="18" charset="0"/>
              </a:rPr>
              <a:t>CONTENTS</a:t>
            </a:r>
          </a:p>
        </p:txBody>
      </p:sp>
    </p:spTree>
    <p:extLst>
      <p:ext uri="{BB962C8B-B14F-4D97-AF65-F5344CB8AC3E}">
        <p14:creationId xmlns:p14="http://schemas.microsoft.com/office/powerpoint/2010/main" val="4140806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69A2-5CDB-037B-9142-9DED5E8EB690}"/>
              </a:ext>
            </a:extLst>
          </p:cNvPr>
          <p:cNvSpPr>
            <a:spLocks noGrp="1"/>
          </p:cNvSpPr>
          <p:nvPr>
            <p:ph type="title"/>
          </p:nvPr>
        </p:nvSpPr>
        <p:spPr>
          <a:xfrm>
            <a:off x="838200" y="365125"/>
            <a:ext cx="10515600" cy="5369469"/>
          </a:xfrm>
        </p:spPr>
        <p:txBody>
          <a:bodyPr/>
          <a:lstStyle/>
          <a:p>
            <a:pPr algn="ctr"/>
            <a:r>
              <a:rPr lang="en-US" b="1">
                <a:latin typeface="Times New Roman" panose="02020603050405020304" pitchFamily="18" charset="0"/>
                <a:cs typeface="Times New Roman" panose="02020603050405020304" pitchFamily="18" charset="0"/>
              </a:rPr>
              <a:t>Q&amp;A</a:t>
            </a:r>
            <a:endParaRPr lang="en-I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28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9647-136D-6CB6-9251-40758619CEC5}"/>
              </a:ext>
            </a:extLst>
          </p:cNvPr>
          <p:cNvSpPr>
            <a:spLocks noGrp="1"/>
          </p:cNvSpPr>
          <p:nvPr>
            <p:ph type="title"/>
          </p:nvPr>
        </p:nvSpPr>
        <p:spPr>
          <a:xfrm>
            <a:off x="838200" y="365125"/>
            <a:ext cx="10515600" cy="5931172"/>
          </a:xfrm>
        </p:spPr>
        <p:txBody>
          <a:bodyPr/>
          <a:lstStyle/>
          <a:p>
            <a:pPr algn="ctr"/>
            <a:r>
              <a:rPr lang="en-US" b="1">
                <a:latin typeface="Times New Roman" panose="02020603050405020304" pitchFamily="18" charset="0"/>
                <a:cs typeface="Times New Roman" panose="02020603050405020304" pitchFamily="18" charset="0"/>
              </a:rPr>
              <a:t>THANK YOU</a:t>
            </a:r>
            <a:endParaRPr lang="en-I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19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F987E-BFB3-9BE9-6796-4A2F1AEA8EA6}"/>
              </a:ext>
            </a:extLst>
          </p:cNvPr>
          <p:cNvSpPr>
            <a:spLocks noGrp="1"/>
          </p:cNvSpPr>
          <p:nvPr>
            <p:ph idx="1"/>
          </p:nvPr>
        </p:nvSpPr>
        <p:spPr/>
        <p:txBody>
          <a:bodyPr/>
          <a:lstStyle/>
          <a:p>
            <a:pPr algn="just"/>
            <a:r>
              <a:rPr lang="en-US">
                <a:latin typeface="Times New Roman" panose="02020603050405020304" pitchFamily="18" charset="0"/>
                <a:cs typeface="Times New Roman" panose="02020603050405020304" pitchFamily="18" charset="0"/>
              </a:rPr>
              <a:t>This Power point will present a comprehensive overview of a Python project designed to address food waste management through calorie estimation of food and beverages using deep learning. Users log in to the system, upload pictures of their food, and receive detailed nutritional reports. This project aims to help users make informed dietary choices, thereby reducing food waste. The project incorporates various Python libraries such as </a:t>
            </a:r>
            <a:r>
              <a:rPr lang="en-US" err="1">
                <a:latin typeface="Times New Roman" panose="02020603050405020304" pitchFamily="18" charset="0"/>
                <a:cs typeface="Times New Roman" panose="02020603050405020304" pitchFamily="18" charset="0"/>
              </a:rPr>
              <a:t>NumPy</a:t>
            </a:r>
            <a:r>
              <a:rPr lang="en-US">
                <a:latin typeface="Times New Roman" panose="02020603050405020304" pitchFamily="18" charset="0"/>
                <a:cs typeface="Times New Roman" panose="02020603050405020304" pitchFamily="18" charset="0"/>
              </a:rPr>
              <a:t>, Pillow, </a:t>
            </a:r>
            <a:r>
              <a:rPr lang="en-US" err="1">
                <a:latin typeface="Times New Roman" panose="02020603050405020304" pitchFamily="18" charset="0"/>
                <a:cs typeface="Times New Roman" panose="02020603050405020304" pitchFamily="18" charset="0"/>
              </a:rPr>
              <a:t>Keras</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TensorFlow</a:t>
            </a:r>
            <a:r>
              <a:rPr lang="en-US">
                <a:latin typeface="Times New Roman" panose="02020603050405020304" pitchFamily="18" charset="0"/>
                <a:cs typeface="Times New Roman" panose="02020603050405020304" pitchFamily="18" charset="0"/>
              </a:rPr>
              <a:t>, Flask, pandas, and </a:t>
            </a:r>
            <a:r>
              <a:rPr lang="en-US" err="1">
                <a:latin typeface="Times New Roman" panose="02020603050405020304" pitchFamily="18" charset="0"/>
                <a:cs typeface="Times New Roman" panose="02020603050405020304" pitchFamily="18" charset="0"/>
              </a:rPr>
              <a:t>matplotlib</a:t>
            </a:r>
            <a:r>
              <a:rPr lang="en-US">
                <a:latin typeface="Times New Roman" panose="02020603050405020304" pitchFamily="18" charset="0"/>
                <a:cs typeface="Times New Roman" panose="02020603050405020304" pitchFamily="18" charset="0"/>
              </a:rPr>
              <a:t> to achieve its objectives.</a:t>
            </a:r>
            <a:endParaRPr lang="en-IN">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9F56128-1ACA-61B2-1D19-5139023D9CD7}"/>
              </a:ext>
            </a:extLst>
          </p:cNvPr>
          <p:cNvSpPr>
            <a:spLocks noGrp="1"/>
          </p:cNvSpPr>
          <p:nvPr>
            <p:ph type="title"/>
          </p:nvPr>
        </p:nvSpPr>
        <p:spPr>
          <a:xfrm>
            <a:off x="838200" y="365125"/>
            <a:ext cx="10515600" cy="1325563"/>
          </a:xfrm>
        </p:spPr>
        <p:txBody>
          <a:bodyPr>
            <a:normAutofit/>
          </a:bodyPr>
          <a:lstStyle/>
          <a:p>
            <a:pPr algn="ctr"/>
            <a:r>
              <a:rPr lang="en-US" sz="4000" b="1">
                <a:latin typeface="Times New Roman" pitchFamily="18" charset="0"/>
                <a:cs typeface="Times New Roman" pitchFamily="18" charset="0"/>
              </a:rPr>
              <a:t>ABSTRACT</a:t>
            </a:r>
          </a:p>
        </p:txBody>
      </p:sp>
    </p:spTree>
    <p:extLst>
      <p:ext uri="{BB962C8B-B14F-4D97-AF65-F5344CB8AC3E}">
        <p14:creationId xmlns:p14="http://schemas.microsoft.com/office/powerpoint/2010/main" val="414080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CBF9-E406-9BD2-1CCC-530A591FED20}"/>
              </a:ext>
            </a:extLst>
          </p:cNvPr>
          <p:cNvSpPr>
            <a:spLocks noGrp="1"/>
          </p:cNvSpPr>
          <p:nvPr>
            <p:ph type="title"/>
          </p:nvPr>
        </p:nvSpPr>
        <p:spPr/>
        <p:txBody>
          <a:bodyPr/>
          <a:lstStyle/>
          <a:p>
            <a:pPr algn="ctr"/>
            <a:r>
              <a:rPr lang="en-US" b="1">
                <a:latin typeface="Times New Roman" pitchFamily="18" charset="0"/>
                <a:cs typeface="Times New Roman" pitchFamily="18" charset="0"/>
              </a:rPr>
              <a:t>INTRODUCTION</a:t>
            </a:r>
            <a:endParaRPr lang="en-IN"/>
          </a:p>
        </p:txBody>
      </p:sp>
      <p:sp>
        <p:nvSpPr>
          <p:cNvPr id="3" name="Content Placeholder 2">
            <a:extLst>
              <a:ext uri="{FF2B5EF4-FFF2-40B4-BE49-F238E27FC236}">
                <a16:creationId xmlns:a16="http://schemas.microsoft.com/office/drawing/2014/main" id="{D4E399A1-3F52-944F-234D-259B1C72AD9F}"/>
              </a:ext>
            </a:extLst>
          </p:cNvPr>
          <p:cNvSpPr>
            <a:spLocks noGrp="1"/>
          </p:cNvSpPr>
          <p:nvPr>
            <p:ph idx="1"/>
          </p:nvPr>
        </p:nvSpPr>
        <p:spPr/>
        <p:txBody>
          <a:bodyPr vert="horz" lIns="91440" tIns="45720" rIns="91440" bIns="45720" rtlCol="0" anchor="t">
            <a:normAutofit/>
          </a:bodyPr>
          <a:lstStyle/>
          <a:p>
            <a:pPr algn="just"/>
            <a:r>
              <a:rPr lang="en-US">
                <a:latin typeface="Times New Roman" panose="02020603050405020304" pitchFamily="18" charset="0"/>
                <a:cs typeface="Times New Roman" panose="02020603050405020304" pitchFamily="18" charset="0"/>
              </a:rPr>
              <a:t>Food waste is a significant global issue, contributing to environmental degradation and economic loss. This project leverages deep learning technology to estimate the caloric content of food items from images, encouraging users to manage their diet more effectively. By reducing food waste, we aim to promote sustainable living practices.</a:t>
            </a:r>
            <a:endParaRPr lang="en-US"/>
          </a:p>
          <a:p>
            <a:pPr algn="just"/>
            <a:r>
              <a:rPr lang="en-US">
                <a:latin typeface="Times New Roman" panose="02020603050405020304" pitchFamily="18" charset="0"/>
                <a:cs typeface="Times New Roman" panose="02020603050405020304" pitchFamily="18" charset="0"/>
              </a:rPr>
              <a:t>Users are required to log in to access the system. Once authenticated, they can upload images of food and beverages. The system uses deep learning models to analyze the images and estimate their caloric content. This information is then presented in a detailed nutrition report, enabling users to make better dietary decisions.</a:t>
            </a:r>
          </a:p>
          <a:p>
            <a:pPr algn="just"/>
            <a:endParaRPr lang="en-IN">
              <a:cs typeface="Calibri"/>
            </a:endParaRPr>
          </a:p>
        </p:txBody>
      </p:sp>
    </p:spTree>
    <p:extLst>
      <p:ext uri="{BB962C8B-B14F-4D97-AF65-F5344CB8AC3E}">
        <p14:creationId xmlns:p14="http://schemas.microsoft.com/office/powerpoint/2010/main" val="71904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2596" y="1"/>
            <a:ext cx="8029604" cy="785794"/>
          </a:xfrm>
        </p:spPr>
        <p:txBody>
          <a:bodyPr>
            <a:normAutofit fontScale="90000"/>
          </a:bodyPr>
          <a:lstStyle/>
          <a:p>
            <a:r>
              <a:rPr lang="en-IN">
                <a:latin typeface="Times New Roman" panose="02020603050405020304" pitchFamily="18" charset="0"/>
                <a:cs typeface="Times New Roman" panose="02020603050405020304" pitchFamily="18" charset="0"/>
              </a:rPr>
              <a:t>LITERATURE SURVEY</a:t>
            </a:r>
            <a:endParaRPr lang="en-US"/>
          </a:p>
        </p:txBody>
      </p:sp>
      <p:sp>
        <p:nvSpPr>
          <p:cNvPr id="3" name="Subtitle 2"/>
          <p:cNvSpPr>
            <a:spLocks noGrp="1"/>
          </p:cNvSpPr>
          <p:nvPr>
            <p:ph type="subTitle" idx="1"/>
          </p:nvPr>
        </p:nvSpPr>
        <p:spPr>
          <a:xfrm>
            <a:off x="1524000" y="857232"/>
            <a:ext cx="9144000" cy="5786478"/>
          </a:xfrm>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02972125"/>
              </p:ext>
            </p:extLst>
          </p:nvPr>
        </p:nvGraphicFramePr>
        <p:xfrm>
          <a:off x="1524000" y="785795"/>
          <a:ext cx="9653664" cy="5916542"/>
        </p:xfrm>
        <a:graphic>
          <a:graphicData uri="http://schemas.openxmlformats.org/drawingml/2006/table">
            <a:tbl>
              <a:tblPr firstRow="1" bandRow="1">
                <a:tableStyleId>{F5AB1C69-6EDB-4FF4-983F-18BD219EF322}</a:tableStyleId>
              </a:tblPr>
              <a:tblGrid>
                <a:gridCol w="901577">
                  <a:extLst>
                    <a:ext uri="{9D8B030D-6E8A-4147-A177-3AD203B41FA5}">
                      <a16:colId xmlns:a16="http://schemas.microsoft.com/office/drawing/2014/main" val="20000"/>
                    </a:ext>
                  </a:extLst>
                </a:gridCol>
                <a:gridCol w="1385747">
                  <a:extLst>
                    <a:ext uri="{9D8B030D-6E8A-4147-A177-3AD203B41FA5}">
                      <a16:colId xmlns:a16="http://schemas.microsoft.com/office/drawing/2014/main" val="20001"/>
                    </a:ext>
                  </a:extLst>
                </a:gridCol>
                <a:gridCol w="1750418">
                  <a:extLst>
                    <a:ext uri="{9D8B030D-6E8A-4147-A177-3AD203B41FA5}">
                      <a16:colId xmlns:a16="http://schemas.microsoft.com/office/drawing/2014/main" val="20002"/>
                    </a:ext>
                  </a:extLst>
                </a:gridCol>
                <a:gridCol w="1750418">
                  <a:extLst>
                    <a:ext uri="{9D8B030D-6E8A-4147-A177-3AD203B41FA5}">
                      <a16:colId xmlns:a16="http://schemas.microsoft.com/office/drawing/2014/main" val="20003"/>
                    </a:ext>
                  </a:extLst>
                </a:gridCol>
                <a:gridCol w="1239878">
                  <a:extLst>
                    <a:ext uri="{9D8B030D-6E8A-4147-A177-3AD203B41FA5}">
                      <a16:colId xmlns:a16="http://schemas.microsoft.com/office/drawing/2014/main" val="20004"/>
                    </a:ext>
                  </a:extLst>
                </a:gridCol>
                <a:gridCol w="1312813">
                  <a:extLst>
                    <a:ext uri="{9D8B030D-6E8A-4147-A177-3AD203B41FA5}">
                      <a16:colId xmlns:a16="http://schemas.microsoft.com/office/drawing/2014/main" val="20005"/>
                    </a:ext>
                  </a:extLst>
                </a:gridCol>
                <a:gridCol w="1312813">
                  <a:extLst>
                    <a:ext uri="{9D8B030D-6E8A-4147-A177-3AD203B41FA5}">
                      <a16:colId xmlns:a16="http://schemas.microsoft.com/office/drawing/2014/main" val="20006"/>
                    </a:ext>
                  </a:extLst>
                </a:gridCol>
              </a:tblGrid>
              <a:tr h="12032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t>S.No.</a:t>
                      </a:r>
                      <a:endParaRPr lang="en-US"/>
                    </a:p>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t>Name of Author</a:t>
                      </a:r>
                      <a:r>
                        <a:rPr lang="en-IN" baseline="0"/>
                        <a:t> </a:t>
                      </a:r>
                      <a:endParaRPr lang="en-US"/>
                    </a:p>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t>Title</a:t>
                      </a:r>
                      <a:r>
                        <a:rPr lang="en-IN" baseline="0"/>
                        <a:t> of the paper</a:t>
                      </a:r>
                      <a:endParaRPr lang="en-US"/>
                    </a:p>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t>International journal/conference</a:t>
                      </a:r>
                      <a:endParaRPr lang="en-US"/>
                    </a:p>
                    <a:p>
                      <a:endParaRPr lang="en-US"/>
                    </a:p>
                  </a:txBody>
                  <a:tcPr/>
                </a:tc>
                <a:tc>
                  <a:txBody>
                    <a:bodyPr/>
                    <a:lstStyle/>
                    <a:p>
                      <a:r>
                        <a:rPr lang="en-IN"/>
                        <a:t>Volume</a:t>
                      </a:r>
                      <a:r>
                        <a:rPr lang="en-IN" baseline="0"/>
                        <a:t> </a:t>
                      </a:r>
                    </a:p>
                    <a:p>
                      <a:r>
                        <a:rPr lang="en-IN" baseline="0"/>
                        <a:t>No.</a:t>
                      </a:r>
                      <a:endParaRPr lang="en-US"/>
                    </a:p>
                    <a:p>
                      <a:endParaRPr lang="en-US"/>
                    </a:p>
                  </a:txBody>
                  <a:tcPr/>
                </a:tc>
                <a:tc>
                  <a:txBody>
                    <a:bodyPr/>
                    <a:lstStyle/>
                    <a:p>
                      <a:r>
                        <a:rPr lang="en-IN" baseline="0"/>
                        <a:t>Issue</a:t>
                      </a:r>
                    </a:p>
                  </a:txBody>
                  <a:tcPr/>
                </a:tc>
                <a:tc>
                  <a:txBody>
                    <a:bodyPr/>
                    <a:lstStyle/>
                    <a:p>
                      <a:r>
                        <a:rPr lang="en-IN"/>
                        <a:t>ISBN/</a:t>
                      </a:r>
                    </a:p>
                    <a:p>
                      <a:r>
                        <a:rPr lang="en-IN"/>
                        <a:t>ISSN</a:t>
                      </a:r>
                      <a:endParaRPr lang="en-US"/>
                    </a:p>
                    <a:p>
                      <a:endParaRPr lang="en-US"/>
                    </a:p>
                  </a:txBody>
                  <a:tcPr/>
                </a:tc>
                <a:extLst>
                  <a:ext uri="{0D108BD9-81ED-4DB2-BD59-A6C34878D82A}">
                    <a16:rowId xmlns:a16="http://schemas.microsoft.com/office/drawing/2014/main" val="10000"/>
                  </a:ext>
                </a:extLst>
              </a:tr>
              <a:tr h="1571098">
                <a:tc>
                  <a:txBody>
                    <a:bodyPr/>
                    <a:lstStyle/>
                    <a:p>
                      <a:endParaRPr lang="en-IN"/>
                    </a:p>
                    <a:p>
                      <a:r>
                        <a:rPr lang="en-IN" baseline="0"/>
                        <a:t> 1.</a:t>
                      </a:r>
                      <a:endParaRPr lang="en-US"/>
                    </a:p>
                  </a:txBody>
                  <a:tcPr/>
                </a:tc>
                <a:tc>
                  <a:txBody>
                    <a:bodyPr/>
                    <a:lstStyle/>
                    <a:p>
                      <a:r>
                        <a:rPr lang="en-US" sz="1400" b="1"/>
                        <a:t>Ahmed Farhadi, J., &amp; </a:t>
                      </a:r>
                      <a:r>
                        <a:rPr lang="en-US" sz="1400" b="1" err="1"/>
                        <a:t>Harandi</a:t>
                      </a:r>
                      <a:r>
                        <a:rPr lang="en-US" sz="1400" b="1"/>
                        <a:t>, M. 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a:t>Deep learning for food image recognition and dietary assessment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a:solidFill>
                            <a:schemeClr val="tx1"/>
                          </a:solidFill>
                        </a:rPr>
                        <a:t>IEEE international Conference on image processing (ICP)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a:t>        26</a:t>
                      </a:r>
                      <a:endParaRPr lang="en-US" sz="1400" b="1"/>
                    </a:p>
                  </a:txBody>
                  <a:tcPr/>
                </a:tc>
                <a:tc>
                  <a:txBody>
                    <a:bodyPr/>
                    <a:lstStyle/>
                    <a:p>
                      <a:r>
                        <a:rPr lang="en-US" sz="1400"/>
                        <a:t>2018</a:t>
                      </a:r>
                      <a:endParaRPr lang="en-IN" sz="1400" b="1"/>
                    </a:p>
                  </a:txBody>
                  <a:tcPr/>
                </a:tc>
                <a:tc>
                  <a:txBody>
                    <a:bodyPr/>
                    <a:lstStyle/>
                    <a:p>
                      <a:r>
                        <a:rPr lang="en-US" sz="1400"/>
                        <a:t>ISSN 1522-4880</a:t>
                      </a:r>
                      <a:endParaRPr lang="en-US" sz="1400" b="1"/>
                    </a:p>
                  </a:txBody>
                  <a:tcPr/>
                </a:tc>
                <a:extLst>
                  <a:ext uri="{0D108BD9-81ED-4DB2-BD59-A6C34878D82A}">
                    <a16:rowId xmlns:a16="http://schemas.microsoft.com/office/drawing/2014/main" val="10001"/>
                  </a:ext>
                </a:extLst>
              </a:tr>
              <a:tr h="1571098">
                <a:tc>
                  <a:txBody>
                    <a:bodyPr/>
                    <a:lstStyle/>
                    <a:p>
                      <a:endParaRPr lang="en-IN"/>
                    </a:p>
                    <a:p>
                      <a:r>
                        <a:rPr lang="en-IN"/>
                        <a:t> 2.</a:t>
                      </a:r>
                      <a:endParaRPr lang="en-US"/>
                    </a:p>
                  </a:txBody>
                  <a:tcPr/>
                </a:tc>
                <a:tc>
                  <a:txBody>
                    <a:bodyPr/>
                    <a:lstStyle/>
                    <a:p>
                      <a:r>
                        <a:rPr lang="en-IN"/>
                        <a:t> </a:t>
                      </a:r>
                      <a:r>
                        <a:rPr lang="sv-SE" sz="1600"/>
                        <a:t>Martin, C. K., &amp; Nicklas, T. A.</a:t>
                      </a:r>
                      <a:endParaRPr lang="en-IN" sz="1600" b="1"/>
                    </a:p>
                  </a:txBody>
                  <a:tcPr/>
                </a:tc>
                <a:tc>
                  <a:txBody>
                    <a:bodyPr/>
                    <a:lstStyle/>
                    <a:p>
                      <a:r>
                        <a:rPr lang="en-US" sz="1400"/>
                        <a:t>Validation of Image-Based Dietary Assessment Using Deep Learning</a:t>
                      </a:r>
                      <a:endParaRPr lang="en-US" sz="1400" b="1"/>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Journal of the Academy of Nutrition and Dietetics</a:t>
                      </a:r>
                      <a:r>
                        <a:rPr lang="en-US" sz="1400" b="1" kern="1200" baseline="0">
                          <a:solidFill>
                            <a:schemeClr val="tx1"/>
                          </a:solidFill>
                          <a:latin typeface="+mn-lt"/>
                          <a:ea typeface="+mn-ea"/>
                          <a:cs typeface="+mn-cs"/>
                        </a:rPr>
                        <a:t> </a:t>
                      </a:r>
                      <a:endParaRPr lang="en-US" sz="1400" b="1">
                        <a:solidFill>
                          <a:schemeClr val="tx1"/>
                        </a:solidFill>
                      </a:endParaRPr>
                    </a:p>
                    <a:p>
                      <a:endParaRPr lang="en-US" sz="1400" b="1"/>
                    </a:p>
                  </a:txBody>
                  <a:tcPr/>
                </a:tc>
                <a:tc>
                  <a:txBody>
                    <a:bodyPr/>
                    <a:lstStyle/>
                    <a:p>
                      <a:r>
                        <a:rPr lang="en-IN"/>
                        <a:t> </a:t>
                      </a:r>
                    </a:p>
                    <a:p>
                      <a:r>
                        <a:rPr lang="en-IN" sz="1400" b="1"/>
                        <a:t>       </a:t>
                      </a:r>
                      <a:r>
                        <a:rPr lang="en-US" sz="1400"/>
                        <a:t>118</a:t>
                      </a:r>
                      <a:endParaRPr lang="en-US" sz="1400" b="1"/>
                    </a:p>
                  </a:txBody>
                  <a:tcPr/>
                </a:tc>
                <a:tc>
                  <a:txBody>
                    <a:bodyPr/>
                    <a:lstStyle/>
                    <a:p>
                      <a:r>
                        <a:rPr lang="en-US" sz="1400"/>
                        <a:t>2015</a:t>
                      </a:r>
                      <a:endParaRPr lang="en-US" sz="1400" b="1"/>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a:t> </a:t>
                      </a:r>
                      <a:r>
                        <a:rPr lang="en-US" sz="1400"/>
                        <a:t>ISBN 978-1-4673-8391-2</a:t>
                      </a:r>
                      <a:endParaRPr lang="en-US" sz="1400" b="1"/>
                    </a:p>
                  </a:txBody>
                  <a:tcPr/>
                </a:tc>
                <a:extLst>
                  <a:ext uri="{0D108BD9-81ED-4DB2-BD59-A6C34878D82A}">
                    <a16:rowId xmlns:a16="http://schemas.microsoft.com/office/drawing/2014/main" val="10002"/>
                  </a:ext>
                </a:extLst>
              </a:tr>
              <a:tr h="1571098">
                <a:tc>
                  <a:txBody>
                    <a:bodyPr/>
                    <a:lstStyle/>
                    <a:p>
                      <a:r>
                        <a:rPr lang="en-IN"/>
                        <a:t>3.</a:t>
                      </a:r>
                      <a:endParaRPr lang="en-US"/>
                    </a:p>
                  </a:txBody>
                  <a:tcPr/>
                </a:tc>
                <a:tc>
                  <a:txBody>
                    <a:bodyPr/>
                    <a:lstStyle/>
                    <a:p>
                      <a:r>
                        <a:rPr lang="en-US" sz="1600"/>
                        <a:t>Kawano, Y., &amp; </a:t>
                      </a:r>
                      <a:r>
                        <a:rPr lang="en-US" sz="1600" err="1"/>
                        <a:t>Yanai</a:t>
                      </a:r>
                      <a:r>
                        <a:rPr lang="en-US" sz="1600"/>
                        <a:t>, K.</a:t>
                      </a:r>
                      <a:endParaRPr lang="en-US" sz="1600" b="1"/>
                    </a:p>
                  </a:txBody>
                  <a:tcPr/>
                </a:tc>
                <a:tc>
                  <a:txBody>
                    <a:bodyPr/>
                    <a:lstStyle/>
                    <a:p>
                      <a:r>
                        <a:rPr lang="en-US" sz="1600"/>
                        <a:t>Automatic Calorie Estimation of Food Images on a Smartphone</a:t>
                      </a:r>
                      <a:endParaRPr lang="en-US" sz="1600" b="1"/>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IEEE International Conference on Multimedia and Expo (ICME)</a:t>
                      </a:r>
                      <a:endParaRPr lang="en-US" sz="1600" b="1"/>
                    </a:p>
                  </a:txBody>
                  <a:tcPr/>
                </a:tc>
                <a:tc>
                  <a:txBody>
                    <a:bodyPr/>
                    <a:lstStyle/>
                    <a:p>
                      <a:endParaRPr lang="en-IN"/>
                    </a:p>
                    <a:p>
                      <a:r>
                        <a:rPr lang="en-IN" baseline="0"/>
                        <a:t>     2</a:t>
                      </a:r>
                      <a:r>
                        <a:rPr lang="en-IN" sz="1400" b="1" baseline="0"/>
                        <a:t>0</a:t>
                      </a:r>
                      <a:endParaRPr lang="en-IN" sz="1400" b="1"/>
                    </a:p>
                  </a:txBody>
                  <a:tcPr/>
                </a:tc>
                <a:tc>
                  <a:txBody>
                    <a:bodyPr/>
                    <a:lstStyle/>
                    <a:p>
                      <a:r>
                        <a:rPr lang="en-US" sz="1400"/>
                        <a:t>2017</a:t>
                      </a:r>
                      <a:endParaRPr lang="en-US" sz="1400" b="1"/>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ISSN 1520-9210ISSN 1520-9210</a:t>
                      </a:r>
                      <a:endParaRPr lang="en-US" sz="1400" b="1"/>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a:p>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9C45-4DD3-5BCA-47BA-CEB03D18FA75}"/>
              </a:ext>
            </a:extLst>
          </p:cNvPr>
          <p:cNvSpPr>
            <a:spLocks noGrp="1"/>
          </p:cNvSpPr>
          <p:nvPr>
            <p:ph type="title"/>
          </p:nvPr>
        </p:nvSpPr>
        <p:spPr/>
        <p:txBody>
          <a:bodyPr/>
          <a:lstStyle/>
          <a:p>
            <a:pPr algn="ctr"/>
            <a:r>
              <a:rPr lang="en-IN" b="1">
                <a:latin typeface="Times New Roman" pitchFamily="18" charset="0"/>
                <a:cs typeface="Times New Roman" pitchFamily="18" charset="0"/>
              </a:rPr>
              <a:t>PROPOSED METHODOLOGY</a:t>
            </a:r>
            <a:endParaRPr lang="en-IN"/>
          </a:p>
        </p:txBody>
      </p:sp>
      <p:sp>
        <p:nvSpPr>
          <p:cNvPr id="3" name="Content Placeholder 2">
            <a:extLst>
              <a:ext uri="{FF2B5EF4-FFF2-40B4-BE49-F238E27FC236}">
                <a16:creationId xmlns:a16="http://schemas.microsoft.com/office/drawing/2014/main" id="{EC060A64-69D5-8E91-FDC2-6B5D5F443199}"/>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Step 1: User Authentication and Interface Design</a:t>
            </a:r>
          </a:p>
          <a:p>
            <a:r>
              <a:rPr lang="en-US">
                <a:latin typeface="Times New Roman" panose="02020603050405020304" pitchFamily="18" charset="0"/>
                <a:cs typeface="Times New Roman" panose="02020603050405020304" pitchFamily="18" charset="0"/>
              </a:rPr>
              <a:t>Step 2: Image Upload and Preprocessing</a:t>
            </a:r>
          </a:p>
          <a:p>
            <a:r>
              <a:rPr lang="en-US">
                <a:latin typeface="Times New Roman" panose="02020603050405020304" pitchFamily="18" charset="0"/>
                <a:cs typeface="Times New Roman" panose="02020603050405020304" pitchFamily="18" charset="0"/>
              </a:rPr>
              <a:t>Step 3: Deep Learning Model Development</a:t>
            </a:r>
          </a:p>
          <a:p>
            <a:r>
              <a:rPr lang="en-US">
                <a:latin typeface="Times New Roman" panose="02020603050405020304" pitchFamily="18" charset="0"/>
                <a:cs typeface="Times New Roman" panose="02020603050405020304" pitchFamily="18" charset="0"/>
              </a:rPr>
              <a:t>Step 4: Training and Evaluation</a:t>
            </a:r>
          </a:p>
          <a:p>
            <a:r>
              <a:rPr lang="en-US">
                <a:latin typeface="Times New Roman" panose="02020603050405020304" pitchFamily="18" charset="0"/>
                <a:cs typeface="Times New Roman" panose="02020603050405020304" pitchFamily="18" charset="0"/>
              </a:rPr>
              <a:t>Step 5: Integration with Flask Backend</a:t>
            </a:r>
          </a:p>
          <a:p>
            <a:r>
              <a:rPr lang="en-US">
                <a:latin typeface="Times New Roman" panose="02020603050405020304" pitchFamily="18" charset="0"/>
                <a:cs typeface="Times New Roman" panose="02020603050405020304" pitchFamily="18" charset="0"/>
              </a:rPr>
              <a:t>Step 6: Nutrition Report Generation</a:t>
            </a:r>
          </a:p>
          <a:p>
            <a:r>
              <a:rPr lang="en-US">
                <a:latin typeface="Times New Roman" panose="02020603050405020304" pitchFamily="18" charset="0"/>
                <a:cs typeface="Times New Roman" panose="02020603050405020304" pitchFamily="18" charset="0"/>
              </a:rPr>
              <a:t>Step 7: Testing and Debugging</a:t>
            </a:r>
          </a:p>
          <a:p>
            <a:r>
              <a:rPr lang="en-US">
                <a:latin typeface="Times New Roman" panose="02020603050405020304" pitchFamily="18" charset="0"/>
                <a:cs typeface="Times New Roman" panose="02020603050405020304" pitchFamily="18" charset="0"/>
              </a:rPr>
              <a:t>Step 8: Deployment and Maintenance</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89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a:latin typeface="Times New Roman" pitchFamily="18" charset="0"/>
                <a:cs typeface="Times New Roman" pitchFamily="18" charset="0"/>
              </a:rPr>
              <a:t>IMPLEMENTATION &amp; ARCHITECTURE</a:t>
            </a:r>
            <a:endParaRPr lang="en-IN"/>
          </a:p>
        </p:txBody>
      </p:sp>
      <p:sp>
        <p:nvSpPr>
          <p:cNvPr id="3" name="Content Placeholder 2">
            <a:extLst>
              <a:ext uri="{FF2B5EF4-FFF2-40B4-BE49-F238E27FC236}">
                <a16:creationId xmlns:a16="http://schemas.microsoft.com/office/drawing/2014/main" id="{B32AB13C-64CE-2C01-F56E-93B43B209FC5}"/>
              </a:ext>
            </a:extLst>
          </p:cNvPr>
          <p:cNvSpPr>
            <a:spLocks noGrp="1"/>
          </p:cNvSpPr>
          <p:nvPr>
            <p:ph idx="1"/>
          </p:nvPr>
        </p:nvSpPr>
        <p:spPr/>
        <p:txBody>
          <a:bodyPr vert="horz" lIns="91440" tIns="45720" rIns="91440" bIns="45720" rtlCol="0" anchor="t">
            <a:normAutofit fontScale="92500"/>
          </a:bodyPr>
          <a:lstStyle/>
          <a:p>
            <a:r>
              <a:rPr lang="en-US" b="1">
                <a:latin typeface="Times New Roman" panose="02020603050405020304" pitchFamily="18" charset="0"/>
                <a:cs typeface="Times New Roman" panose="02020603050405020304" pitchFamily="18" charset="0"/>
              </a:rPr>
              <a:t>System Architecture</a:t>
            </a:r>
          </a:p>
          <a:p>
            <a:r>
              <a:rPr lang="en-US">
                <a:latin typeface="Times New Roman" panose="02020603050405020304" pitchFamily="18" charset="0"/>
                <a:cs typeface="Times New Roman" panose="02020603050405020304" pitchFamily="18" charset="0"/>
              </a:rPr>
              <a:t>The system architecture for the food waste management project is designed to be modular and scalable, consisting of several key components:</a:t>
            </a:r>
          </a:p>
          <a:p>
            <a:pPr>
              <a:buFont typeface="+mj-lt"/>
              <a:buAutoNum type="arabicPeriod"/>
            </a:pPr>
            <a:r>
              <a:rPr lang="en-US" b="1">
                <a:latin typeface="Times New Roman"/>
                <a:cs typeface="Times New Roman"/>
              </a:rPr>
              <a:t>User Interface (UI)</a:t>
            </a:r>
            <a:endParaRPr lang="en-US" b="1">
              <a:latin typeface="Times New Roman" panose="02020603050405020304" pitchFamily="18" charset="0"/>
              <a:cs typeface="Times New Roman" panose="02020603050405020304" pitchFamily="18" charset="0"/>
            </a:endParaRPr>
          </a:p>
          <a:p>
            <a:pPr>
              <a:buFont typeface="+mj-lt"/>
              <a:buAutoNum type="arabicPeriod"/>
            </a:pPr>
            <a:r>
              <a:rPr lang="en-US" b="1">
                <a:latin typeface="Times New Roman" panose="02020603050405020304" pitchFamily="18" charset="0"/>
                <a:cs typeface="Times New Roman" panose="02020603050405020304" pitchFamily="18" charset="0"/>
              </a:rPr>
              <a:t>Backend </a:t>
            </a:r>
          </a:p>
          <a:p>
            <a:pPr>
              <a:buFont typeface="+mj-lt"/>
              <a:buAutoNum type="arabicPeriod"/>
            </a:pPr>
            <a:r>
              <a:rPr lang="en-US" b="1">
                <a:latin typeface="Times New Roman" panose="02020603050405020304" pitchFamily="18" charset="0"/>
                <a:cs typeface="Times New Roman" panose="02020603050405020304" pitchFamily="18" charset="0"/>
              </a:rPr>
              <a:t>Image Processing Module</a:t>
            </a:r>
          </a:p>
          <a:p>
            <a:pPr>
              <a:buFont typeface="+mj-lt"/>
              <a:buAutoNum type="arabicPeriod"/>
            </a:pPr>
            <a:r>
              <a:rPr lang="en-US" b="1">
                <a:latin typeface="Times New Roman" panose="02020603050405020304" pitchFamily="18" charset="0"/>
                <a:cs typeface="Times New Roman" panose="02020603050405020304" pitchFamily="18" charset="0"/>
              </a:rPr>
              <a:t>Deep Learning</a:t>
            </a:r>
            <a:endParaRPr lang="en-US">
              <a:latin typeface="Times New Roman" panose="02020603050405020304" pitchFamily="18" charset="0"/>
              <a:cs typeface="Times New Roman" panose="02020603050405020304" pitchFamily="18" charset="0"/>
            </a:endParaRPr>
          </a:p>
          <a:p>
            <a:pPr>
              <a:buFont typeface="+mj-lt"/>
              <a:buAutoNum type="arabicPeriod"/>
            </a:pPr>
            <a:r>
              <a:rPr lang="en-US" b="1">
                <a:latin typeface="Times New Roman" panose="02020603050405020304" pitchFamily="18" charset="0"/>
                <a:cs typeface="Times New Roman" panose="02020603050405020304" pitchFamily="18" charset="0"/>
              </a:rPr>
              <a:t>Database</a:t>
            </a:r>
            <a:endParaRPr lang="en-US">
              <a:latin typeface="Times New Roman" panose="02020603050405020304" pitchFamily="18" charset="0"/>
              <a:cs typeface="Times New Roman" panose="02020603050405020304" pitchFamily="18" charset="0"/>
            </a:endParaRPr>
          </a:p>
          <a:p>
            <a:pPr>
              <a:buFont typeface="+mj-lt"/>
              <a:buAutoNum type="arabicPeriod"/>
            </a:pPr>
            <a:r>
              <a:rPr lang="en-US" b="1">
                <a:latin typeface="Times New Roman" panose="02020603050405020304" pitchFamily="18" charset="0"/>
                <a:cs typeface="Times New Roman" panose="02020603050405020304" pitchFamily="18" charset="0"/>
              </a:rPr>
              <a:t>Nutrition Report</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976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a:latin typeface="Times New Roman" pitchFamily="18" charset="0"/>
                <a:cs typeface="Times New Roman" pitchFamily="18" charset="0"/>
              </a:rPr>
              <a:t>RESULTS &amp; DISCUSSION</a:t>
            </a:r>
            <a:endParaRPr lang="en-IN"/>
          </a:p>
        </p:txBody>
      </p:sp>
      <p:pic>
        <p:nvPicPr>
          <p:cNvPr id="5" name="Content Placeholder 4" descr="A table full of food">
            <a:extLst>
              <a:ext uri="{FF2B5EF4-FFF2-40B4-BE49-F238E27FC236}">
                <a16:creationId xmlns:a16="http://schemas.microsoft.com/office/drawing/2014/main" id="{9289C45B-269F-A922-015E-5B5DDA4A91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8182" y="1825625"/>
            <a:ext cx="3495053" cy="1757024"/>
          </a:xfrm>
        </p:spPr>
      </p:pic>
      <p:pic>
        <p:nvPicPr>
          <p:cNvPr id="7" name="Picture 6" descr="A screen shot of a login page&#10;&#10;Description automatically generated">
            <a:extLst>
              <a:ext uri="{FF2B5EF4-FFF2-40B4-BE49-F238E27FC236}">
                <a16:creationId xmlns:a16="http://schemas.microsoft.com/office/drawing/2014/main" id="{7072A248-3DC4-E4AB-4CF1-802A92F82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15934"/>
            <a:ext cx="3947410" cy="2530312"/>
          </a:xfrm>
          <a:prstGeom prst="rect">
            <a:avLst/>
          </a:prstGeom>
        </p:spPr>
      </p:pic>
      <p:pic>
        <p:nvPicPr>
          <p:cNvPr id="9" name="Picture 8" descr="A close-up of food&#10;&#10;Description automatically generated">
            <a:extLst>
              <a:ext uri="{FF2B5EF4-FFF2-40B4-BE49-F238E27FC236}">
                <a16:creationId xmlns:a16="http://schemas.microsoft.com/office/drawing/2014/main" id="{49A693EF-257B-A184-ED53-88080D9F3F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7004" y="4221000"/>
            <a:ext cx="3777407" cy="1874364"/>
          </a:xfrm>
          <a:prstGeom prst="rect">
            <a:avLst/>
          </a:prstGeom>
        </p:spPr>
      </p:pic>
      <p:pic>
        <p:nvPicPr>
          <p:cNvPr id="11" name="Picture 10" descr="A pie chart with a blue and orange circle&#10;&#10;Description automatically generated">
            <a:extLst>
              <a:ext uri="{FF2B5EF4-FFF2-40B4-BE49-F238E27FC236}">
                <a16:creationId xmlns:a16="http://schemas.microsoft.com/office/drawing/2014/main" id="{EC6EBF9D-54F1-E46D-2AF8-293BFF5358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6902" y="4221000"/>
            <a:ext cx="4238094" cy="1874364"/>
          </a:xfrm>
          <a:prstGeom prst="rect">
            <a:avLst/>
          </a:prstGeom>
        </p:spPr>
      </p:pic>
    </p:spTree>
    <p:extLst>
      <p:ext uri="{BB962C8B-B14F-4D97-AF65-F5344CB8AC3E}">
        <p14:creationId xmlns:p14="http://schemas.microsoft.com/office/powerpoint/2010/main" val="285897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a:latin typeface="Times New Roman" pitchFamily="18" charset="0"/>
                <a:cs typeface="Times New Roman" pitchFamily="18" charset="0"/>
              </a:rPr>
              <a:t>CONCLUSION AND FUTURE SCOPE</a:t>
            </a:r>
            <a:endParaRPr lang="en-IN"/>
          </a:p>
        </p:txBody>
      </p:sp>
      <p:sp>
        <p:nvSpPr>
          <p:cNvPr id="3" name="Content Placeholder 2">
            <a:extLst>
              <a:ext uri="{FF2B5EF4-FFF2-40B4-BE49-F238E27FC236}">
                <a16:creationId xmlns:a16="http://schemas.microsoft.com/office/drawing/2014/main" id="{B32AB13C-64CE-2C01-F56E-93B43B209FC5}"/>
              </a:ext>
            </a:extLst>
          </p:cNvPr>
          <p:cNvSpPr>
            <a:spLocks noGrp="1"/>
          </p:cNvSpPr>
          <p:nvPr>
            <p:ph idx="1"/>
          </p:nvPr>
        </p:nvSpPr>
        <p:spPr/>
        <p:txBody>
          <a:bodyPr vert="horz" lIns="91440" tIns="45720" rIns="91440" bIns="45720" rtlCol="0" anchor="t">
            <a:normAutofit fontScale="92500" lnSpcReduction="10000"/>
          </a:bodyPr>
          <a:lstStyle/>
          <a:p>
            <a:pPr algn="just"/>
            <a:r>
              <a:rPr lang="en-US">
                <a:latin typeface="Times New Roman" panose="02020603050405020304" pitchFamily="18" charset="0"/>
                <a:cs typeface="Times New Roman" panose="02020603050405020304" pitchFamily="18" charset="0"/>
              </a:rPr>
              <a:t>This project successfully integrates deep learning technology to address the critical issue of food waste management by providing users with an intuitive tool to estimate the caloric content of food and beverages from images. The system's architecture, combining user authentication, image processing, and nutrition analysis, ensures a seamless user experience. </a:t>
            </a:r>
            <a:endParaRPr lang="en-US"/>
          </a:p>
          <a:p>
            <a:pPr algn="just"/>
            <a:r>
              <a:rPr lang="en-US">
                <a:latin typeface="Times New Roman" panose="02020603050405020304" pitchFamily="18" charset="0"/>
                <a:cs typeface="Times New Roman" panose="02020603050405020304" pitchFamily="18" charset="0"/>
              </a:rPr>
              <a:t>The future scope of this project includes expanding the dataset to cover a wider variety of food items and regional cuisines, thereby improving the model's accuracy and applicability. Integrating additional nutritional parameters, such as macronutrients and micronutrients, can provide more comprehensive dietary insights. Enhancing the user interface with personalized recommendations and meal planning features can further engage users.</a:t>
            </a:r>
          </a:p>
        </p:txBody>
      </p:sp>
    </p:spTree>
    <p:extLst>
      <p:ext uri="{BB962C8B-B14F-4D97-AF65-F5344CB8AC3E}">
        <p14:creationId xmlns:p14="http://schemas.microsoft.com/office/powerpoint/2010/main" val="285897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1380-7E96-4336-8C83-C6AC5FCD85C2}"/>
              </a:ext>
            </a:extLst>
          </p:cNvPr>
          <p:cNvSpPr>
            <a:spLocks noGrp="1"/>
          </p:cNvSpPr>
          <p:nvPr>
            <p:ph type="title"/>
          </p:nvPr>
        </p:nvSpPr>
        <p:spPr>
          <a:xfrm>
            <a:off x="1981200" y="274638"/>
            <a:ext cx="8229600" cy="939784"/>
          </a:xfrm>
        </p:spPr>
        <p:txBody>
          <a:bodyPr>
            <a:normAutofit/>
          </a:bodyPr>
          <a:lstStyle/>
          <a:p>
            <a:r>
              <a:rPr lang="en-US" sz="4000" b="1">
                <a:latin typeface="Times New Roman" panose="02020603050405020304" pitchFamily="18" charset="0"/>
                <a:cs typeface="Times New Roman" panose="02020603050405020304" pitchFamily="18" charset="0"/>
              </a:rPr>
              <a:t>REFERENCES</a:t>
            </a:r>
            <a:endParaRPr lang="en-IN" sz="4000" b="1">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14754ED0-4B09-747A-8C54-C9CD3670884E}"/>
              </a:ext>
            </a:extLst>
          </p:cNvPr>
          <p:cNvSpPr txBox="1">
            <a:spLocks noGrp="1"/>
          </p:cNvSpPr>
          <p:nvPr>
            <p:ph idx="1"/>
          </p:nvPr>
        </p:nvSpPr>
        <p:spPr>
          <a:xfrm>
            <a:off x="838200" y="1253331"/>
            <a:ext cx="10515600" cy="5182957"/>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FAO. (2011). Global food losses and food waste – Extent, causes and prevention. Rome.</a:t>
            </a:r>
          </a:p>
          <a:p>
            <a:pPr marL="285750" indent="-285750">
              <a:buFont typeface="Arial" panose="020B0604020202020204" pitchFamily="34" charset="0"/>
              <a:buChar char="•"/>
            </a:pPr>
            <a:r>
              <a:rPr lang="en-US" sz="2400" err="1">
                <a:latin typeface="Times New Roman" panose="02020603050405020304" pitchFamily="18" charset="0"/>
                <a:cs typeface="Times New Roman" panose="02020603050405020304" pitchFamily="18" charset="0"/>
              </a:rPr>
              <a:t>LeCun</a:t>
            </a:r>
            <a:r>
              <a:rPr lang="en-US" sz="2400">
                <a:latin typeface="Times New Roman" panose="02020603050405020304" pitchFamily="18" charset="0"/>
                <a:cs typeface="Times New Roman" panose="02020603050405020304" pitchFamily="18" charset="0"/>
              </a:rPr>
              <a:t>, Y., </a:t>
            </a:r>
            <a:r>
              <a:rPr lang="en-US" sz="2400" err="1">
                <a:latin typeface="Times New Roman" panose="02020603050405020304" pitchFamily="18" charset="0"/>
                <a:cs typeface="Times New Roman" panose="02020603050405020304" pitchFamily="18" charset="0"/>
              </a:rPr>
              <a:t>Bengio</a:t>
            </a:r>
            <a:r>
              <a:rPr lang="en-US" sz="2400">
                <a:latin typeface="Times New Roman" panose="02020603050405020304" pitchFamily="18" charset="0"/>
                <a:cs typeface="Times New Roman" panose="02020603050405020304" pitchFamily="18" charset="0"/>
              </a:rPr>
              <a:t>, Y., &amp; Hinton, G. (2015). Deep learning. Nature, 521(7553), 436-444.</a:t>
            </a:r>
          </a:p>
          <a:p>
            <a:pPr marL="285750" indent="-285750">
              <a:buFont typeface="Arial" panose="020B0604020202020204" pitchFamily="34" charset="0"/>
              <a:buChar char="•"/>
            </a:pPr>
            <a:r>
              <a:rPr lang="en-US" sz="2400" err="1">
                <a:latin typeface="Times New Roman" panose="02020603050405020304" pitchFamily="18" charset="0"/>
                <a:cs typeface="Times New Roman" panose="02020603050405020304" pitchFamily="18" charset="0"/>
              </a:rPr>
              <a:t>Simonyan</a:t>
            </a:r>
            <a:r>
              <a:rPr lang="en-US" sz="2400">
                <a:latin typeface="Times New Roman" panose="02020603050405020304" pitchFamily="18" charset="0"/>
                <a:cs typeface="Times New Roman" panose="02020603050405020304" pitchFamily="18" charset="0"/>
              </a:rPr>
              <a:t>, K., &amp; </a:t>
            </a:r>
            <a:r>
              <a:rPr lang="en-US" sz="2400" err="1">
                <a:latin typeface="Times New Roman" panose="02020603050405020304" pitchFamily="18" charset="0"/>
                <a:cs typeface="Times New Roman" panose="02020603050405020304" pitchFamily="18" charset="0"/>
              </a:rPr>
              <a:t>Zisserman</a:t>
            </a:r>
            <a:r>
              <a:rPr lang="en-US" sz="2400">
                <a:latin typeface="Times New Roman" panose="02020603050405020304" pitchFamily="18" charset="0"/>
                <a:cs typeface="Times New Roman" panose="02020603050405020304" pitchFamily="18" charset="0"/>
              </a:rPr>
              <a:t>, A. (2015). Very deep convolutional networks for large-scale image recognition. ICLR.</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He, K., Zhang, X., Ren, S., &amp; Sun, J. (2016). Deep residual learning for image recognition. CVPR.</a:t>
            </a:r>
          </a:p>
          <a:p>
            <a:pPr marL="285750" indent="-285750">
              <a:buFont typeface="Arial" panose="020B0604020202020204" pitchFamily="34" charset="0"/>
              <a:buChar char="•"/>
            </a:pPr>
            <a:r>
              <a:rPr lang="en-US" sz="2400" err="1">
                <a:latin typeface="Times New Roman" panose="02020603050405020304" pitchFamily="18" charset="0"/>
                <a:cs typeface="Times New Roman" panose="02020603050405020304" pitchFamily="18" charset="0"/>
              </a:rPr>
              <a:t>Zeiler</a:t>
            </a:r>
            <a:r>
              <a:rPr lang="en-US" sz="2400">
                <a:latin typeface="Times New Roman" panose="02020603050405020304" pitchFamily="18" charset="0"/>
                <a:cs typeface="Times New Roman" panose="02020603050405020304" pitchFamily="18" charset="0"/>
              </a:rPr>
              <a:t>, M. D., &amp; Fergus, R. (2014). Visualizing and understanding convolutional networks. ECCV.</a:t>
            </a:r>
          </a:p>
          <a:p>
            <a:pPr marL="285750" indent="-285750">
              <a:buFont typeface="Arial" panose="020B0604020202020204" pitchFamily="34" charset="0"/>
              <a:buChar char="•"/>
            </a:pPr>
            <a:r>
              <a:rPr lang="en-US" sz="2400" err="1">
                <a:latin typeface="Times New Roman" panose="02020603050405020304" pitchFamily="18" charset="0"/>
                <a:cs typeface="Times New Roman" panose="02020603050405020304" pitchFamily="18" charset="0"/>
              </a:rPr>
              <a:t>Chollet</a:t>
            </a:r>
            <a:r>
              <a:rPr lang="en-US" sz="2400">
                <a:latin typeface="Times New Roman" panose="02020603050405020304" pitchFamily="18" charset="0"/>
                <a:cs typeface="Times New Roman" panose="02020603050405020304" pitchFamily="18" charset="0"/>
              </a:rPr>
              <a:t>, F. (2017). Deep Learning with Python. Manning Publications.</a:t>
            </a:r>
          </a:p>
          <a:p>
            <a:pPr marL="285750" indent="-285750">
              <a:buFont typeface="Arial" panose="020B0604020202020204" pitchFamily="34" charset="0"/>
              <a:buChar char="•"/>
            </a:pPr>
            <a:r>
              <a:rPr lang="en-US" sz="2400" err="1">
                <a:latin typeface="Times New Roman" panose="02020603050405020304" pitchFamily="18" charset="0"/>
                <a:cs typeface="Times New Roman" panose="02020603050405020304" pitchFamily="18" charset="0"/>
              </a:rPr>
              <a:t>Kingma</a:t>
            </a:r>
            <a:r>
              <a:rPr lang="en-US" sz="2400">
                <a:latin typeface="Times New Roman" panose="02020603050405020304" pitchFamily="18" charset="0"/>
                <a:cs typeface="Times New Roman" panose="02020603050405020304" pitchFamily="18" charset="0"/>
              </a:rPr>
              <a:t>, D. P., &amp; Ba, J. (2015). Adam: A method for stochastic optimization. ICLR.</a:t>
            </a:r>
          </a:p>
        </p:txBody>
      </p:sp>
    </p:spTree>
    <p:extLst>
      <p:ext uri="{BB962C8B-B14F-4D97-AF65-F5344CB8AC3E}">
        <p14:creationId xmlns:p14="http://schemas.microsoft.com/office/powerpoint/2010/main" val="4198010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2</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CONTENTS</vt:lpstr>
      <vt:lpstr>ABSTRACT</vt:lpstr>
      <vt:lpstr>INTRODUCTION</vt:lpstr>
      <vt:lpstr>LITERATURE SURVEY</vt:lpstr>
      <vt:lpstr>PROPOSED METHODOLOGY</vt:lpstr>
      <vt:lpstr>IMPLEMENTATION &amp; ARCHITECTURE</vt:lpstr>
      <vt:lpstr>RESULTS &amp; DISCUSSION</vt:lpstr>
      <vt:lpstr>CONCLUSION AND FUTURE SCOPE</vt:lpstr>
      <vt:lpstr>REFERENCES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ELECTRONICS &amp; COMMUNICATION ENGINEERING  CMR TECHNICAL CAMPUS </dc:title>
  <dc:creator>sri sri sri</dc:creator>
  <cp:lastModifiedBy>Sai Rani Rapolu</cp:lastModifiedBy>
  <cp:revision>3</cp:revision>
  <dcterms:created xsi:type="dcterms:W3CDTF">2024-03-28T04:13:19Z</dcterms:created>
  <dcterms:modified xsi:type="dcterms:W3CDTF">2024-07-21T05:08:55Z</dcterms:modified>
</cp:coreProperties>
</file>