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1" r:id="rId19"/>
    <p:sldId id="273" r:id="rId20"/>
    <p:sldId id="274" r:id="rId21"/>
    <p:sldId id="275" r:id="rId22"/>
    <p:sldId id="276" r:id="rId23"/>
    <p:sldId id="277" r:id="rId24"/>
    <p:sldId id="280" r:id="rId25"/>
    <p:sldId id="281" r:id="rId26"/>
    <p:sldId id="295" r:id="rId27"/>
    <p:sldId id="292" r:id="rId28"/>
    <p:sldId id="293" r:id="rId29"/>
    <p:sldId id="294" r:id="rId30"/>
    <p:sldId id="296" r:id="rId31"/>
    <p:sldId id="297" r:id="rId32"/>
    <p:sldId id="298" r:id="rId33"/>
    <p:sldId id="308" r:id="rId34"/>
    <p:sldId id="299" r:id="rId35"/>
    <p:sldId id="300" r:id="rId36"/>
    <p:sldId id="301" r:id="rId37"/>
    <p:sldId id="302" r:id="rId38"/>
    <p:sldId id="303" r:id="rId39"/>
    <p:sldId id="305" r:id="rId40"/>
    <p:sldId id="306" r:id="rId41"/>
    <p:sldId id="307" r:id="rId42"/>
    <p:sldId id="309" r:id="rId43"/>
    <p:sldId id="304" r:id="rId44"/>
    <p:sldId id="311" r:id="rId45"/>
    <p:sldId id="310" r:id="rId46"/>
    <p:sldId id="282" r:id="rId47"/>
    <p:sldId id="312" r:id="rId48"/>
    <p:sldId id="313" r:id="rId49"/>
    <p:sldId id="328" r:id="rId50"/>
    <p:sldId id="329" r:id="rId51"/>
    <p:sldId id="330" r:id="rId52"/>
    <p:sldId id="331" r:id="rId53"/>
    <p:sldId id="314" r:id="rId54"/>
    <p:sldId id="315" r:id="rId55"/>
    <p:sldId id="316" r:id="rId56"/>
    <p:sldId id="339" r:id="rId57"/>
    <p:sldId id="340" r:id="rId58"/>
    <p:sldId id="341" r:id="rId59"/>
    <p:sldId id="342" r:id="rId60"/>
    <p:sldId id="333" r:id="rId61"/>
    <p:sldId id="334" r:id="rId62"/>
    <p:sldId id="336" r:id="rId63"/>
    <p:sldId id="337" r:id="rId64"/>
    <p:sldId id="283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17" r:id="rId73"/>
    <p:sldId id="284" r:id="rId74"/>
    <p:sldId id="325" r:id="rId75"/>
    <p:sldId id="326" r:id="rId76"/>
    <p:sldId id="327" r:id="rId77"/>
    <p:sldId id="285" r:id="rId78"/>
    <p:sldId id="338" r:id="rId79"/>
    <p:sldId id="286" r:id="rId80"/>
    <p:sldId id="287" r:id="rId81"/>
    <p:sldId id="288" r:id="rId82"/>
    <p:sldId id="343" r:id="rId83"/>
    <p:sldId id="347" r:id="rId84"/>
    <p:sldId id="344" r:id="rId85"/>
    <p:sldId id="346" r:id="rId86"/>
    <p:sldId id="345" r:id="rId87"/>
    <p:sldId id="289" r:id="rId88"/>
    <p:sldId id="290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68BB-A5C8-0708-FED2-B3E0D88F2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AEF64-2EFD-0914-4E43-DA7A05DE2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69554-CBDB-C6CD-4CCB-F4BE2AAF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79B3-BAAD-53D0-2470-74A10E31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15D8A-5D78-5CC1-AE68-A04E23B1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74E1-F303-FF2B-0948-4A1D3CC5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1A811-B2C1-4DC2-5A6A-B648B5D2D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D9555-F18A-4154-E748-0C65E9DF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52AD8-30BE-82B6-5194-E7AEA67F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53B86-C390-FED2-6D9B-44D5119EB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5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10CEF-873B-FF02-8476-0BA6DF4ED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F01C1-B99D-CA36-1B38-DCC70C816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D1D6-EB6C-F23A-05E3-3B86A6F2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AF048-F3CD-527B-06F2-73C9E792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F8983-3AF8-6BEB-9858-605F4E96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0BC42-30D0-D944-D46E-2FB58315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049E5-B49D-474B-0D20-20D6566A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CA869-EEB1-2FEA-F29A-CBCA590B7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2D7A6-3043-E345-D35A-7EC7D53C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669D4-7A69-AC01-3568-18009DA2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7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BA10-607E-7354-C7D6-FDA598F2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EADB2-9C30-A324-03EC-727A1AA0C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CAA9-3551-D9F3-BE6B-74721F9F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EB981-8A27-C182-54CE-9DD304C5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08FD-EEE3-9F40-D458-4A79D440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A788-2E26-760D-9F68-DA326779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C6EB-3384-6012-4DA1-7E74D140A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2E9D5-EA18-D1E9-CAB0-54C0EAA0B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6AA6C-13EC-F977-C5A0-A73A4B25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DBD72-0AAE-807A-DCFF-F2357E42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E42FA-F421-6BDE-EBE1-3A276144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1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4D62-8158-0C78-F24B-F985D6651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26FC2-7B41-FF2E-07D1-E80F9327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45E91-D95B-365D-717C-D194C112F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80889B-05F8-5BB3-A1C8-806BFE0FB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134D1-EFB5-C62E-B49F-2B9042351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A9B76-2EFB-3110-CCE2-549A118F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0CE6A-9600-A569-9661-64247241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B251B-E1E1-6370-4573-DCF33286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5D0F-2B42-591B-27ED-CF924927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45CEF-3E91-B618-27CA-4475E00E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441F6-9B2D-1B7E-FFBB-7D19887B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C3800-AACB-C2DB-14A0-F993DCE6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8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597B-41C7-9E55-406B-02062070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2FE53-8823-0C75-4DE9-4794815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7462-F62E-065E-2BF0-811DD5EA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7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B5F2-44CF-919C-D16C-B96381B4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4131-D230-D997-ACFD-11C3198C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42D88-BC54-93E7-FE57-32C7080FA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07232-8313-B31E-94E0-1AFE0ABA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1E1F1-94D1-E37E-C927-EEB52FA5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FF3F4-A360-DA96-260F-F048BA8D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4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C949-7639-14A2-9700-F3E6E412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5236F-5E69-2CE1-C330-5E2870F838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36230-BEEF-9133-78AB-37B0EE7FD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FE749-F20C-FFD3-1A6B-989CA1AF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2D61F-9C6C-63A7-86FD-EB25E3BE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A9556-BE81-B1E4-52E0-C8E0A314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1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6D033-A2B4-0F7F-8F77-FB450529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1FC0F-B6C8-FE21-F995-4FE4F40D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962DA-057B-C5F9-8C1E-F0AC153B9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6C66C-5E30-4A7F-9A3E-1DF6E1DEA6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6A602-C4A6-9F3F-C59E-5EAF1A574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C490-B36C-418B-EED5-64C4798AC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46A0C-73AC-41DE-8752-8D29F7637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05EB9-B472-B3BE-3D10-17D3FA7CE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Compiler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274B6-9F4F-FCE1-DD83-CEF6D78E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Unit-1 : Introduction </a:t>
            </a:r>
          </a:p>
          <a:p>
            <a:endParaRPr lang="en-US" dirty="0"/>
          </a:p>
          <a:p>
            <a:r>
              <a:rPr lang="en-US" dirty="0"/>
              <a:t>Lecture by Manojeet Roy</a:t>
            </a:r>
          </a:p>
        </p:txBody>
      </p:sp>
    </p:spTree>
    <p:extLst>
      <p:ext uri="{BB962C8B-B14F-4D97-AF65-F5344CB8AC3E}">
        <p14:creationId xmlns:p14="http://schemas.microsoft.com/office/powerpoint/2010/main" val="222112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013F-AAE1-2F3B-3F9D-6D16D8CF0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D2B9-3D32-A0F1-0705-15DFA437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One-Pass – In One-pass all the phases are grouped into one phase. The six phases are included here in one pass.</a:t>
            </a:r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Two-Pass – In Two-pass the phases are divided into two parts i.e. Analysis or Front End part of the compiler and the synthesis part or back end part of the compiler.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2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988A-81C6-9448-A1B1-9003A15B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One-Pass</a:t>
            </a:r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22D4E670-E1D1-A77B-C58E-63BB7055A7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55" y="708197"/>
            <a:ext cx="2227433" cy="578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65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585F-4D25-D8C8-40A4-8BB6F4C46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Two-Pass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AE76B777-1E7E-FBA7-0C84-27723DEAD1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81" y="509666"/>
            <a:ext cx="4349219" cy="545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538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AADE-D3D0-5EA1-9853-DF5BAAC6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Arial" panose="020B0604020202020204" pitchFamily="34" charset="0"/>
              </a:rPr>
              <a:t>Bootstrapping</a:t>
            </a:r>
            <a:endParaRPr lang="en-US" sz="2800" b="1" dirty="0"/>
          </a:p>
        </p:txBody>
      </p:sp>
      <p:pic>
        <p:nvPicPr>
          <p:cNvPr id="5" name="Content Placeholder 4" descr="A diagram of a rectangular object with green text&#10;&#10;Description automatically generated">
            <a:extLst>
              <a:ext uri="{FF2B5EF4-FFF2-40B4-BE49-F238E27FC236}">
                <a16:creationId xmlns:a16="http://schemas.microsoft.com/office/drawing/2014/main" id="{124D4650-FBD5-0347-AFD7-4592BEA61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49" y="2473377"/>
            <a:ext cx="7915308" cy="2288763"/>
          </a:xfrm>
        </p:spPr>
      </p:pic>
    </p:spTree>
    <p:extLst>
      <p:ext uri="{BB962C8B-B14F-4D97-AF65-F5344CB8AC3E}">
        <p14:creationId xmlns:p14="http://schemas.microsoft.com/office/powerpoint/2010/main" val="328381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0C95-AD64-E764-AC25-DC4E38AC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4324"/>
          </a:xfrm>
        </p:spPr>
        <p:txBody>
          <a:bodyPr>
            <a:normAutofit fontScale="90000"/>
          </a:bodyPr>
          <a:lstStyle/>
          <a:p>
            <a:r>
              <a:rPr lang="en-US" dirty="0"/>
              <a:t>Cont..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8DDDA2-0C73-7938-3972-5DCEB465F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92" y="769786"/>
            <a:ext cx="9024079" cy="5991892"/>
          </a:xfrm>
        </p:spPr>
      </p:pic>
    </p:spTree>
    <p:extLst>
      <p:ext uri="{BB962C8B-B14F-4D97-AF65-F5344CB8AC3E}">
        <p14:creationId xmlns:p14="http://schemas.microsoft.com/office/powerpoint/2010/main" val="201138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1A819-3A82-FC07-1F6E-1D3B917B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FFA5-DA55-DB51-F3B9-33584E80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Step-4: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Thus we get a compiler written in ASM which compiles C and generates code in ASM.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2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73FF-6B23-72DA-0BE6-969A9A44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Advantages: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B239-B1D1-95C1-8A4B-EFABE2440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Bootstrapping ensures that the compiler is compatible with the language it is designed to compile, as it is written in the same language.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allows for greater control over the optimization and code generation process.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high level of confidence in the correctness of the compiler because it is self-hosted.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5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157F-4422-C817-DFB8-DA1DB632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Disadvantages: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4F17-1D7D-7568-2E0F-96B1ABF0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be a time-consuming process, especially for complex languages or compilers.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Debugging a bootstrapped compiler can be challenging since any errors or bugs in the compiler will affect the subsequent versions of the compiler.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Bootstrapping requires that a minimal version of the compiler be written in a different language, which can introduce compatibility issues between the two languages.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bootstrapping is a useful technique in compiler design, but it requires careful planning and execution to ensure that the benefits outweigh the drawbacks.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06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06DC-873E-7968-AF4E-A9B51801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Machines and Regular</a:t>
            </a:r>
            <a:b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BC161-9299-4564-653D-BB47F5B9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9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8E1A-B69D-1911-C887-9B40274B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Machines and Regular Expressions and their Applications to Lexical Analysis,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C073-C8EC-F435-CAA2-930228104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Analysis is the first phase of a compiler that takes the input as a source code written in a high-level language.</a:t>
            </a:r>
          </a:p>
          <a:p>
            <a:endParaRPr lang="en-US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purpose of lexical analysis is that it aims to read the input code and break it down into meaningful elements called </a:t>
            </a: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8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1FAA-D85C-5DAE-E299-42CFC486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Book:- </a:t>
            </a:r>
            <a:r>
              <a:rPr lang="en-US" b="0" i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Segoe UI" panose="020B0502040204020203" pitchFamily="34" charset="0"/>
              </a:rPr>
              <a:t>Compilers: Pearson New International Edition</a:t>
            </a:r>
            <a:endParaRPr lang="en-US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2209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134AB-BFF1-FC13-818E-AF2C51EC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4EEE-C689-82B2-994E-000911AF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Token?</a:t>
            </a:r>
          </a:p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lexical token is a sequence of characters that can be treated as a unit in the grammar of the programming languages.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2AFCBE7-EBE9-7452-2552-C70FA8184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02" y="3806293"/>
            <a:ext cx="7362606" cy="19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84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DB74-C7E7-EA57-8FD0-A20CF26D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9078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of tokens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76EB71-8A5E-144C-8891-1390BBB779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94650"/>
            <a:ext cx="8218788" cy="181328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Keywords; Examples - for, while, if etc.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Identifier; Examples - Variable name, function name, etc.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Operators; Examples '+', '++', '-' etc.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Separators; Examples ',' ';'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B13E7-DF6F-C84C-F9D2-E5D729438D45}"/>
              </a:ext>
            </a:extLst>
          </p:cNvPr>
          <p:cNvSpPr txBox="1"/>
          <p:nvPr/>
        </p:nvSpPr>
        <p:spPr>
          <a:xfrm>
            <a:off x="1053060" y="1533542"/>
            <a:ext cx="60935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Type token (id, number, real, . . . )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Punctuation tokens (IF, void, return, . . . )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Alphabetic tokens (keywords)</a:t>
            </a:r>
          </a:p>
        </p:txBody>
      </p:sp>
    </p:spTree>
    <p:extLst>
      <p:ext uri="{BB962C8B-B14F-4D97-AF65-F5344CB8AC3E}">
        <p14:creationId xmlns:p14="http://schemas.microsoft.com/office/powerpoint/2010/main" val="21354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49DC-14E3-9A76-BC7B-378E60D7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Example of Non-Tokens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7B567-2103-37BA-519E-55F560910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Comments, preprocessor directive, macros, blanks, tabs, newline,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045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153A-5AE4-D1BB-ABC4-A1B9D9946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Lexeme?</a:t>
            </a:r>
            <a:b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8BCD5-A026-A235-C886-E7B804BD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characters matched by a pattern to form the corresponding token or a sequence of input characters that comprises a single token is called a lexeme.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“float”, “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abs_zero_Kelvin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”, “=”, “-”, “273”, “;” . 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54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Lexical Analyzers and Syntax Analysis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Lexical Analyzers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Converts source code into tokens.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First phase of the compiler.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Removes white spaces and comments.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Identifies keywords, identifiers, operators, and literals.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`int x = 10;` → Tokens: `int`, `x`, `=`, `10`, `;`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Lexical Analyzer Generator (LEX)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0890"/>
            <a:ext cx="10515600" cy="4455254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Tool for generating lexical analyzers.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Input: Regular expressions.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Output: C code for token recognition.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Used in conjunction with YACC.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[0-9]+    {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("NUMBER"); }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[a-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-Z]+ {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("IDENTIFIER"); }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3A0D-9622-FE9C-4218-FD2ECBFC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Automata</a:t>
            </a:r>
          </a:p>
        </p:txBody>
      </p:sp>
      <p:pic>
        <p:nvPicPr>
          <p:cNvPr id="5" name="Content Placeholder 4" descr="A paper with writing on it&#10;&#10;Description automatically generated">
            <a:extLst>
              <a:ext uri="{FF2B5EF4-FFF2-40B4-BE49-F238E27FC236}">
                <a16:creationId xmlns:a16="http://schemas.microsoft.com/office/drawing/2014/main" id="{D55C4C59-7341-810D-7C2F-36C5F49A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15" y="0"/>
            <a:ext cx="7454627" cy="6492875"/>
          </a:xfrm>
        </p:spPr>
      </p:pic>
    </p:spTree>
    <p:extLst>
      <p:ext uri="{BB962C8B-B14F-4D97-AF65-F5344CB8AC3E}">
        <p14:creationId xmlns:p14="http://schemas.microsoft.com/office/powerpoint/2010/main" val="360512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8AAF-88BC-1B54-07C0-41E0C37E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Kleene’s Theorem Or</a:t>
            </a:r>
            <a:b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</a:br>
            <a:r>
              <a:rPr lang="en-US" b="1" i="0" dirty="0">
                <a:solidFill>
                  <a:srgbClr val="273239"/>
                </a:solidFill>
                <a:effectLst/>
                <a:latin typeface="Source Sans 3"/>
              </a:rPr>
              <a:t>Kleene Closures</a:t>
            </a:r>
            <a:endParaRPr lang="en-US" dirty="0"/>
          </a:p>
        </p:txBody>
      </p:sp>
      <p:pic>
        <p:nvPicPr>
          <p:cNvPr id="6" name="Content Placeholder 5" descr="A paper with writing on it&#10;&#10;Description automatically generated">
            <a:extLst>
              <a:ext uri="{FF2B5EF4-FFF2-40B4-BE49-F238E27FC236}">
                <a16:creationId xmlns:a16="http://schemas.microsoft.com/office/drawing/2014/main" id="{89AA152B-3249-3044-9979-BD596DECD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8821" y="1825625"/>
            <a:ext cx="7849292" cy="480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733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3E65-75C4-AA68-15CB-C134F26D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03F1137B-B051-16A0-93C2-BFD2ED59B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54" y="237321"/>
            <a:ext cx="5920273" cy="6383357"/>
          </a:xfrm>
        </p:spPr>
      </p:pic>
    </p:spTree>
    <p:extLst>
      <p:ext uri="{BB962C8B-B14F-4D97-AF65-F5344CB8AC3E}">
        <p14:creationId xmlns:p14="http://schemas.microsoft.com/office/powerpoint/2010/main" val="80798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9CBE-8EEC-B846-FC83-E73CF8F7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pic>
        <p:nvPicPr>
          <p:cNvPr id="5" name="Content Placeholder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6815B17F-918C-B657-4C78-EEF75BF6E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171" y="1027906"/>
            <a:ext cx="6874723" cy="5032375"/>
          </a:xfrm>
        </p:spPr>
      </p:pic>
    </p:spTree>
    <p:extLst>
      <p:ext uri="{BB962C8B-B14F-4D97-AF65-F5344CB8AC3E}">
        <p14:creationId xmlns:p14="http://schemas.microsoft.com/office/powerpoint/2010/main" val="95555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923-5FFA-055E-3060-307F793B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Compiler-Introduction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891E63-8E0F-6B98-B199-3DBC7EB5C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37" y="2219360"/>
            <a:ext cx="2443396" cy="25813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CCE5A-C157-04C5-4D17-25DA7CAC6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606" y="2485192"/>
            <a:ext cx="4949319" cy="12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89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8593-0FC2-E808-4CE7-708A1387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4951-8776-0AE6-871D-8631198E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shortened as regex or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regexp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referred to as rational expression, is a sequence of characters that specifies a match pattern in text.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Usually such patterns are used by string-searching algorithms for "find" or "find and replace" operations on strings, or for input validation. 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 techniques are developed in theoretical computer science and formal language theory.</a:t>
            </a:r>
          </a:p>
        </p:txBody>
      </p:sp>
    </p:spTree>
    <p:extLst>
      <p:ext uri="{BB962C8B-B14F-4D97-AF65-F5344CB8AC3E}">
        <p14:creationId xmlns:p14="http://schemas.microsoft.com/office/powerpoint/2010/main" val="3592845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A9D2-FEB0-880D-9352-2E0AC2F38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00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14C8D-79F6-72F7-D477-043CAEA6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match a sequence of literal characters, simply write those characters in the pattern.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match a single character from a set of possibilities, use square brackets, e.g. [0123456789] matches any digit.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match zero or more occurrences of the preceding expression, use the star (*) symbol.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4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match one or more occurrences of the preceding expression, use the plus (+) symbol.</a:t>
            </a:r>
          </a:p>
          <a:p>
            <a:pPr algn="l" fontAlgn="base">
              <a:spcAft>
                <a:spcPts val="1800"/>
              </a:spcAft>
              <a:buFont typeface="+mj-lt"/>
              <a:buAutoNum type="arabicPeriod" startAt="5"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note that regex can be complex and difficult to read, so it is recommended to use tools like regex testers to debug and optimize your patterns.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66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E502-1EFB-5834-2216-4D72A1C4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E2B5CD-5984-8D99-67E1-7E7DC5BEE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31963"/>
            <a:ext cx="9917780" cy="73866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Example 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Regular expression for an email address 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^([a-zA-Z0-9_\-\.]+)@([a-zA-Z0-9_\-\.]+)\.([a-zA-Z]{2,5})$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48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3A4-7D2B-E3F3-5CAF-006E6D3F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6BE19-3581-3194-6627-D43B78A250EB}"/>
              </a:ext>
            </a:extLst>
          </p:cNvPr>
          <p:cNvSpPr txBox="1"/>
          <p:nvPr/>
        </p:nvSpPr>
        <p:spPr>
          <a:xfrm>
            <a:off x="838200" y="2473378"/>
            <a:ext cx="88004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Keywords: if, else, while, etc.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Identifiers: [a-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-Z_][a-zA-Z0-9_]*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Numbers: [0-9]+(\.[0-9]+)?</a:t>
            </a:r>
          </a:p>
        </p:txBody>
      </p:sp>
    </p:spTree>
    <p:extLst>
      <p:ext uri="{BB962C8B-B14F-4D97-AF65-F5344CB8AC3E}">
        <p14:creationId xmlns:p14="http://schemas.microsoft.com/office/powerpoint/2010/main" val="2244299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049-BACF-BBBF-8F63-D4A5887D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  <a:t>Operations</a:t>
            </a:r>
            <a:b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E5AA8-1C91-D58A-2D99-392515CE9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Union of two languages L and M is written as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U M = {s | s is in L or s is in M}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s is in L and t is in M}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L* = Zero or more occurrence of language 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3381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7CF3-E612-E609-1300-F9654660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  <a:t>Mathematical Model of Finite Automata</a:t>
            </a:r>
            <a:br>
              <a:rPr lang="en-US" b="0" i="0" dirty="0">
                <a:solidFill>
                  <a:srgbClr val="000000"/>
                </a:solidFill>
                <a:effectLst/>
                <a:latin typeface="var(--ff-lato)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9C55-5526-690D-602A-9B31178C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Finite set of states (Q)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Finite set of input symbols (Σ)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One Start state (q0)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 of final states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qf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Transition function (δ)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45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52DA-529A-8851-1000-EF736B69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generation</a:t>
            </a:r>
          </a:p>
        </p:txBody>
      </p:sp>
      <p:sp>
        <p:nvSpPr>
          <p:cNvPr id="4" name="AutoShape 2" descr="Syntax Analyzer">
            <a:extLst>
              <a:ext uri="{FF2B5EF4-FFF2-40B4-BE49-F238E27FC236}">
                <a16:creationId xmlns:a16="http://schemas.microsoft.com/office/drawing/2014/main" id="{0E97EBA1-BE2C-F73F-4586-46C476BA5463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 6 types of C tokens :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identifiers, keywords, constants, operators, string literals and other separators. </a:t>
            </a:r>
          </a:p>
        </p:txBody>
      </p:sp>
    </p:spTree>
    <p:extLst>
      <p:ext uri="{BB962C8B-B14F-4D97-AF65-F5344CB8AC3E}">
        <p14:creationId xmlns:p14="http://schemas.microsoft.com/office/powerpoint/2010/main" val="8382295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64CA-F612-BDAC-0797-10A40FBF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27D4-9FA1-AD72-5D40-D2B344E39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Question: </a:t>
            </a:r>
            <a:r>
              <a:rPr lang="en-US" dirty="0" err="1"/>
              <a:t>printf</a:t>
            </a:r>
            <a:r>
              <a:rPr lang="en-US" dirty="0"/>
              <a:t>("HELLO WORLD");</a:t>
            </a:r>
          </a:p>
          <a:p>
            <a:pPr marL="0" indent="0">
              <a:buNone/>
            </a:pPr>
            <a:r>
              <a:rPr lang="en-US" dirty="0"/>
              <a:t>Token are: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"HELLO WORLD"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6974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0027-72C7-F771-55CA-93E62B5A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2B8F-6EA3-1A58-08E5-8B6919E3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 5 tokens in the above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46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6D13-D4A2-2A1D-6E5B-266C435B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DF98-6201-2F72-2FF6-05EF3C0F7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E101A"/>
                </a:solidFill>
                <a:effectLst/>
                <a:latin typeface="Mulish"/>
              </a:rPr>
              <a:t>. The number of tokens in the given C statement is ______.</a:t>
            </a:r>
            <a:endParaRPr lang="en-US" b="0" i="0" dirty="0">
              <a:solidFill>
                <a:srgbClr val="7F7F7F"/>
              </a:solidFill>
              <a:effectLst/>
              <a:latin typeface="Mulish"/>
            </a:endParaRPr>
          </a:p>
          <a:p>
            <a:pPr algn="l"/>
            <a:r>
              <a:rPr lang="en-US" b="1" i="0" dirty="0" err="1">
                <a:solidFill>
                  <a:srgbClr val="0E101A"/>
                </a:solidFill>
                <a:effectLst/>
                <a:latin typeface="Mulish"/>
              </a:rPr>
              <a:t>printf</a:t>
            </a:r>
            <a:r>
              <a:rPr lang="en-US" b="1" i="0" dirty="0">
                <a:solidFill>
                  <a:srgbClr val="0E101A"/>
                </a:solidFill>
                <a:effectLst/>
                <a:latin typeface="Mulish"/>
              </a:rPr>
              <a:t>("pt = %d, &amp;pt = %x", pt, &amp;pt);  </a:t>
            </a:r>
            <a:endParaRPr lang="en-US" b="0" i="0" dirty="0">
              <a:solidFill>
                <a:srgbClr val="7F7F7F"/>
              </a:solidFill>
              <a:effectLst/>
              <a:latin typeface="Mulis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3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6C23A-018F-EA0C-AA64-931E98F6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86954"/>
          </a:xfrm>
        </p:spPr>
        <p:txBody>
          <a:bodyPr>
            <a:noAutofit/>
          </a:bodyPr>
          <a:lstStyle/>
          <a:p>
            <a:r>
              <a:rPr lang="en-US" sz="2800" b="1" dirty="0"/>
              <a:t>An interpreter </a:t>
            </a:r>
            <a:r>
              <a:rPr lang="en-US" sz="2800" dirty="0"/>
              <a:t>is another common kind of language processor. Instead of producing a target program as a translation, an interpreter appears to directly execute the operations in the source program on inputs supplied by the user, as shown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842F4-5FB5-86B5-65F7-5BD70F214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332" y="4778115"/>
            <a:ext cx="6303954" cy="1442803"/>
          </a:xfrm>
        </p:spPr>
      </p:pic>
    </p:spTree>
    <p:extLst>
      <p:ext uri="{BB962C8B-B14F-4D97-AF65-F5344CB8AC3E}">
        <p14:creationId xmlns:p14="http://schemas.microsoft.com/office/powerpoint/2010/main" val="21752226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C8B3-D26F-6078-ECFC-CCEE32E0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E7AA-481C-CC9A-7F15-7C5F1459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printf</a:t>
            </a:r>
            <a:endParaRPr lang="en-US" dirty="0"/>
          </a:p>
          <a:p>
            <a:r>
              <a:rPr lang="en-US" dirty="0"/>
              <a:t>(</a:t>
            </a:r>
          </a:p>
          <a:p>
            <a:r>
              <a:rPr lang="en-US" dirty="0"/>
              <a:t>"pt = %d, &amp;pt = %x"</a:t>
            </a:r>
          </a:p>
          <a:p>
            <a:r>
              <a:rPr lang="en-US" dirty="0"/>
              <a:t>, </a:t>
            </a:r>
          </a:p>
          <a:p>
            <a:r>
              <a:rPr lang="en-US" dirty="0"/>
              <a:t>pt</a:t>
            </a:r>
          </a:p>
          <a:p>
            <a:r>
              <a:rPr lang="en-US" dirty="0"/>
              <a:t>,</a:t>
            </a:r>
          </a:p>
          <a:p>
            <a:r>
              <a:rPr lang="en-US" dirty="0"/>
              <a:t>&amp;</a:t>
            </a:r>
          </a:p>
          <a:p>
            <a:r>
              <a:rPr lang="en-US" dirty="0"/>
              <a:t>pt</a:t>
            </a:r>
          </a:p>
          <a:p>
            <a:r>
              <a:rPr lang="en-US" dirty="0"/>
              <a:t>)</a:t>
            </a:r>
          </a:p>
          <a:p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77936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2C58-3BFA-B870-EE68-BCC4B619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Lexical Analyzers,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2814-FD3E-6E9D-E0EB-1FBAA553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Lexical Analyzer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Table (Finite Automata):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states and transitions based on input characters. It can be deterministic (DFA) or non-deterministic (NFA).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 are converted into DFAs during implementation.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 Table: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information about identifiers, such as names, types, and scope.</a:t>
            </a:r>
          </a:p>
          <a:p>
            <a:pPr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Lexer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regex pattern corresponds to a rule for identifying tokens.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84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8E9B-58DE-4291-12CF-1C8CD159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Lex Specification: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F76B-7769-6B1C-E2BA-F0F6088E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19"/>
            <a:ext cx="10515600" cy="51169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     {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("KEYWORD: %s\n",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   //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predefined variable in Lex that stores the matched text.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-Z_][a-zA-Z0-9_]* {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("IDENTIFIER: %s\n",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[0-9]+(\.[0-9]+)? {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("NUMBER: %s\n",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[+\-*/=] {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("OPERATOR: %s\n",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\t\n]  ;  // Ignore whitespaces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{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("ERROR: %s\n",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yylex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\\A function generated by Lex. Reads the input, matches patterns, and executes the corresponding actions.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476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AAA7-041D-5BF7-E19C-28E2D3B6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9BCC5-2E10-2B9E-FFC3-D188F62A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 </a:t>
            </a:r>
            <a:r>
              <a:rPr lang="en-US" dirty="0" err="1"/>
              <a:t>lexer.l</a:t>
            </a:r>
            <a:endParaRPr lang="en-US" dirty="0"/>
          </a:p>
          <a:p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lex.yy.c</a:t>
            </a:r>
            <a:r>
              <a:rPr lang="en-US" dirty="0"/>
              <a:t> -o </a:t>
            </a:r>
            <a:r>
              <a:rPr lang="en-US" dirty="0" err="1"/>
              <a:t>lexer</a:t>
            </a:r>
            <a:r>
              <a:rPr lang="en-US" dirty="0"/>
              <a:t> -</a:t>
            </a:r>
            <a:r>
              <a:rPr lang="en-US" dirty="0" err="1"/>
              <a:t>ll</a:t>
            </a:r>
            <a:endParaRPr lang="en-US" dirty="0"/>
          </a:p>
          <a:p>
            <a:r>
              <a:rPr lang="en-US" dirty="0"/>
              <a:t>./</a:t>
            </a:r>
            <a:r>
              <a:rPr lang="en-US" dirty="0" err="1"/>
              <a:t>lexer</a:t>
            </a:r>
            <a:r>
              <a:rPr lang="en-US" dirty="0"/>
              <a:t> &lt; input.txt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84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AA41-559E-C1EA-FF87-337B5D6F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Lexical Analyzer Generators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5F96E-EA4C-B16D-A2F0-E4E26E94F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278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Input Specification</a:t>
            </a:r>
          </a:p>
          <a:p>
            <a:r>
              <a:rPr lang="en-US" dirty="0"/>
              <a:t>The user writes a specification file containing:</a:t>
            </a:r>
          </a:p>
          <a:p>
            <a:r>
              <a:rPr lang="en-US" dirty="0"/>
              <a:t>Token patterns: Described using regular expressions.</a:t>
            </a:r>
          </a:p>
          <a:p>
            <a:r>
              <a:rPr lang="en-US" dirty="0"/>
              <a:t>Actions: Code to execute when a pattern is matched (e.g., print the token or store it in a data structure).</a:t>
            </a:r>
          </a:p>
          <a:p>
            <a:pPr marL="0" indent="0">
              <a:buNone/>
            </a:pPr>
            <a:r>
              <a:rPr lang="en-US" dirty="0"/>
              <a:t>2. Code Generation</a:t>
            </a:r>
          </a:p>
          <a:p>
            <a:r>
              <a:rPr lang="en-US" dirty="0"/>
              <a:t>The generator processes the input specification and creates source code in the target programming language (e.g., C for Lex/Flex).</a:t>
            </a:r>
          </a:p>
          <a:p>
            <a:pPr marL="0" indent="0">
              <a:buNone/>
            </a:pPr>
            <a:r>
              <a:rPr lang="en-US" dirty="0"/>
              <a:t>3. Tokenization</a:t>
            </a:r>
          </a:p>
          <a:p>
            <a:r>
              <a:rPr lang="en-US" dirty="0"/>
              <a:t>The generated lexical analyzer reads the input source code, matches it against the token patterns, and outputs a stream of tokens.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93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474F-898B-844F-4FD6-7697D08E4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a Good Lexical Analyzer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5AA11-09A9-61E1-A99E-D6F1461A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 tokenization of source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and informative error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addition of new tokens or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Adaptable to different programming languages and environments.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848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Grammars and Their Applications to Syntax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Define rules for constructing valid sentences in a language.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Help in syntax validation and parsing.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Types: Regular Grammar, Context-Free Grammar (CFG).</a:t>
            </a:r>
          </a:p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`E → E + T | T`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6749-4B7B-F163-A3F1-C4D83803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Grammars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EF78-E6F5-1545-3C2D-5519F490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Formal Grammars?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grammars are mathematical frameworks used to describe the syntax of languages. They define the rules for forming valid strings (sentences) in a language.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90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6128-BC24-0750-C69B-581C1AD2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9452"/>
          </a:xfrm>
        </p:spPr>
        <p:txBody>
          <a:bodyPr>
            <a:normAutofit fontScale="90000"/>
          </a:bodyPr>
          <a:lstStyle/>
          <a:p>
            <a:r>
              <a:rPr lang="en-US" dirty="0"/>
              <a:t>Cont..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61E1F6-D2BA-EA54-78F6-187DAF70D5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686" y="1349452"/>
            <a:ext cx="1188949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0 (Unrestricted Grammar):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general grammar.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Rules: α→β where α and β are strings of symbols.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1 (Context-Sensitive Grammar):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 depend on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Form: αAβ→αγβ where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γ≠ε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2 (Context-Free Grammar - CFG):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 have a single non-terminal on the left-hand 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A→γ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where A is a non-terminal and γ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string of terminals and/or non-terminals.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3 (Regular Grammar):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Simplest form, used in 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Rules are either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A→aB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A→aA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A,B are non-terminals and a is a terminal.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06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3469-E5E3-A47E-4834-5A85876A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in Compiler Design</a:t>
            </a:r>
            <a:br>
              <a:rPr lang="en-US" sz="4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4016-B861-C96B-408F-B517C125F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ensures that these tokens are arranged according to with the programming language’s grammar.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primary goal is to verify the syntactical correctness of the source code. It takes the tokens generated by the lexical analyzer and attempts to build a Parse Tree or Abstract Syntax Tree (AST), representing the program’s structure.</a:t>
            </a:r>
          </a:p>
        </p:txBody>
      </p:sp>
    </p:spTree>
    <p:extLst>
      <p:ext uri="{BB962C8B-B14F-4D97-AF65-F5344CB8AC3E}">
        <p14:creationId xmlns:p14="http://schemas.microsoft.com/office/powerpoint/2010/main" val="14600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96D3-775E-F3EF-B73A-22250850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hybrid compiler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B0164-BCD3-B025-C07E-02BBB7B12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484" y="2973558"/>
            <a:ext cx="4618439" cy="2224656"/>
          </a:xfrm>
        </p:spPr>
      </p:pic>
    </p:spTree>
    <p:extLst>
      <p:ext uri="{BB962C8B-B14F-4D97-AF65-F5344CB8AC3E}">
        <p14:creationId xmlns:p14="http://schemas.microsoft.com/office/powerpoint/2010/main" val="2561159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1847-8B2B-68F2-40ED-070C754F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Parsing Algorithms Used in Syntax Analysis</a:t>
            </a:r>
            <a:b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ypes of Parsers in Compiler Design ...">
            <a:extLst>
              <a:ext uri="{FF2B5EF4-FFF2-40B4-BE49-F238E27FC236}">
                <a16:creationId xmlns:a16="http://schemas.microsoft.com/office/drawing/2014/main" id="{ADB70BDE-901F-499F-6D56-6E0A471742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520" y="1917152"/>
            <a:ext cx="6967119" cy="34193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glow rad="228600">
              <a:schemeClr val="accent1">
                <a:satMod val="175000"/>
                <a:alpha val="40000"/>
              </a:schemeClr>
            </a:glow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18848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CA87-498A-1EA1-0E7E-8E991BDC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of Syntax Analysis</a:t>
            </a:r>
            <a:b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FE399-2EAA-FA8D-24F9-71ADD4B9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Trees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</a:t>
            </a:r>
            <a:endParaRPr lang="en-US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Top-Down and Bottom-Up Parsing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</a:t>
            </a:r>
            <a:endParaRPr lang="en-US" b="1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Code Generation</a:t>
            </a:r>
          </a:p>
          <a:p>
            <a:r>
              <a:rPr lang="en-US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288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CC77C5F-AF2E-C0E3-055F-54ABA0374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21371"/>
            <a:ext cx="4281621" cy="101307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-&gt;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bc|a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And the input string is “cad”.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E0234774-F537-5361-7BC7-AD90EA865C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120106"/>
            <a:ext cx="946785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90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C6C9-8C16-A726-51DE-2B735DE1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LEX and Syntax Analysis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0E4B9-00E8-8172-5644-A4491B650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 is often used with YACC (Yet Another Compiler Compiler) or similar tools to perform lexical and syntax analysis together.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Tokenizes the input source code using regular expressions.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tokens (e.g., IDENTIFIER, NUMBER, KEYWORD).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CFGs to parse the token stream from LEX.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parse tree or performs semantic analysis.</a:t>
            </a:r>
          </a:p>
        </p:txBody>
      </p:sp>
    </p:spTree>
    <p:extLst>
      <p:ext uri="{BB962C8B-B14F-4D97-AF65-F5344CB8AC3E}">
        <p14:creationId xmlns:p14="http://schemas.microsoft.com/office/powerpoint/2010/main" val="6616004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D82C-647F-CA22-E52B-61E31969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LEX for Arithmetic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94451-9674-70F4-0508-BD3EB18A2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%{</a:t>
            </a:r>
          </a:p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%}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/>
              <a:t>[0-9]+ { </a:t>
            </a:r>
            <a:r>
              <a:rPr lang="en-US" dirty="0" err="1"/>
              <a:t>printf</a:t>
            </a:r>
            <a:r>
              <a:rPr lang="en-US" dirty="0"/>
              <a:t>("NUMBER: %s\n", </a:t>
            </a:r>
            <a:r>
              <a:rPr lang="en-US" dirty="0" err="1"/>
              <a:t>yytext</a:t>
            </a:r>
            <a:r>
              <a:rPr lang="en-US" dirty="0"/>
              <a:t>); }</a:t>
            </a:r>
          </a:p>
          <a:p>
            <a:pPr marL="0" indent="0">
              <a:buNone/>
            </a:pPr>
            <a:r>
              <a:rPr lang="en-US" dirty="0"/>
              <a:t>[+\-*/()] { </a:t>
            </a:r>
            <a:r>
              <a:rPr lang="en-US" dirty="0" err="1"/>
              <a:t>printf</a:t>
            </a:r>
            <a:r>
              <a:rPr lang="en-US" dirty="0"/>
              <a:t>("OPERATOR: %s\n", </a:t>
            </a:r>
            <a:r>
              <a:rPr lang="en-US" dirty="0" err="1"/>
              <a:t>yytext</a:t>
            </a:r>
            <a:r>
              <a:rPr lang="en-US" dirty="0"/>
              <a:t>); }</a:t>
            </a:r>
          </a:p>
          <a:p>
            <a:pPr marL="0" indent="0">
              <a:buNone/>
            </a:pPr>
            <a:r>
              <a:rPr lang="en-US" dirty="0"/>
              <a:t>[ \t\n]+ ;  // Ignore whitespace</a:t>
            </a:r>
          </a:p>
          <a:p>
            <a:pPr marL="0" indent="0">
              <a:buNone/>
            </a:pPr>
            <a:r>
              <a:rPr lang="en-US" dirty="0"/>
              <a:t>. { </a:t>
            </a:r>
            <a:r>
              <a:rPr lang="en-US" dirty="0" err="1"/>
              <a:t>printf</a:t>
            </a:r>
            <a:r>
              <a:rPr lang="en-US" dirty="0"/>
              <a:t>("INVALID: %s\n", </a:t>
            </a:r>
            <a:r>
              <a:rPr lang="en-US" dirty="0" err="1"/>
              <a:t>yytext</a:t>
            </a:r>
            <a:r>
              <a:rPr lang="en-US" dirty="0"/>
              <a:t>); }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yylex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413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A855-E955-891A-851E-4E203FD8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for Arithmetic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FB95-A1E0-AF43-58B0-4AE5C8707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%token NUMBER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r>
              <a:rPr lang="en-US" dirty="0"/>
              <a:t>expression: term | expression '+' term | expression '-' term ;</a:t>
            </a:r>
          </a:p>
          <a:p>
            <a:pPr marL="0" indent="0">
              <a:buNone/>
            </a:pPr>
            <a:r>
              <a:rPr lang="en-US" dirty="0"/>
              <a:t>term: factor | term '*' factor | term '/' factor ;</a:t>
            </a:r>
          </a:p>
          <a:p>
            <a:pPr marL="0" indent="0">
              <a:buNone/>
            </a:pPr>
            <a:r>
              <a:rPr lang="en-US" dirty="0"/>
              <a:t>factor: NUMBER | '(' expression ')' ;</a:t>
            </a:r>
          </a:p>
          <a:p>
            <a:pPr marL="0" indent="0">
              <a:buNone/>
            </a:pPr>
            <a:r>
              <a:rPr lang="en-US" dirty="0"/>
              <a:t>%%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24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2A5C-939C-12EF-2E8A-08ED0D3E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Construct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D965-5CEA-361F-1156-642D4132B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Aft>
                <a:spcPts val="1950"/>
              </a:spcAft>
              <a:buNone/>
            </a:pPr>
            <a:r>
              <a:rPr lang="en-US" b="1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For the grammar given below, find out the context-free language. The grammar G = ({S}, {a, b}, S, P) with the productions are;</a:t>
            </a:r>
          </a:p>
          <a:p>
            <a:pPr algn="l">
              <a:spcAft>
                <a:spcPts val="1950"/>
              </a:spcAft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S →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,           (Rule: 1)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 →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        (Rule: 2)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 →  ε               (Rule: 3)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 →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        (Rule: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58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4432-64C7-D0EC-6889-038A78E4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4B22-8372-52D3-C118-9575CB9FD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spcAft>
                <a:spcPts val="1950"/>
              </a:spcAft>
            </a:pPr>
            <a:r>
              <a:rPr lang="en-US" b="1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Solution:</a:t>
            </a:r>
            <a:endParaRPr lang="en-US" b="0" i="0" dirty="0">
              <a:solidFill>
                <a:srgbClr val="141414"/>
              </a:solidFill>
              <a:effectLst/>
              <a:latin typeface="Verdana" panose="020B0604030504040204" pitchFamily="34" charset="0"/>
            </a:endParaRPr>
          </a:p>
          <a:p>
            <a:pPr algn="l">
              <a:spcAft>
                <a:spcPts val="1950"/>
              </a:spcAft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First compute some strings generated by  the production rules of the grammar G in the above;</a:t>
            </a:r>
          </a:p>
          <a:p>
            <a:pPr algn="l">
              <a:spcAft>
                <a:spcPts val="1950"/>
              </a:spcAft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)            S ⇒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,              (Rule: 1)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      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</a:t>
            </a:r>
            <a:r>
              <a:rPr lang="el-GR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ε 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      (Rule: 3)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i.e.          ⇒ ab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endParaRPr lang="en-US" b="0" i="0" dirty="0">
              <a:solidFill>
                <a:srgbClr val="141414"/>
              </a:solidFill>
              <a:effectLst/>
              <a:latin typeface="Verdana" panose="020B0604030504040204" pitchFamily="34" charset="0"/>
            </a:endParaRPr>
          </a:p>
          <a:p>
            <a:pPr algn="l">
              <a:spcAft>
                <a:spcPts val="1950"/>
              </a:spcAft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(ii)           S ⇒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,                           (Rule: 1)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                   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a             (Rule: 2)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aa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     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aa bb </a:t>
            </a:r>
            <a:r>
              <a:rPr lang="el-GR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ε 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    (Rule: 3)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i.e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          ⇒ ab bb aa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endParaRPr lang="en-US" b="0" i="0" dirty="0">
              <a:solidFill>
                <a:srgbClr val="141414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726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F3AE-74BC-CC13-9C65-CD0F493F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E7E0-3C00-3936-18D1-0DC047F7B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spcAft>
                <a:spcPts val="1950"/>
              </a:spcAft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(iii)          S ⇒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,                                                      (Rule: 1)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                                                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a                                          (Rule: 2)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aa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                                   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aa bb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                            (Rule: 2)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 ab bb aa bb aa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b 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                   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 ab bb aa bb aa bb </a:t>
            </a:r>
            <a:r>
              <a:rPr lang="el-GR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ε 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 b 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                  (Rule: 3)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i.e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          ⇒  ab bb aa bb aa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endParaRPr lang="en-US" b="0" i="0" dirty="0">
              <a:solidFill>
                <a:srgbClr val="141414"/>
              </a:solidFill>
              <a:effectLst/>
              <a:latin typeface="Verdana" panose="020B0604030504040204" pitchFamily="34" charset="0"/>
            </a:endParaRPr>
          </a:p>
          <a:p>
            <a:pPr algn="l">
              <a:spcAft>
                <a:spcPts val="1950"/>
              </a:spcAft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(iv)         S ⇒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,                                                                               (Rule: 1)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                                                                      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a                                                               (Rule: 2)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aa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                                                     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ab bb aa bb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                                            (Rule: 2)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 ab bb aa bb aa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b 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                                   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 ab bb aa bb aa bb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aaBb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                           (Rule: 2)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 ab bb aa bb aa bb aa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                   (Rule: 4)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⇒  ab bb aa bb aa bb aa bb </a:t>
            </a:r>
            <a:r>
              <a:rPr lang="el-GR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ε 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                  (Rule: 3)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i.e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          ⇒  ab bb aa bb aa bb aa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endParaRPr lang="en-US" b="0" i="0" dirty="0">
              <a:solidFill>
                <a:srgbClr val="141414"/>
              </a:solidFill>
              <a:effectLst/>
              <a:latin typeface="Verdana" panose="020B0604030504040204" pitchFamily="34" charset="0"/>
            </a:endParaRP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9172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4B66-40E5-A64B-1AAD-37B39E4B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5576-7145-4A46-CB68-C8617328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spcAft>
                <a:spcPts val="1950"/>
              </a:spcAft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Hence; Language generated by the above grammar L(G) =   { ab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 (minimum string)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ab </a:t>
            </a:r>
            <a:r>
              <a:rPr lang="en-US" b="0" i="0" u="sng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 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sng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br>
              <a:rPr lang="en-US" b="0" i="0" u="sng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                                                                                             ab </a:t>
            </a:r>
            <a:r>
              <a:rPr lang="en-US" b="0" i="0" u="sng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 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sng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 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sng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sng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br>
              <a:rPr lang="en-US" b="0" i="0" u="sng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                                                                                      ab </a:t>
            </a:r>
            <a:r>
              <a:rPr lang="en-US" b="0" i="0" u="sng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 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sng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 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sng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 aa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sng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sng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u="sng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⋮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⋮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}</a:t>
            </a:r>
            <a:b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</a:b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By analyzing the above generated string form the grammar G, there has a similar pattern in all computed strings, i.e.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The minimum length of the string consist ab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always.</a:t>
            </a:r>
          </a:p>
          <a:p>
            <a:pPr algn="l">
              <a:spcAft>
                <a:spcPts val="19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After obtained the minimum string there have some repetition of strings comes i.e. the loop of string (bb aa and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) comes finite times. (Note: Highlighted by underlined strings)</a:t>
            </a:r>
          </a:p>
          <a:p>
            <a:pPr algn="l">
              <a:spcAft>
                <a:spcPts val="1950"/>
              </a:spcAft>
            </a:pP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Thus we can write the language of the grammar L(G) = {ab (bb aa)</a:t>
            </a:r>
            <a:r>
              <a:rPr lang="en-US" b="0" i="0" baseline="3000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ba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)</a:t>
            </a:r>
            <a:r>
              <a:rPr lang="en-US" b="0" i="0" baseline="3000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US" b="0" i="0" dirty="0">
                <a:solidFill>
                  <a:srgbClr val="141414"/>
                </a:solidFill>
                <a:effectLst/>
                <a:latin typeface="Verdana" panose="020B0604030504040204" pitchFamily="34" charset="0"/>
              </a:rPr>
              <a:t> : n ≥ 0}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039552D7-DA5E-9DA3-7C89-07B0F43DB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86" y="643466"/>
            <a:ext cx="5015485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909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7445-3AAB-0282-C3A7-A6795B9A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3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DD29-C1D1-155F-1B8F-207A9D37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Number of Derivation trees, CFGs are sub-divided into 2 types: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grammars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Unambiguous grammars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00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AB2A-C9BB-4436-F259-324DB206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525"/>
            <a:ext cx="10515600" cy="3928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I) First leftmost derivation                   II) Second leftmost derivation</a:t>
            </a:r>
          </a:p>
          <a:p>
            <a:pPr marL="0" indent="0">
              <a:buNone/>
            </a:pPr>
            <a:r>
              <a:rPr lang="it-IT" dirty="0"/>
              <a:t>        E=&gt;E*E                          			E=&gt;E+E</a:t>
            </a:r>
          </a:p>
          <a:p>
            <a:pPr marL="0" indent="0">
              <a:buNone/>
            </a:pPr>
            <a:r>
              <a:rPr lang="it-IT" dirty="0"/>
              <a:t>         =&gt;I*E                          			 =&gt;E*E+E</a:t>
            </a:r>
          </a:p>
          <a:p>
            <a:pPr marL="0" indent="0">
              <a:buNone/>
            </a:pPr>
            <a:r>
              <a:rPr lang="it-IT" dirty="0"/>
              <a:t>         =&gt;3*E+E                                     	  =&gt;I*E+E</a:t>
            </a:r>
          </a:p>
          <a:p>
            <a:pPr marL="0" indent="0">
              <a:buNone/>
            </a:pPr>
            <a:r>
              <a:rPr lang="it-IT" dirty="0"/>
              <a:t>         =&gt;3*I+E                          		 =&gt;3*E+E</a:t>
            </a:r>
          </a:p>
          <a:p>
            <a:pPr marL="0" indent="0">
              <a:buNone/>
            </a:pPr>
            <a:r>
              <a:rPr lang="it-IT" dirty="0"/>
              <a:t>         =&gt;3*2+E                          		 =&gt;3*I+E</a:t>
            </a:r>
          </a:p>
          <a:p>
            <a:pPr marL="0" indent="0">
              <a:buNone/>
            </a:pPr>
            <a:r>
              <a:rPr lang="it-IT" dirty="0"/>
              <a:t>         =&gt;3*2+I                          		 =&gt;3*2+I</a:t>
            </a:r>
          </a:p>
          <a:p>
            <a:pPr marL="0" indent="0">
              <a:buNone/>
            </a:pPr>
            <a:r>
              <a:rPr lang="it-IT" dirty="0"/>
              <a:t>         =&gt;3*2+5                        		   =&gt;3*2+5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C6C24D-7637-2464-FE07-BC6F0838D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542"/>
            <a:ext cx="2830903" cy="2028732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 of alphabets ? =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{0,…,9, +, *, (, )}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 -&gt; I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 -&gt; E + 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-&gt; E * E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-&gt; (E)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 -&gt; ? | 0 | 1 | … | 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504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B5E7-038C-B7AE-7E86-B63C8F2C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E5AF-065A-457C-B98D-6F08C046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whether the given grammar is ambiguous or not-</a:t>
            </a:r>
          </a:p>
          <a:p>
            <a:pPr marL="0" indent="0">
              <a:buNone/>
            </a:pPr>
            <a:r>
              <a:rPr lang="en-US" dirty="0"/>
              <a:t>S → AB / C</a:t>
            </a:r>
          </a:p>
          <a:p>
            <a:pPr marL="0" indent="0">
              <a:buNone/>
            </a:pPr>
            <a:r>
              <a:rPr lang="en-US" dirty="0"/>
              <a:t>A → </a:t>
            </a:r>
            <a:r>
              <a:rPr lang="en-US" dirty="0" err="1"/>
              <a:t>aAb</a:t>
            </a:r>
            <a:r>
              <a:rPr lang="en-US" dirty="0"/>
              <a:t> / ab</a:t>
            </a:r>
          </a:p>
          <a:p>
            <a:pPr marL="0" indent="0">
              <a:buNone/>
            </a:pPr>
            <a:r>
              <a:rPr lang="en-US" dirty="0"/>
              <a:t>B → </a:t>
            </a:r>
            <a:r>
              <a:rPr lang="en-US" dirty="0" err="1"/>
              <a:t>cBd</a:t>
            </a:r>
            <a:r>
              <a:rPr lang="en-US" dirty="0"/>
              <a:t> / cd</a:t>
            </a:r>
          </a:p>
          <a:p>
            <a:pPr marL="0" indent="0">
              <a:buNone/>
            </a:pPr>
            <a:r>
              <a:rPr lang="en-US" dirty="0"/>
              <a:t>C → </a:t>
            </a:r>
            <a:r>
              <a:rPr lang="en-US" dirty="0" err="1"/>
              <a:t>aCd</a:t>
            </a:r>
            <a:r>
              <a:rPr lang="en-US" dirty="0"/>
              <a:t> / </a:t>
            </a:r>
            <a:r>
              <a:rPr lang="en-US" dirty="0" err="1"/>
              <a:t>aDd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 → </a:t>
            </a:r>
            <a:r>
              <a:rPr lang="en-US" dirty="0" err="1"/>
              <a:t>bDc</a:t>
            </a:r>
            <a:r>
              <a:rPr lang="en-US" dirty="0"/>
              <a:t> /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1798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9087-0BDC-ECB2-2B0C-1744C5B1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same string for the question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860B8-E386-B703-2069-F53EC1CC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C2B7"/>
                </a:solidFill>
                <a:effectLst/>
                <a:latin typeface="Arimo"/>
              </a:rPr>
              <a:t>w = </a:t>
            </a:r>
            <a:r>
              <a:rPr lang="en-US" b="0" i="0" dirty="0" err="1">
                <a:solidFill>
                  <a:srgbClr val="C9C2B7"/>
                </a:solidFill>
                <a:effectLst/>
                <a:latin typeface="Arimo"/>
              </a:rPr>
              <a:t>aabbccdd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8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Backus-Naur Form (BNF)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Standard notation to describe the syntax of programming languages.</a:t>
            </a: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Uses production rules.</a:t>
            </a:r>
          </a:p>
          <a:p>
            <a:pPr marL="0" indent="0">
              <a:buNone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&lt;expression&gt; ::= &lt;term&gt; | &lt;term&gt; + &lt;expression&gt;</a:t>
            </a:r>
          </a:p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&lt;term&gt; ::= &lt;factor&gt; | &lt;factor&gt; * &lt;term&gt;</a:t>
            </a:r>
          </a:p>
          <a:p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802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2CED-F38C-540B-B722-06CD78BB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9295"/>
          </a:xfrm>
        </p:spPr>
        <p:txBody>
          <a:bodyPr>
            <a:normAutofit fontScale="90000"/>
          </a:bodyPr>
          <a:lstStyle/>
          <a:p>
            <a:r>
              <a:rPr lang="en-US" dirty="0"/>
              <a:t>BNF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CABF0-A331-9122-ADC5-D42235F7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::=   'is defined as'</a:t>
            </a:r>
          </a:p>
          <a:p>
            <a:pPr marL="0" indent="0">
              <a:buNone/>
            </a:pPr>
            <a:r>
              <a:rPr lang="en-US" dirty="0"/>
              <a:t> |     'or'</a:t>
            </a:r>
          </a:p>
          <a:p>
            <a:pPr marL="0" indent="0">
              <a:buNone/>
            </a:pPr>
            <a:r>
              <a:rPr lang="en-US" dirty="0"/>
              <a:t> &lt;&gt;    category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way that these symbols are laid out are as such: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/>
              <a:t>&lt;Parent Expression&gt; ::= &lt;Child Expression 1&gt; | &lt;Child Expression 2&gt;</a:t>
            </a:r>
          </a:p>
        </p:txBody>
      </p:sp>
    </p:spTree>
    <p:extLst>
      <p:ext uri="{BB962C8B-B14F-4D97-AF65-F5344CB8AC3E}">
        <p14:creationId xmlns:p14="http://schemas.microsoft.com/office/powerpoint/2010/main" val="41564122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498FC-675F-959B-2FC4-F6948034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Backus-Naur Form Breakdown of a Home Address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24A1-596B-B2C6-F0B3-CF99AA656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&lt;Address&gt; ::= &lt;House Number&gt; &lt;Street Name&gt; &lt;Town Name&gt; &lt;City Name&gt; &lt;Country&gt; &lt;Postcode&gt; | &lt;House Number&gt; &lt;Street Name&gt; &lt;City Name&gt; &lt;Country&gt; &lt;Post Code&gt;</a:t>
            </a:r>
          </a:p>
        </p:txBody>
      </p:sp>
    </p:spTree>
    <p:extLst>
      <p:ext uri="{BB962C8B-B14F-4D97-AF65-F5344CB8AC3E}">
        <p14:creationId xmlns:p14="http://schemas.microsoft.com/office/powerpoint/2010/main" val="1808911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E974-163B-382D-713D-A582BD97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9640-A071-FA69-3F95-7B3E0BB9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&lt;Postcode&gt; ::= &lt;Area Code&gt; &lt;Street Code&gt;</a:t>
            </a:r>
          </a:p>
          <a:p>
            <a:pPr marL="0" indent="0">
              <a:buNone/>
            </a:pPr>
            <a:r>
              <a:rPr lang="en-US" dirty="0"/>
              <a:t> &lt;Area Code&gt; ::= &lt;City Prefix&gt; &lt;digit&gt; | &lt;City Prefix&gt; &lt;digit&gt; &lt;digit&gt;</a:t>
            </a:r>
          </a:p>
          <a:p>
            <a:pPr marL="0" indent="0">
              <a:buNone/>
            </a:pPr>
            <a:r>
              <a:rPr lang="en-US" dirty="0"/>
              <a:t> &lt;Street Name&gt; ::= &lt;Name&gt; &lt;Street Type&gt;</a:t>
            </a:r>
          </a:p>
          <a:p>
            <a:pPr marL="0" indent="0">
              <a:buNone/>
            </a:pPr>
            <a:r>
              <a:rPr lang="en-US" dirty="0"/>
              <a:t> &lt;Flat Number&gt; ::= &lt;character&gt; | &lt;digit&gt;</a:t>
            </a:r>
          </a:p>
          <a:p>
            <a:pPr marL="0" indent="0">
              <a:buNone/>
            </a:pPr>
            <a:r>
              <a:rPr lang="en-US" dirty="0"/>
              <a:t> &lt;House number&gt;::= &lt;digit&gt; | &lt;digit&gt; &lt;House number&gt;</a:t>
            </a:r>
          </a:p>
          <a:p>
            <a:pPr marL="0" indent="0">
              <a:buNone/>
            </a:pPr>
            <a:r>
              <a:rPr lang="en-US" dirty="0"/>
              <a:t> &lt;Street Type&gt; ::= &lt;string&gt;</a:t>
            </a:r>
          </a:p>
          <a:p>
            <a:pPr marL="0" indent="0">
              <a:buNone/>
            </a:pPr>
            <a:r>
              <a:rPr lang="en-US" dirty="0"/>
              <a:t> &lt;City Prefix&gt; ::= &lt;string&gt;</a:t>
            </a:r>
          </a:p>
          <a:p>
            <a:pPr marL="0" indent="0">
              <a:buNone/>
            </a:pPr>
            <a:r>
              <a:rPr lang="en-US" dirty="0"/>
              <a:t> &lt;Street Code&gt; ::= &lt;string&gt;</a:t>
            </a:r>
          </a:p>
          <a:p>
            <a:pPr marL="0" indent="0">
              <a:buNone/>
            </a:pPr>
            <a:r>
              <a:rPr lang="en-US" dirty="0"/>
              <a:t> &lt;Town Name&gt; ::= &lt;string&gt;</a:t>
            </a:r>
          </a:p>
          <a:p>
            <a:pPr marL="0" indent="0">
              <a:buNone/>
            </a:pPr>
            <a:r>
              <a:rPr lang="en-US" dirty="0"/>
              <a:t> &lt;City Name&gt; ::= &lt;string&gt;</a:t>
            </a:r>
          </a:p>
          <a:p>
            <a:pPr marL="0" indent="0">
              <a:buNone/>
            </a:pPr>
            <a:r>
              <a:rPr lang="en-US" dirty="0"/>
              <a:t> &lt;Country&gt; ::= &lt;string&gt;</a:t>
            </a:r>
          </a:p>
          <a:p>
            <a:pPr marL="0" indent="0">
              <a:buNone/>
            </a:pPr>
            <a:r>
              <a:rPr lang="en-US" dirty="0"/>
              <a:t> &lt;Name&gt;::=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3903062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5619-C636-0CBE-FF8B-EEA5C9CD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8717C8-1DA2-5D4E-3533-E9272E2A77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89" y="2544867"/>
            <a:ext cx="11293098" cy="325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49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1E4F-F639-A244-36B5-82760C6D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BNF Rule for If condition?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C5B1A-C06F-0FFC-7497-845C31FFF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: BNF for If-else condition. </a:t>
            </a:r>
          </a:p>
        </p:txBody>
      </p:sp>
    </p:spTree>
    <p:extLst>
      <p:ext uri="{BB962C8B-B14F-4D97-AF65-F5344CB8AC3E}">
        <p14:creationId xmlns:p14="http://schemas.microsoft.com/office/powerpoint/2010/main" val="229367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BBB5E-184C-6A99-31A0-0722BBBC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u="none" strike="noStrike" kern="1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Phases and Passes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a code&#10;&#10;Description automatically generated">
            <a:extLst>
              <a:ext uri="{FF2B5EF4-FFF2-40B4-BE49-F238E27FC236}">
                <a16:creationId xmlns:a16="http://schemas.microsoft.com/office/drawing/2014/main" id="{909B3940-2168-58D1-BD8F-F6BB1F188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528" y="178771"/>
            <a:ext cx="6183050" cy="687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702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C822-ED60-9A94-378F-169A744C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5B32-336B-DC86-18A9-62EBD692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(&lt;expression&gt;) then &lt;statement&gt; else &lt;statement&gt;</a:t>
            </a:r>
          </a:p>
          <a:p>
            <a:pPr marL="0" indent="0">
              <a:buNone/>
            </a:pPr>
            <a:r>
              <a:rPr lang="en-US" dirty="0"/>
              <a:t>=&gt; if (x &gt; 0) then &lt;statement&gt; else &lt;statement&gt;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3696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5AB8-0A48-4C3D-FE18-D1D60336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14024-918C-9BA1-EA5A-9FBBDF5F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&lt;if-statement&gt; ::= if (&lt;condition&gt;) then &lt;statement&gt; [else &lt;statement&gt;]</a:t>
            </a:r>
          </a:p>
          <a:p>
            <a:pPr marL="0" indent="0">
              <a:buNone/>
            </a:pPr>
            <a:r>
              <a:rPr lang="en-US" sz="2400" dirty="0"/>
              <a:t>&lt;condition&gt;    ::= &lt;expression&gt; | true | false</a:t>
            </a:r>
          </a:p>
          <a:p>
            <a:pPr marL="0" indent="0">
              <a:buNone/>
            </a:pPr>
            <a:r>
              <a:rPr lang="en-US" sz="2400" dirty="0"/>
              <a:t>&lt;statement&gt;    ::= &lt;assignment&gt; | &lt;if-statement&gt;</a:t>
            </a:r>
          </a:p>
          <a:p>
            <a:pPr marL="0" indent="0">
              <a:buNone/>
            </a:pPr>
            <a:r>
              <a:rPr lang="en-US" sz="2400" dirty="0"/>
              <a:t>&lt;assignment&gt;   ::= &lt;identifier&gt; = &lt;expression&gt;</a:t>
            </a:r>
          </a:p>
          <a:p>
            <a:pPr marL="0" indent="0">
              <a:buNone/>
            </a:pPr>
            <a:r>
              <a:rPr lang="en-US" sz="2400" dirty="0"/>
              <a:t>&lt;expression&gt;   ::= &lt;number&gt; | &lt;identifier&gt;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5531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85FC-7091-EF8A-15BA-72D1131C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4336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::⇒ Digit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MoreDigits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MoreDigits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::⇒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MoreDigits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::⇒ Number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 ::⇒ 0 | 1 | 2 | 3 | 4 | 5 | 6 | 7 | 8 | 9</a:t>
            </a:r>
          </a:p>
        </p:txBody>
      </p:sp>
      <p:pic>
        <p:nvPicPr>
          <p:cNvPr id="8194" name="Picture 2" descr="parse tree for 37">
            <a:extLst>
              <a:ext uri="{FF2B5EF4-FFF2-40B4-BE49-F238E27FC236}">
                <a16:creationId xmlns:a16="http://schemas.microsoft.com/office/drawing/2014/main" id="{9BF3AEEF-8291-F6DE-6777-D6B8E99C0D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934" y="2308485"/>
            <a:ext cx="5162082" cy="36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2963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grammar is ambiguous if it produces more than one parse tree for the same string.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E + E | E * E | id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Solution: Use precedence and associativity rules.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7AFE-1132-F975-999F-49CBE1CA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YACC (Yet Another Compiler Compiler)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1A2C-05BF-A3CE-5AD9-8B1589E8B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used to define grammars and create parsers. For this task, the grammar handles arithmetic expressions like 5 + 3 - 2.</a:t>
            </a:r>
          </a:p>
        </p:txBody>
      </p:sp>
    </p:spTree>
    <p:extLst>
      <p:ext uri="{BB962C8B-B14F-4D97-AF65-F5344CB8AC3E}">
        <p14:creationId xmlns:p14="http://schemas.microsoft.com/office/powerpoint/2010/main" val="20426576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9640-8559-7C98-FA66-02490489C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931"/>
            <a:ext cx="10515600" cy="67530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%{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stdlib.h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// Function to handle errors</a:t>
            </a:r>
          </a:p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yyerror</a:t>
            </a:r>
            <a:r>
              <a:rPr lang="en-US" sz="1800" dirty="0"/>
              <a:t>(const char *s)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printf</a:t>
            </a:r>
            <a:r>
              <a:rPr lang="en-US" sz="1800" dirty="0"/>
              <a:t>("Error: %s\n", s);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// Declare the </a:t>
            </a:r>
            <a:r>
              <a:rPr lang="en-US" sz="1800" dirty="0" err="1"/>
              <a:t>lexer</a:t>
            </a:r>
            <a:r>
              <a:rPr lang="en-US" sz="1800" dirty="0"/>
              <a:t> function</a:t>
            </a:r>
          </a:p>
          <a:p>
            <a:pPr marL="0" indent="0">
              <a:buNone/>
            </a:pPr>
            <a:r>
              <a:rPr lang="en-US" sz="1800" dirty="0"/>
              <a:t>int </a:t>
            </a:r>
            <a:r>
              <a:rPr lang="en-US" sz="1800" dirty="0" err="1"/>
              <a:t>yylex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%}</a:t>
            </a:r>
          </a:p>
          <a:p>
            <a:pPr marL="0" indent="0">
              <a:buNone/>
            </a:pPr>
            <a:r>
              <a:rPr lang="en-US" sz="1800" dirty="0"/>
              <a:t>%token NUMBER</a:t>
            </a:r>
          </a:p>
          <a:p>
            <a:pPr marL="0" indent="0">
              <a:buNone/>
            </a:pPr>
            <a:r>
              <a:rPr lang="en-US" sz="1800" dirty="0"/>
              <a:t>%%</a:t>
            </a:r>
          </a:p>
          <a:p>
            <a:pPr marL="0" indent="0">
              <a:buNone/>
            </a:pPr>
            <a:r>
              <a:rPr lang="en-US" sz="1800" dirty="0"/>
              <a:t>expression:</a:t>
            </a:r>
          </a:p>
          <a:p>
            <a:pPr marL="0" indent="0">
              <a:buNone/>
            </a:pPr>
            <a:r>
              <a:rPr lang="en-US" sz="1800" dirty="0"/>
              <a:t>      expression '+' expression   { $$ = $1 + $3; }</a:t>
            </a:r>
          </a:p>
          <a:p>
            <a:pPr marL="0" indent="0">
              <a:buNone/>
            </a:pPr>
            <a:r>
              <a:rPr lang="en-US" sz="1800" dirty="0"/>
              <a:t>    | expression '-' expression   { $$ = $1 - $3; }</a:t>
            </a:r>
          </a:p>
          <a:p>
            <a:pPr marL="0" indent="0">
              <a:buNone/>
            </a:pPr>
            <a:r>
              <a:rPr lang="en-US" sz="1800" dirty="0"/>
              <a:t>    | NUMBER                      { $$ = $1; }</a:t>
            </a:r>
          </a:p>
          <a:p>
            <a:pPr marL="0" indent="0">
              <a:buNone/>
            </a:pPr>
            <a:r>
              <a:rPr lang="en-US" sz="1800" dirty="0"/>
              <a:t>    ;</a:t>
            </a:r>
          </a:p>
          <a:p>
            <a:pPr marL="0" indent="0">
              <a:buNone/>
            </a:pPr>
            <a:r>
              <a:rPr lang="en-US" sz="1800" dirty="0"/>
              <a:t>%%</a:t>
            </a:r>
          </a:p>
        </p:txBody>
      </p:sp>
    </p:spTree>
    <p:extLst>
      <p:ext uri="{BB962C8B-B14F-4D97-AF65-F5344CB8AC3E}">
        <p14:creationId xmlns:p14="http://schemas.microsoft.com/office/powerpoint/2010/main" val="25860402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0334-1F61-68BA-8A3C-91F5BA6FC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CBF7-498B-363A-4E47-8719CC5B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("Enter an arithmetic expression (e.g., 5 + 3 - 2):\n");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yyparse</a:t>
            </a:r>
            <a:r>
              <a:rPr lang="en-US" dirty="0"/>
              <a:t>() == 0)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("Parsing successful!\n");</a:t>
            </a:r>
          </a:p>
          <a:p>
            <a:pPr marL="0" indent="0">
              <a:buNone/>
            </a:pPr>
            <a:r>
              <a:rPr lang="en-US" dirty="0"/>
              <a:t>    } else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("Parsing failed!\n");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37004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YACC (Yet Another Compiler Compiler)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327" y="1253330"/>
            <a:ext cx="10515600" cy="5604669"/>
          </a:xfrm>
        </p:spPr>
        <p:txBody>
          <a:bodyPr>
            <a:noAutofit/>
          </a:bodyPr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Parser generator tool.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Input: Context-Free Grammar.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Output: C code for syntax analysis.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Works with LEX.</a:t>
            </a:r>
          </a:p>
          <a:p>
            <a:pPr marL="0" indent="0">
              <a:buNone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: E '+' T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T ;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: T '*' F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F ;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: '(' E ')'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NUM ;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%%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6098-4616-7570-0A57-A377B25B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14CC8-DDA8-9BD2-F21F-E0F20B09A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/* definitions */</a:t>
            </a:r>
          </a:p>
          <a:p>
            <a:pPr marL="0" indent="0">
              <a:buNone/>
            </a:pPr>
            <a:r>
              <a:rPr lang="en-US" dirty="0"/>
              <a:t> ....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%% </a:t>
            </a:r>
          </a:p>
          <a:p>
            <a:pPr marL="0" indent="0">
              <a:buNone/>
            </a:pPr>
            <a:r>
              <a:rPr lang="en-US" dirty="0"/>
              <a:t>/* rules */ </a:t>
            </a:r>
          </a:p>
          <a:p>
            <a:pPr marL="0" indent="0">
              <a:buNone/>
            </a:pPr>
            <a:r>
              <a:rPr lang="en-US" dirty="0"/>
              <a:t>....</a:t>
            </a:r>
          </a:p>
          <a:p>
            <a:pPr marL="0" indent="0">
              <a:buNone/>
            </a:pPr>
            <a:r>
              <a:rPr lang="en-US" dirty="0"/>
              <a:t>%%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auxiliary routines */</a:t>
            </a:r>
          </a:p>
          <a:p>
            <a:pPr marL="0" indent="0">
              <a:buNone/>
            </a:pPr>
            <a:r>
              <a:rPr lang="en-US" dirty="0"/>
              <a:t>.... </a:t>
            </a:r>
          </a:p>
        </p:txBody>
      </p:sp>
    </p:spTree>
    <p:extLst>
      <p:ext uri="{BB962C8B-B14F-4D97-AF65-F5344CB8AC3E}">
        <p14:creationId xmlns:p14="http://schemas.microsoft.com/office/powerpoint/2010/main" val="32857460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2000" dirty="0"/>
              <a:t>- Set of production rules.</a:t>
            </a:r>
          </a:p>
          <a:p>
            <a:r>
              <a:rPr sz="2000" dirty="0"/>
              <a:t>- Used to define the syntax of programming languages.</a:t>
            </a:r>
          </a:p>
          <a:p>
            <a:r>
              <a:rPr sz="2000" dirty="0"/>
              <a:t>- CFG Components:</a:t>
            </a:r>
          </a:p>
          <a:p>
            <a:r>
              <a:rPr sz="2000" dirty="0"/>
              <a:t>  - Non-terminals</a:t>
            </a:r>
          </a:p>
          <a:p>
            <a:r>
              <a:rPr sz="2000" dirty="0"/>
              <a:t>  - Terminals</a:t>
            </a:r>
          </a:p>
          <a:p>
            <a:r>
              <a:rPr sz="2000" dirty="0"/>
              <a:t>  - Start Symbol</a:t>
            </a:r>
          </a:p>
          <a:p>
            <a:r>
              <a:rPr sz="2000" dirty="0"/>
              <a:t>  - Production Rules</a:t>
            </a:r>
          </a:p>
          <a:p>
            <a:endParaRPr sz="2000" dirty="0"/>
          </a:p>
          <a:p>
            <a:r>
              <a:rPr sz="2000" dirty="0"/>
              <a:t>Example:</a:t>
            </a:r>
          </a:p>
          <a:p>
            <a:r>
              <a:rPr sz="2000" dirty="0"/>
              <a:t>```</a:t>
            </a:r>
          </a:p>
          <a:p>
            <a:r>
              <a:rPr sz="2000" dirty="0"/>
              <a:t>S → </a:t>
            </a:r>
            <a:r>
              <a:rPr sz="2000" dirty="0" err="1"/>
              <a:t>aSb</a:t>
            </a:r>
            <a:r>
              <a:rPr sz="2000" dirty="0"/>
              <a:t> | ε</a:t>
            </a:r>
          </a:p>
          <a:p>
            <a:r>
              <a:rPr sz="2000" dirty="0"/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754D-1F32-54FF-1890-859D2241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 fontScale="90000"/>
          </a:bodyPr>
          <a:lstStyle/>
          <a:p>
            <a:r>
              <a:rPr lang="en-US" dirty="0"/>
              <a:t>Translation of an assignment statement</a:t>
            </a:r>
          </a:p>
        </p:txBody>
      </p:sp>
      <p:pic>
        <p:nvPicPr>
          <p:cNvPr id="5" name="Content Placeholder 4" descr="A diagram of a code&#10;&#10;Description automatically generated">
            <a:extLst>
              <a:ext uri="{FF2B5EF4-FFF2-40B4-BE49-F238E27FC236}">
                <a16:creationId xmlns:a16="http://schemas.microsoft.com/office/drawing/2014/main" id="{6E8DEAA2-DFBC-40A7-B026-085485BF7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493" y="1170446"/>
            <a:ext cx="4721900" cy="5241266"/>
          </a:xfrm>
        </p:spPr>
      </p:pic>
    </p:spTree>
    <p:extLst>
      <p:ext uri="{BB962C8B-B14F-4D97-AF65-F5344CB8AC3E}">
        <p14:creationId xmlns:p14="http://schemas.microsoft.com/office/powerpoint/2010/main" val="8260797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and 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**Derivation:** Sequence of production rule applications.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**Parse Tree:** Graphical representation of derivation.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Parse Tree: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/|\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+ T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```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 of CFG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Defines recursive syntactic structures.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Parses arithmetic expressions, conditional statements, loops, etc.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Basis for modern parsers and compilers.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9030-59C7-2B99-882E-DCAA76F3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YACC</a:t>
            </a:r>
          </a:p>
        </p:txBody>
      </p:sp>
      <p:pic>
        <p:nvPicPr>
          <p:cNvPr id="1030" name="Picture 6" descr="YACC">
            <a:extLst>
              <a:ext uri="{FF2B5EF4-FFF2-40B4-BE49-F238E27FC236}">
                <a16:creationId xmlns:a16="http://schemas.microsoft.com/office/drawing/2014/main" id="{3D9D012F-175D-EDBF-882B-1F94A1744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794"/>
            <a:ext cx="914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3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arser Generators">
            <a:extLst>
              <a:ext uri="{FF2B5EF4-FFF2-40B4-BE49-F238E27FC236}">
                <a16:creationId xmlns:a16="http://schemas.microsoft.com/office/drawing/2014/main" id="{859BF961-5487-B3B9-F622-469357957B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984" y="456086"/>
            <a:ext cx="7233769" cy="5603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5243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63DE-9F8C-AF23-4DA5-CD9A3D3E2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BA2B5-616E-A9F3-C5BE-700DC24F7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YACC stands for 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Yet Another Compiler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YACC provides a tool to produce a parser for a given grammar.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YACC is a program designed to compile a LALR (1) grammar.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produce the source code of the syntactic analyzer of the language produced by LALR (1) grammar.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input of YACC is the rule or grammar and the output is a C program.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493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162E-8B96-AEED-D826-2BD41F5F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pic>
        <p:nvPicPr>
          <p:cNvPr id="2050" name="Picture 2" descr="Introduction to LEX and YACC. First step towards creating your own… | by  Umangshrestha | FAUN — Developer Community 🐾">
            <a:extLst>
              <a:ext uri="{FF2B5EF4-FFF2-40B4-BE49-F238E27FC236}">
                <a16:creationId xmlns:a16="http://schemas.microsoft.com/office/drawing/2014/main" id="{546D6471-B3FE-09DE-AE79-A839D9EC26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776" y="1825625"/>
            <a:ext cx="73124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7205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B0FF-D762-FE5A-C292-16CA8186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3E44-CEA4-922C-6B74-04E68834A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Input: A CFG-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file.y</a:t>
            </a: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Output: A parser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y.tab.c</a:t>
            </a:r>
            <a:r>
              <a:rPr lang="en-US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 (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yacc</a:t>
            </a:r>
            <a:r>
              <a:rPr lang="en-US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064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Lexical analysis identifies tokens.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Syntax analysis ensures syntactic correctness using CFG.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Tools like LEX and YACC automate analysis.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Thank You!</a:t>
            </a:r>
          </a:p>
          <a:p>
            <a:r>
              <a:rPr sz="1800"/>
              <a:t>Any Questions?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37642-CE3E-7826-F6FE-6C1C5176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Passes in Compiler: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B5AB-927B-13DD-8AFC-B4E94CDE8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pass is a component where parts of one or more phases of the compiler are combined when a compiler is implemented. A pass reads or scans the instructions of the source program or the output produced by the previous pass, which makes necessary transformation specified by its phases.</a:t>
            </a:r>
          </a:p>
          <a:p>
            <a:pPr algn="just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 generally two types of passes</a:t>
            </a:r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One-pass</a:t>
            </a:r>
          </a:p>
          <a:p>
            <a:pPr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Two-pass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2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3099</TotalTime>
  <Words>3981</Words>
  <Application>Microsoft Office PowerPoint</Application>
  <PresentationFormat>Widescreen</PresentationFormat>
  <Paragraphs>431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2" baseType="lpstr">
      <vt:lpstr>Aptos</vt:lpstr>
      <vt:lpstr>Aptos Display</vt:lpstr>
      <vt:lpstr>Arial</vt:lpstr>
      <vt:lpstr>Arimo</vt:lpstr>
      <vt:lpstr>Consolas</vt:lpstr>
      <vt:lpstr>Montserrat</vt:lpstr>
      <vt:lpstr>Mulish</vt:lpstr>
      <vt:lpstr>Nunito</vt:lpstr>
      <vt:lpstr>Segoe UI</vt:lpstr>
      <vt:lpstr>Source Sans 3</vt:lpstr>
      <vt:lpstr>Times New Roman</vt:lpstr>
      <vt:lpstr>var(--ff-lato)</vt:lpstr>
      <vt:lpstr>Verdana</vt:lpstr>
      <vt:lpstr>Office Theme</vt:lpstr>
      <vt:lpstr>Compiler Design </vt:lpstr>
      <vt:lpstr>Book:- Compilers: Pearson New International Edition</vt:lpstr>
      <vt:lpstr>Compiler-Introduction</vt:lpstr>
      <vt:lpstr>An interpreter is another common kind of language processor. Instead of producing a target program as a translation, an interpreter appears to directly execute the operations in the source program on inputs supplied by the user, as shown </vt:lpstr>
      <vt:lpstr>A hybrid compiler</vt:lpstr>
      <vt:lpstr>PowerPoint Presentation</vt:lpstr>
      <vt:lpstr>Phases and Passes</vt:lpstr>
      <vt:lpstr>Translation of an assignment statement</vt:lpstr>
      <vt:lpstr>Passes in Compiler: </vt:lpstr>
      <vt:lpstr>Cont..</vt:lpstr>
      <vt:lpstr>One-Pass</vt:lpstr>
      <vt:lpstr>Two-Pass</vt:lpstr>
      <vt:lpstr>Bootstrapping</vt:lpstr>
      <vt:lpstr>Cont..</vt:lpstr>
      <vt:lpstr>Cont..</vt:lpstr>
      <vt:lpstr>Advantages: </vt:lpstr>
      <vt:lpstr>Disadvantages: </vt:lpstr>
      <vt:lpstr>Finite State Machines and Regular Expressions</vt:lpstr>
      <vt:lpstr>Finite State Machines and Regular Expressions and their Applications to Lexical Analysis,</vt:lpstr>
      <vt:lpstr>Cont..</vt:lpstr>
      <vt:lpstr>Example of tokens</vt:lpstr>
      <vt:lpstr>Example of Non-Tokens </vt:lpstr>
      <vt:lpstr>What is a Lexeme? </vt:lpstr>
      <vt:lpstr>Implementation of Lexical Analyzers and Syntax Analysis Introduction to Lexical Analyzers</vt:lpstr>
      <vt:lpstr>Lexical Analyzer Generator (LEX)</vt:lpstr>
      <vt:lpstr>Finite Automata</vt:lpstr>
      <vt:lpstr>Kleene’s Theorem Or Kleene Closures</vt:lpstr>
      <vt:lpstr>Example</vt:lpstr>
      <vt:lpstr>Cont..</vt:lpstr>
      <vt:lpstr>Regular expression</vt:lpstr>
      <vt:lpstr>Examples: </vt:lpstr>
      <vt:lpstr>Cont..</vt:lpstr>
      <vt:lpstr>Cont..</vt:lpstr>
      <vt:lpstr>Operations </vt:lpstr>
      <vt:lpstr>Mathematical Model of Finite Automata </vt:lpstr>
      <vt:lpstr>Token generation</vt:lpstr>
      <vt:lpstr>Find the tokens</vt:lpstr>
      <vt:lpstr>Cont..</vt:lpstr>
      <vt:lpstr>Cont..</vt:lpstr>
      <vt:lpstr>Answer</vt:lpstr>
      <vt:lpstr>Implementation of Lexical Analyzers,</vt:lpstr>
      <vt:lpstr>Example Lex Specification:</vt:lpstr>
      <vt:lpstr>Run the code</vt:lpstr>
      <vt:lpstr>How Lexical Analyzer Generators Work </vt:lpstr>
      <vt:lpstr>Features of a Good Lexical Analyzer </vt:lpstr>
      <vt:lpstr>Formal Grammars and Their Applications to Syntax Analysis</vt:lpstr>
      <vt:lpstr>Formal Grammars </vt:lpstr>
      <vt:lpstr>Cont..</vt:lpstr>
      <vt:lpstr>Syntax Analysis in Compiler Design </vt:lpstr>
      <vt:lpstr>Parsing Algorithms Used in Syntax Analysis </vt:lpstr>
      <vt:lpstr>Features of Syntax Analysis </vt:lpstr>
      <vt:lpstr>S -&gt; cAd A -&gt; bc|a And the input string is “cad”. </vt:lpstr>
      <vt:lpstr>Integration of LEX and Syntax Analysis </vt:lpstr>
      <vt:lpstr>Example: LEX for Arithmetic Expressions</vt:lpstr>
      <vt:lpstr>CFG for Arithmetic Expressions</vt:lpstr>
      <vt:lpstr>Question Construct CFG</vt:lpstr>
      <vt:lpstr>Cont..</vt:lpstr>
      <vt:lpstr>Cont..</vt:lpstr>
      <vt:lpstr>Cont..</vt:lpstr>
      <vt:lpstr>Ambiguous Grammar</vt:lpstr>
      <vt:lpstr>Set of alphabets ? =  {0,…,9, +, *, (, )}  E -&gt; I  E -&gt; E + E  E -&gt; E * E  E -&gt; (E)  I -&gt; ? | 0 | 1 | … | 9 </vt:lpstr>
      <vt:lpstr>Question</vt:lpstr>
      <vt:lpstr>Consider the same string for the question </vt:lpstr>
      <vt:lpstr>Backus-Naur Form (BNF) Notation</vt:lpstr>
      <vt:lpstr>BNF Cont..</vt:lpstr>
      <vt:lpstr>Backus-Naur Form Breakdown of a Home Address</vt:lpstr>
      <vt:lpstr>Cont..</vt:lpstr>
      <vt:lpstr>Cont..</vt:lpstr>
      <vt:lpstr>BNF Rule for If condition?</vt:lpstr>
      <vt:lpstr>Cont..</vt:lpstr>
      <vt:lpstr>Cont..</vt:lpstr>
      <vt:lpstr>Number ::⇒ Digit MoreDigits  MoreDigits ::⇒  MoreDigits ::⇒ Number  Digit ::⇒ 0 | 1 | 2 | 3 | 4 | 5 | 6 | 7 | 8 | 9</vt:lpstr>
      <vt:lpstr>Ambiguity in Grammars</vt:lpstr>
      <vt:lpstr>YACC (Yet Another Compiler Compiler)</vt:lpstr>
      <vt:lpstr>PowerPoint Presentation</vt:lpstr>
      <vt:lpstr>Cont..</vt:lpstr>
      <vt:lpstr>YACC (Yet Another Compiler Compiler)</vt:lpstr>
      <vt:lpstr>Cont..</vt:lpstr>
      <vt:lpstr>Context-Free Grammar (CFG)</vt:lpstr>
      <vt:lpstr>Derivation and Parse Tree</vt:lpstr>
      <vt:lpstr>Capabilities of CFG</vt:lpstr>
      <vt:lpstr>YACC</vt:lpstr>
      <vt:lpstr>PowerPoint Presentation</vt:lpstr>
      <vt:lpstr>Cont..</vt:lpstr>
      <vt:lpstr>Cont..</vt:lpstr>
      <vt:lpstr>Cont..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Manojeet Roy</dc:creator>
  <cp:lastModifiedBy>Manojeet Roy</cp:lastModifiedBy>
  <cp:revision>29</cp:revision>
  <dcterms:created xsi:type="dcterms:W3CDTF">2025-01-02T05:29:17Z</dcterms:created>
  <dcterms:modified xsi:type="dcterms:W3CDTF">2025-01-29T04:25:00Z</dcterms:modified>
</cp:coreProperties>
</file>