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646" r:id="rId3"/>
    <p:sldId id="647" r:id="rId4"/>
    <p:sldId id="654" r:id="rId5"/>
    <p:sldId id="655" r:id="rId6"/>
    <p:sldId id="660" r:id="rId7"/>
    <p:sldId id="661" r:id="rId8"/>
    <p:sldId id="662" r:id="rId9"/>
    <p:sldId id="659" r:id="rId10"/>
    <p:sldId id="663" r:id="rId11"/>
    <p:sldId id="664" r:id="rId12"/>
    <p:sldId id="665" r:id="rId13"/>
    <p:sldId id="656" r:id="rId14"/>
    <p:sldId id="666" r:id="rId15"/>
    <p:sldId id="667" r:id="rId16"/>
    <p:sldId id="668" r:id="rId17"/>
    <p:sldId id="669" r:id="rId18"/>
    <p:sldId id="670" r:id="rId19"/>
    <p:sldId id="672" r:id="rId20"/>
    <p:sldId id="673" r:id="rId21"/>
    <p:sldId id="674" r:id="rId22"/>
    <p:sldId id="657" r:id="rId23"/>
    <p:sldId id="671" r:id="rId24"/>
    <p:sldId id="675" r:id="rId25"/>
    <p:sldId id="676" r:id="rId26"/>
    <p:sldId id="677" r:id="rId27"/>
    <p:sldId id="678" r:id="rId28"/>
    <p:sldId id="679" r:id="rId29"/>
    <p:sldId id="680" r:id="rId30"/>
    <p:sldId id="686" r:id="rId31"/>
    <p:sldId id="685" r:id="rId32"/>
    <p:sldId id="658" r:id="rId33"/>
    <p:sldId id="681" r:id="rId34"/>
    <p:sldId id="682" r:id="rId35"/>
    <p:sldId id="683" r:id="rId36"/>
    <p:sldId id="684" r:id="rId37"/>
    <p:sldId id="64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B050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4694" autoAdjust="0"/>
  </p:normalViewPr>
  <p:slideViewPr>
    <p:cSldViewPr snapToGrid="0">
      <p:cViewPr varScale="1">
        <p:scale>
          <a:sx n="61" d="100"/>
          <a:sy n="6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9F2-1FBE-4FC8-AA3B-1FA735F4211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png"/><Relationship Id="rId18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33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3.png"/><Relationship Id="rId5" Type="http://schemas.openxmlformats.org/officeDocument/2006/relationships/image" Target="../media/image36.png"/><Relationship Id="rId15" Type="http://schemas.openxmlformats.org/officeDocument/2006/relationships/image" Target="../media/image57.png"/><Relationship Id="rId10" Type="http://schemas.openxmlformats.org/officeDocument/2006/relationships/image" Target="../media/image51.png"/><Relationship Id="rId4" Type="http://schemas.openxmlformats.org/officeDocument/2006/relationships/image" Target="../media/image35.png"/><Relationship Id="rId9" Type="http://schemas.openxmlformats.org/officeDocument/2006/relationships/image" Target="../media/image50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5.png"/><Relationship Id="rId4" Type="http://schemas.openxmlformats.org/officeDocument/2006/relationships/image" Target="../media/image77.png"/><Relationship Id="rId9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s.stanford.edu/people/karpathy/svmjs/demo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.png"/><Relationship Id="rId7" Type="http://schemas.openxmlformats.org/officeDocument/2006/relationships/image" Target="../media/image4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.png"/><Relationship Id="rId10" Type="http://schemas.openxmlformats.org/officeDocument/2006/relationships/image" Target="../media/image470.png"/><Relationship Id="rId4" Type="http://schemas.openxmlformats.org/officeDocument/2006/relationships/image" Target="../media/image41.png"/><Relationship Id="rId9" Type="http://schemas.openxmlformats.org/officeDocument/2006/relationships/image" Target="../media/image4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159" y="1122363"/>
            <a:ext cx="10781680" cy="2387600"/>
          </a:xfrm>
        </p:spPr>
        <p:txBody>
          <a:bodyPr>
            <a:noAutofit/>
          </a:bodyPr>
          <a:lstStyle/>
          <a:p>
            <a:r>
              <a:rPr lang="en-US" sz="8000" dirty="0"/>
              <a:t>Support Vector Machine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599280"/>
            <a:ext cx="9144000" cy="1166185"/>
          </a:xfrm>
        </p:spPr>
        <p:txBody>
          <a:bodyPr>
            <a:noAutofit/>
          </a:bodyPr>
          <a:lstStyle/>
          <a:p>
            <a:r>
              <a:rPr lang="en-US" sz="3600" dirty="0"/>
              <a:t>Syed Sajid Hussain</a:t>
            </a:r>
          </a:p>
          <a:p>
            <a:r>
              <a:rPr lang="en-US" sz="3600" dirty="0"/>
              <a:t>UPES Dehradun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45413" y="6373019"/>
            <a:ext cx="1756612" cy="392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Spring 2025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0027" y="6373019"/>
            <a:ext cx="3872579" cy="392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School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58196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4812" y="174812"/>
                <a:ext cx="11833412" cy="60021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i="1" dirty="0"/>
                  <a:t> </a:t>
                </a:r>
                <a:r>
                  <a:rPr lang="en-US" sz="3600" dirty="0"/>
                  <a:t>Logistic regression (logistic loss)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4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0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4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b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3200" i="1" dirty="0"/>
                  <a:t> </a:t>
                </a:r>
              </a:p>
              <a:p>
                <a:pPr marL="0" indent="0">
                  <a:buNone/>
                </a:pPr>
                <a:r>
                  <a:rPr lang="en-US" sz="3600" dirty="0"/>
                  <a:t>Support vector machine (hinge loss)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400" b="0" i="0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400" b="0" i="0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812" y="174812"/>
                <a:ext cx="11833412" cy="6002151"/>
              </a:xfrm>
              <a:blipFill>
                <a:blip r:embed="rId3"/>
                <a:stretch>
                  <a:fillRect l="-1597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1414716" y="6210026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865" y="6280953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865" y="6280953"/>
                <a:ext cx="5138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08908" y="6275245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08" y="6275245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5986" y="5412695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6" y="5412695"/>
                <a:ext cx="2070182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32247" y="6176963"/>
                <a:ext cx="9876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47" y="6176963"/>
                <a:ext cx="98764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1221970" y="3891108"/>
            <a:ext cx="3924215" cy="2207915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  <a:gd name="connsiteX0" fmla="*/ 2817341 w 2817341"/>
              <a:gd name="connsiteY0" fmla="*/ 2681415 h 2682345"/>
              <a:gd name="connsiteX1" fmla="*/ 920220 w 2817341"/>
              <a:gd name="connsiteY1" fmla="*/ 1898011 h 2682345"/>
              <a:gd name="connsiteX2" fmla="*/ 0 w 2817341"/>
              <a:gd name="connsiteY2" fmla="*/ 0 h 2682345"/>
              <a:gd name="connsiteX0" fmla="*/ 2817341 w 2817341"/>
              <a:gd name="connsiteY0" fmla="*/ 2681415 h 2682309"/>
              <a:gd name="connsiteX1" fmla="*/ 952388 w 2817341"/>
              <a:gd name="connsiteY1" fmla="*/ 1882959 h 2682309"/>
              <a:gd name="connsiteX2" fmla="*/ 0 w 2817341"/>
              <a:gd name="connsiteY2" fmla="*/ 0 h 2682309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924566 w 2924566"/>
              <a:gd name="connsiteY0" fmla="*/ 2608722 h 2609616"/>
              <a:gd name="connsiteX1" fmla="*/ 1059613 w 2924566"/>
              <a:gd name="connsiteY1" fmla="*/ 1810266 h 2609616"/>
              <a:gd name="connsiteX2" fmla="*/ 0 w 2924566"/>
              <a:gd name="connsiteY2" fmla="*/ 0 h 2609616"/>
              <a:gd name="connsiteX0" fmla="*/ 2924566 w 2924566"/>
              <a:gd name="connsiteY0" fmla="*/ 2608722 h 2609616"/>
              <a:gd name="connsiteX1" fmla="*/ 1059613 w 2924566"/>
              <a:gd name="connsiteY1" fmla="*/ 1810266 h 2609616"/>
              <a:gd name="connsiteX2" fmla="*/ 0 w 2924566"/>
              <a:gd name="connsiteY2" fmla="*/ 0 h 2609616"/>
              <a:gd name="connsiteX0" fmla="*/ 3056215 w 3056215"/>
              <a:gd name="connsiteY0" fmla="*/ 2526335 h 2527229"/>
              <a:gd name="connsiteX1" fmla="*/ 1191262 w 3056215"/>
              <a:gd name="connsiteY1" fmla="*/ 1727879 h 2527229"/>
              <a:gd name="connsiteX2" fmla="*/ 0 w 3056215"/>
              <a:gd name="connsiteY2" fmla="*/ 0 h 2527229"/>
              <a:gd name="connsiteX0" fmla="*/ 3056215 w 3056215"/>
              <a:gd name="connsiteY0" fmla="*/ 2526335 h 2527229"/>
              <a:gd name="connsiteX1" fmla="*/ 1191262 w 3056215"/>
              <a:gd name="connsiteY1" fmla="*/ 1727879 h 2527229"/>
              <a:gd name="connsiteX2" fmla="*/ 0 w 3056215"/>
              <a:gd name="connsiteY2" fmla="*/ 0 h 2527229"/>
              <a:gd name="connsiteX0" fmla="*/ 3129128 w 3129128"/>
              <a:gd name="connsiteY0" fmla="*/ 2386278 h 2387172"/>
              <a:gd name="connsiteX1" fmla="*/ 1264175 w 3129128"/>
              <a:gd name="connsiteY1" fmla="*/ 1587822 h 2387172"/>
              <a:gd name="connsiteX2" fmla="*/ 0 w 3129128"/>
              <a:gd name="connsiteY2" fmla="*/ 0 h 2387172"/>
              <a:gd name="connsiteX0" fmla="*/ 3129128 w 3129128"/>
              <a:gd name="connsiteY0" fmla="*/ 2386278 h 2387172"/>
              <a:gd name="connsiteX1" fmla="*/ 1264175 w 3129128"/>
              <a:gd name="connsiteY1" fmla="*/ 1587822 h 2387172"/>
              <a:gd name="connsiteX2" fmla="*/ 0 w 3129128"/>
              <a:gd name="connsiteY2" fmla="*/ 0 h 23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9128" h="2387172">
                <a:moveTo>
                  <a:pt x="3129128" y="2386278"/>
                </a:moveTo>
                <a:cubicBezTo>
                  <a:pt x="2245620" y="2407902"/>
                  <a:pt x="1733732" y="2034724"/>
                  <a:pt x="1264175" y="1587822"/>
                </a:cubicBezTo>
                <a:cubicBezTo>
                  <a:pt x="794618" y="1140920"/>
                  <a:pt x="529831" y="852441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025156" y="6206516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004822" y="5413741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22" y="5413741"/>
                <a:ext cx="2070182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814728" y="6176962"/>
                <a:ext cx="9876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728" y="6176962"/>
                <a:ext cx="98764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166209" y="6273225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09" y="6273225"/>
                <a:ext cx="81144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21414" y="6280953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14" y="6280953"/>
                <a:ext cx="51385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340601" y="6280953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01" y="6280953"/>
                <a:ext cx="81144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3361542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67794" y="6118405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44069" y="6132692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00957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53244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044013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50265" y="6118405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426540" y="6123167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73902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35715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459061" y="6280953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061" y="6280953"/>
                <a:ext cx="51385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757104" y="6275245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104" y="6275245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814405" y="6273225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405" y="6273225"/>
                <a:ext cx="81144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0169610" y="6280953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610" y="6280953"/>
                <a:ext cx="513859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988797" y="6280953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97" y="6280953"/>
                <a:ext cx="811441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08908" y="4143284"/>
                <a:ext cx="200266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08" y="4143284"/>
                <a:ext cx="2002664" cy="7146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052440" y="4143283"/>
                <a:ext cx="240662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40" y="4143283"/>
                <a:ext cx="2406621" cy="714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938148" y="4382695"/>
            <a:ext cx="4122008" cy="1859411"/>
            <a:chOff x="938148" y="4500624"/>
            <a:chExt cx="4122008" cy="1754929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938148" y="4500624"/>
              <a:ext cx="3129647" cy="175492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039876" y="6247889"/>
              <a:ext cx="102028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Freeform 57"/>
          <p:cNvSpPr/>
          <p:nvPr/>
        </p:nvSpPr>
        <p:spPr>
          <a:xfrm flipH="1">
            <a:off x="7190201" y="3889778"/>
            <a:ext cx="3922776" cy="2207915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  <a:gd name="connsiteX0" fmla="*/ 2817341 w 2817341"/>
              <a:gd name="connsiteY0" fmla="*/ 2681415 h 2682345"/>
              <a:gd name="connsiteX1" fmla="*/ 920220 w 2817341"/>
              <a:gd name="connsiteY1" fmla="*/ 1898011 h 2682345"/>
              <a:gd name="connsiteX2" fmla="*/ 0 w 2817341"/>
              <a:gd name="connsiteY2" fmla="*/ 0 h 2682345"/>
              <a:gd name="connsiteX0" fmla="*/ 2817341 w 2817341"/>
              <a:gd name="connsiteY0" fmla="*/ 2681415 h 2682309"/>
              <a:gd name="connsiteX1" fmla="*/ 952388 w 2817341"/>
              <a:gd name="connsiteY1" fmla="*/ 1882959 h 2682309"/>
              <a:gd name="connsiteX2" fmla="*/ 0 w 2817341"/>
              <a:gd name="connsiteY2" fmla="*/ 0 h 2682309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924566 w 2924566"/>
              <a:gd name="connsiteY0" fmla="*/ 2608722 h 2609616"/>
              <a:gd name="connsiteX1" fmla="*/ 1059613 w 2924566"/>
              <a:gd name="connsiteY1" fmla="*/ 1810266 h 2609616"/>
              <a:gd name="connsiteX2" fmla="*/ 0 w 2924566"/>
              <a:gd name="connsiteY2" fmla="*/ 0 h 2609616"/>
              <a:gd name="connsiteX0" fmla="*/ 2924566 w 2924566"/>
              <a:gd name="connsiteY0" fmla="*/ 2608722 h 2609616"/>
              <a:gd name="connsiteX1" fmla="*/ 1059613 w 2924566"/>
              <a:gd name="connsiteY1" fmla="*/ 1810266 h 2609616"/>
              <a:gd name="connsiteX2" fmla="*/ 0 w 2924566"/>
              <a:gd name="connsiteY2" fmla="*/ 0 h 2609616"/>
              <a:gd name="connsiteX0" fmla="*/ 3056215 w 3056215"/>
              <a:gd name="connsiteY0" fmla="*/ 2526335 h 2527229"/>
              <a:gd name="connsiteX1" fmla="*/ 1191262 w 3056215"/>
              <a:gd name="connsiteY1" fmla="*/ 1727879 h 2527229"/>
              <a:gd name="connsiteX2" fmla="*/ 0 w 3056215"/>
              <a:gd name="connsiteY2" fmla="*/ 0 h 2527229"/>
              <a:gd name="connsiteX0" fmla="*/ 3056215 w 3056215"/>
              <a:gd name="connsiteY0" fmla="*/ 2526335 h 2527229"/>
              <a:gd name="connsiteX1" fmla="*/ 1191262 w 3056215"/>
              <a:gd name="connsiteY1" fmla="*/ 1727879 h 2527229"/>
              <a:gd name="connsiteX2" fmla="*/ 0 w 3056215"/>
              <a:gd name="connsiteY2" fmla="*/ 0 h 2527229"/>
              <a:gd name="connsiteX0" fmla="*/ 3129128 w 3129128"/>
              <a:gd name="connsiteY0" fmla="*/ 2386278 h 2387172"/>
              <a:gd name="connsiteX1" fmla="*/ 1264175 w 3129128"/>
              <a:gd name="connsiteY1" fmla="*/ 1587822 h 2387172"/>
              <a:gd name="connsiteX2" fmla="*/ 0 w 3129128"/>
              <a:gd name="connsiteY2" fmla="*/ 0 h 2387172"/>
              <a:gd name="connsiteX0" fmla="*/ 3129128 w 3129128"/>
              <a:gd name="connsiteY0" fmla="*/ 2386278 h 2387172"/>
              <a:gd name="connsiteX1" fmla="*/ 1264175 w 3129128"/>
              <a:gd name="connsiteY1" fmla="*/ 1587822 h 2387172"/>
              <a:gd name="connsiteX2" fmla="*/ 0 w 3129128"/>
              <a:gd name="connsiteY2" fmla="*/ 0 h 23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9128" h="2387172">
                <a:moveTo>
                  <a:pt x="3129128" y="2386278"/>
                </a:moveTo>
                <a:cubicBezTo>
                  <a:pt x="2245620" y="2407902"/>
                  <a:pt x="1733732" y="2034724"/>
                  <a:pt x="1264175" y="1587822"/>
                </a:cubicBezTo>
                <a:cubicBezTo>
                  <a:pt x="794618" y="1140920"/>
                  <a:pt x="529831" y="852441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67" name="Group 66"/>
          <p:cNvGrpSpPr/>
          <p:nvPr/>
        </p:nvGrpSpPr>
        <p:grpSpPr>
          <a:xfrm flipH="1">
            <a:off x="7314295" y="4356847"/>
            <a:ext cx="4123944" cy="1859411"/>
            <a:chOff x="938148" y="4500624"/>
            <a:chExt cx="4122008" cy="1754929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938148" y="4500624"/>
              <a:ext cx="3129647" cy="175492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039876" y="6247889"/>
              <a:ext cx="102028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objective for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29" y="1825625"/>
                <a:ext cx="11201399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sz="3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3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1) Multiply  with ‘m’</a:t>
                </a:r>
              </a:p>
              <a:p>
                <a:pPr marL="0" indent="0">
                  <a:buNone/>
                </a:pPr>
                <a:r>
                  <a:rPr lang="en-US" dirty="0"/>
                  <a:t>2) Multiply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00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000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0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0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30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0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00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29" y="1825625"/>
                <a:ext cx="11201399" cy="4351338"/>
              </a:xfrm>
              <a:blipFill>
                <a:blip r:embed="rId2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5916707" y="3146612"/>
            <a:ext cx="0" cy="1909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266544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Hypothesis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5026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Cost function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FF0000"/>
                </a:solidFill>
              </a:rPr>
              <a:t>Large margin classification</a:t>
            </a:r>
          </a:p>
          <a:p>
            <a:endParaRPr lang="en-US" sz="3600" dirty="0"/>
          </a:p>
          <a:p>
            <a:r>
              <a:rPr lang="en-US" sz="3600" dirty="0"/>
              <a:t>Kernels</a:t>
            </a:r>
          </a:p>
          <a:p>
            <a:endParaRPr lang="en-US" sz="3600" dirty="0"/>
          </a:p>
          <a:p>
            <a:r>
              <a:rPr lang="en-US" sz="3600" dirty="0"/>
              <a:t>Using an SVM</a:t>
            </a:r>
          </a:p>
        </p:txBody>
      </p:sp>
    </p:spTree>
    <p:extLst>
      <p:ext uri="{BB962C8B-B14F-4D97-AF65-F5344CB8AC3E}">
        <p14:creationId xmlns:p14="http://schemas.microsoft.com/office/powerpoint/2010/main" val="248048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965" y="1586754"/>
                <a:ext cx="11412406" cy="527124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tx1"/>
                    </a:solidFill>
                  </a:rPr>
                  <a:t>If “y = 1”, we 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  1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just</m:t>
                    </m:r>
                    <m:r>
                      <a:rPr lang="en-US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tx1"/>
                    </a:solidFill>
                  </a:rPr>
                  <a:t>If “y = 0”, we want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sz="3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just</m:t>
                    </m:r>
                    <m:r>
                      <a:rPr lang="en-US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965" y="1586754"/>
                <a:ext cx="11412406" cy="5271246"/>
              </a:xfrm>
              <a:blipFill>
                <a:blip r:embed="rId2"/>
                <a:stretch>
                  <a:fillRect l="-1442" t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1414716" y="4878769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865" y="4949696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865" y="4949696"/>
                <a:ext cx="5138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08908" y="494398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08" y="494398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5986" y="4081438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6" y="4081438"/>
                <a:ext cx="207018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32247" y="4845706"/>
                <a:ext cx="9876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47" y="4845706"/>
                <a:ext cx="98764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7025156" y="4875259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004822" y="4082484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22" y="4082484"/>
                <a:ext cx="207018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814728" y="4845705"/>
                <a:ext cx="9876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728" y="4845705"/>
                <a:ext cx="98764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66209" y="4941968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09" y="4941968"/>
                <a:ext cx="81144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21414" y="4949696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14" y="4949696"/>
                <a:ext cx="51385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40601" y="4949696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01" y="4949696"/>
                <a:ext cx="81144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3361542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67794" y="4787148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44069" y="4801435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00957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53244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44013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50265" y="4787148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426540" y="479191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73902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35715" y="4781213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459061" y="4949696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061" y="4949696"/>
                <a:ext cx="51385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757104" y="494398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104" y="4943988"/>
                <a:ext cx="50526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814405" y="4941968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405" y="4941968"/>
                <a:ext cx="81144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0169610" y="4949696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610" y="4949696"/>
                <a:ext cx="513859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988797" y="4949696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97" y="4949696"/>
                <a:ext cx="811441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38148" y="3051438"/>
            <a:ext cx="4122008" cy="1859411"/>
            <a:chOff x="938148" y="4500624"/>
            <a:chExt cx="4122008" cy="175492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8148" y="4500624"/>
              <a:ext cx="3129647" cy="175492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39876" y="6247889"/>
              <a:ext cx="102028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flipH="1">
            <a:off x="7314295" y="3025590"/>
            <a:ext cx="4123944" cy="1859411"/>
            <a:chOff x="938148" y="4500624"/>
            <a:chExt cx="4122008" cy="175492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938148" y="4500624"/>
              <a:ext cx="3129647" cy="175492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039876" y="6247889"/>
              <a:ext cx="102028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039393" y="3483020"/>
                <a:ext cx="17260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93" y="3483020"/>
                <a:ext cx="1726050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510877" y="3481132"/>
                <a:ext cx="17331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877" y="3481132"/>
                <a:ext cx="1733167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92481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say we have a very large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72635" y="4020711"/>
                <a:ext cx="6436659" cy="2057807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limLow>
                      <m:limLow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3600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m:rPr>
                          <m:sty m:val="p"/>
                        </m:rPr>
                        <a:rPr lang="en-US" sz="36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36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35" y="4020711"/>
                <a:ext cx="6436659" cy="2057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211643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SVM decision boundary: Linearly separable case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47" y="1825625"/>
            <a:ext cx="6382083" cy="5220634"/>
            <a:chOff x="713495" y="2772389"/>
            <a:chExt cx="4249030" cy="3327009"/>
          </a:xfrm>
        </p:grpSpPr>
        <p:grpSp>
          <p:nvGrpSpPr>
            <p:cNvPr id="5" name="Group 4"/>
            <p:cNvGrpSpPr/>
            <p:nvPr/>
          </p:nvGrpSpPr>
          <p:grpSpPr>
            <a:xfrm>
              <a:off x="713495" y="2772389"/>
              <a:ext cx="4249030" cy="2886278"/>
              <a:chOff x="380120" y="1732250"/>
              <a:chExt cx="5479201" cy="372190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213434" y="1993507"/>
                <a:ext cx="0" cy="3460652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960215" y="5053234"/>
                <a:ext cx="4899106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Multiply 9"/>
              <p:cNvSpPr/>
              <p:nvPr/>
            </p:nvSpPr>
            <p:spPr>
              <a:xfrm>
                <a:off x="3425785" y="30137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522477" y="454550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599124" y="435082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3759685" y="215688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4132598" y="274624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3904957" y="3392624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4592200" y="2468609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1397139" y="3705252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2063576" y="339765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686944" y="3809523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239029" y="260705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Multiply 20"/>
              <p:cNvSpPr/>
              <p:nvPr/>
            </p:nvSpPr>
            <p:spPr>
              <a:xfrm>
                <a:off x="2885664" y="23718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Multiply 21"/>
              <p:cNvSpPr/>
              <p:nvPr/>
            </p:nvSpPr>
            <p:spPr>
              <a:xfrm>
                <a:off x="4820810" y="399592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1729444" y="275871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3337654" y="186204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Multiply 24"/>
              <p:cNvSpPr/>
              <p:nvPr/>
            </p:nvSpPr>
            <p:spPr>
              <a:xfrm>
                <a:off x="3587991" y="252968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ultiply 25"/>
              <p:cNvSpPr/>
              <p:nvPr/>
            </p:nvSpPr>
            <p:spPr>
              <a:xfrm>
                <a:off x="2915623" y="173225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Connector 27"/>
          <p:cNvCxnSpPr/>
          <p:nvPr/>
        </p:nvCxnSpPr>
        <p:spPr>
          <a:xfrm>
            <a:off x="5581092" y="1465729"/>
            <a:ext cx="893041" cy="520401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09890" y="2670286"/>
            <a:ext cx="5234467" cy="280549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01948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SVM decision boundary: Linearly separable case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47" y="1825625"/>
            <a:ext cx="6382083" cy="5220634"/>
            <a:chOff x="713495" y="2772389"/>
            <a:chExt cx="4249030" cy="3327009"/>
          </a:xfrm>
        </p:grpSpPr>
        <p:grpSp>
          <p:nvGrpSpPr>
            <p:cNvPr id="5" name="Group 4"/>
            <p:cNvGrpSpPr/>
            <p:nvPr/>
          </p:nvGrpSpPr>
          <p:grpSpPr>
            <a:xfrm>
              <a:off x="713495" y="2772389"/>
              <a:ext cx="4249030" cy="2886278"/>
              <a:chOff x="380120" y="1732250"/>
              <a:chExt cx="5479201" cy="372190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213434" y="1993507"/>
                <a:ext cx="0" cy="3460652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960215" y="5053234"/>
                <a:ext cx="4899106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Multiply 9"/>
              <p:cNvSpPr/>
              <p:nvPr/>
            </p:nvSpPr>
            <p:spPr>
              <a:xfrm>
                <a:off x="3425785" y="30137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522477" y="454550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599124" y="435082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3759685" y="215688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4132598" y="274624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3904957" y="3392624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4592200" y="2468609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1397139" y="3705252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2063576" y="339765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686944" y="3809523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239029" y="260705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Multiply 20"/>
              <p:cNvSpPr/>
              <p:nvPr/>
            </p:nvSpPr>
            <p:spPr>
              <a:xfrm>
                <a:off x="2885664" y="23718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Multiply 21"/>
              <p:cNvSpPr/>
              <p:nvPr/>
            </p:nvSpPr>
            <p:spPr>
              <a:xfrm>
                <a:off x="4820810" y="399592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1729444" y="275871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3337654" y="186204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Multiply 24"/>
              <p:cNvSpPr/>
              <p:nvPr/>
            </p:nvSpPr>
            <p:spPr>
              <a:xfrm>
                <a:off x="3587991" y="252968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ultiply 25"/>
              <p:cNvSpPr/>
              <p:nvPr/>
            </p:nvSpPr>
            <p:spPr>
              <a:xfrm>
                <a:off x="2915623" y="173225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/>
          <p:cNvCxnSpPr/>
          <p:nvPr/>
        </p:nvCxnSpPr>
        <p:spPr>
          <a:xfrm>
            <a:off x="4401465" y="1825625"/>
            <a:ext cx="3680425" cy="4529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07889" y="1574185"/>
            <a:ext cx="3211581" cy="3952104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87644" y="2143539"/>
            <a:ext cx="3090944" cy="380365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37485" y="5175226"/>
            <a:ext cx="546014" cy="35106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852879" y="5473448"/>
            <a:ext cx="546014" cy="35106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307183" y="5131008"/>
            <a:ext cx="1352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margin</a:t>
            </a:r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20484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Large margin classifier in the presence of outlier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80077" y="2143537"/>
            <a:ext cx="0" cy="4211139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585132" y="5866805"/>
            <a:ext cx="5706398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09447" y="3694934"/>
                <a:ext cx="1118051" cy="1014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47" y="3694934"/>
                <a:ext cx="1118051" cy="10142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ply 9"/>
          <p:cNvSpPr/>
          <p:nvPr/>
        </p:nvSpPr>
        <p:spPr>
          <a:xfrm>
            <a:off x="6456987" y="3385071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5404829" y="5248964"/>
            <a:ext cx="491575" cy="453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4329323" y="5012075"/>
            <a:ext cx="491575" cy="453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6845909" y="2342346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7280272" y="3059516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7015119" y="3846071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815608" y="2721671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4094054" y="4226496"/>
            <a:ext cx="491575" cy="453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870309" y="3852198"/>
            <a:ext cx="491575" cy="453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596398" y="4353380"/>
            <a:ext cx="491575" cy="453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3909890" y="2890136"/>
            <a:ext cx="491575" cy="453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5827863" y="2603967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8081890" y="458019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4481117" y="3074695"/>
            <a:ext cx="491575" cy="453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6354334" y="198356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6645922" y="2795986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5862759" y="1825624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5110489" y="1545969"/>
            <a:ext cx="491575" cy="453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91696" y="6032057"/>
                <a:ext cx="797273" cy="1014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696" y="6032057"/>
                <a:ext cx="797273" cy="1014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4401465" y="1825625"/>
            <a:ext cx="3680425" cy="4529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556623" y="1337752"/>
            <a:ext cx="923712" cy="550168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337484" y="1362529"/>
                <a:ext cx="21729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very large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484" y="1362529"/>
                <a:ext cx="2172903" cy="584775"/>
              </a:xfrm>
              <a:prstGeom prst="rect">
                <a:avLst/>
              </a:prstGeom>
              <a:blipFill>
                <a:blip r:embed="rId4"/>
                <a:stretch>
                  <a:fillRect t="-12632" r="-6180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7" idx="1"/>
          </p:cNvCxnSpPr>
          <p:nvPr/>
        </p:nvCxnSpPr>
        <p:spPr>
          <a:xfrm flipH="1">
            <a:off x="5827864" y="1654917"/>
            <a:ext cx="1509620" cy="21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096387" y="5151800"/>
                <a:ext cx="26870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not too large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387" y="5151800"/>
                <a:ext cx="2687082" cy="584775"/>
              </a:xfrm>
              <a:prstGeom prst="rect">
                <a:avLst/>
              </a:prstGeom>
              <a:blipFill>
                <a:blip r:embed="rId5"/>
                <a:stretch>
                  <a:fillRect t="-12500" r="-476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40" idx="1"/>
          </p:cNvCxnSpPr>
          <p:nvPr/>
        </p:nvCxnSpPr>
        <p:spPr>
          <a:xfrm flipH="1">
            <a:off x="7586767" y="5444188"/>
            <a:ext cx="1509620" cy="21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Multiply 41"/>
          <p:cNvSpPr/>
          <p:nvPr/>
        </p:nvSpPr>
        <p:spPr>
          <a:xfrm>
            <a:off x="5772691" y="6103051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4265111" y="2394236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4555058" y="1493665"/>
            <a:ext cx="491575" cy="453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19908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7" grpId="0"/>
      <p:bldP spid="27" grpId="1"/>
      <p:bldP spid="40" grpId="0"/>
      <p:bldP spid="42" grpId="0" animBg="1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2007" y="1690688"/>
                <a:ext cx="6208299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200" dirty="0"/>
                  <a:t>length of vector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0" dirty="0"/>
                  <a:t>       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200" dirty="0"/>
                  <a:t>length of projection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 onto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2007" y="1690688"/>
                <a:ext cx="6208299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38200" y="2019300"/>
            <a:ext cx="4838700" cy="3943009"/>
            <a:chOff x="838200" y="1803102"/>
            <a:chExt cx="5624155" cy="423366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33145" y="1803102"/>
              <a:ext cx="0" cy="423366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838200" y="5548894"/>
              <a:ext cx="5624155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1091954" y="4238171"/>
            <a:ext cx="3247817" cy="126976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84991" y="3708906"/>
                <a:ext cx="5237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91" y="3708906"/>
                <a:ext cx="52373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339771" y="4238171"/>
            <a:ext cx="0" cy="12697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91954" y="4238171"/>
            <a:ext cx="320259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077905" y="5452424"/>
                <a:ext cx="565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905" y="5452424"/>
                <a:ext cx="56541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55494" y="3972893"/>
                <a:ext cx="572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4" y="3972893"/>
                <a:ext cx="572528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1055887" y="3365766"/>
            <a:ext cx="1619332" cy="214216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511866" y="2771011"/>
                <a:ext cx="5237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66" y="2771011"/>
                <a:ext cx="52373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1055887" y="3365766"/>
            <a:ext cx="160129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75219" y="3393646"/>
            <a:ext cx="0" cy="21142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511866" y="5456607"/>
                <a:ext cx="552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66" y="5456607"/>
                <a:ext cx="552780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70925" y="3094610"/>
                <a:ext cx="5598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5" y="3094610"/>
                <a:ext cx="559897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2693253" y="3393646"/>
            <a:ext cx="637827" cy="12319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69344" y="4618128"/>
            <a:ext cx="2261736" cy="91768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90357" y="5423700"/>
                <a:ext cx="4110558" cy="1077218"/>
              </a:xfrm>
              <a:prstGeom prst="rect">
                <a:avLst/>
              </a:prstGeom>
              <a:ln w="762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br>
                  <a:rPr lang="en-US" sz="3200" i="1" dirty="0">
                    <a:latin typeface="Cambria Math" panose="02040503050406030204" pitchFamily="18" charset="0"/>
                  </a:rPr>
                </a:br>
                <a:r>
                  <a:rPr lang="en-US" sz="3200" i="1" dirty="0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357" y="5423700"/>
                <a:ext cx="4110558" cy="1077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9271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5" grpId="0"/>
      <p:bldP spid="40" grpId="0"/>
      <p:bldP spid="41" grpId="0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func>
                                <m:func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81646" y="1825625"/>
            <a:ext cx="3615097" cy="3013661"/>
            <a:chOff x="812606" y="2302716"/>
            <a:chExt cx="5018351" cy="418345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45920" y="2841674"/>
              <a:ext cx="0" cy="346065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392701" y="5901400"/>
              <a:ext cx="4438256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927838" y="6086065"/>
              <a:ext cx="1317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Tumor Size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2606" y="4116589"/>
              <a:ext cx="580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Age</a:t>
              </a:r>
            </a:p>
          </p:txBody>
        </p:sp>
        <p:sp>
          <p:nvSpPr>
            <p:cNvPr id="9" name="Multiply 8"/>
            <p:cNvSpPr/>
            <p:nvPr/>
          </p:nvSpPr>
          <p:spPr>
            <a:xfrm>
              <a:off x="2901848" y="3211917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954963" y="5393668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031610" y="5198996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4192171" y="300505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4822962" y="4001294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3855561" y="4185823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5024686" y="3316776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000886" y="422016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595837" y="4608641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500596" y="473539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671515" y="3455218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3834747" y="3648560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3546328" y="3372289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Multiply 21"/>
            <p:cNvSpPr/>
            <p:nvPr/>
          </p:nvSpPr>
          <p:spPr>
            <a:xfrm>
              <a:off x="4224374" y="3914802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842693" y="4109027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3396834" y="267379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Multiply 24"/>
            <p:cNvSpPr/>
            <p:nvPr/>
          </p:nvSpPr>
          <p:spPr>
            <a:xfrm>
              <a:off x="4872543" y="4536762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Multiply 25"/>
            <p:cNvSpPr/>
            <p:nvPr/>
          </p:nvSpPr>
          <p:spPr>
            <a:xfrm>
              <a:off x="2743946" y="2302716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893705" y="2655276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4646405" y="4891910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3230265" y="3893778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2207876" y="3066341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101272" y="5155012"/>
              <a:ext cx="422031" cy="3727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2806852" y="3671898"/>
              <a:ext cx="422031" cy="37279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053538" y="2035534"/>
                <a:ext cx="6318699" cy="1585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+⋯)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538" y="2035534"/>
                <a:ext cx="6318699" cy="1585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1915720" y="1879223"/>
            <a:ext cx="2307771" cy="2126734"/>
          </a:xfrm>
          <a:custGeom>
            <a:avLst/>
            <a:gdLst>
              <a:gd name="connsiteX0" fmla="*/ 0 w 2540000"/>
              <a:gd name="connsiteY0" fmla="*/ 0 h 2068286"/>
              <a:gd name="connsiteX1" fmla="*/ 493486 w 2540000"/>
              <a:gd name="connsiteY1" fmla="*/ 1211943 h 2068286"/>
              <a:gd name="connsiteX2" fmla="*/ 2540000 w 2540000"/>
              <a:gd name="connsiteY2" fmla="*/ 2068286 h 2068286"/>
              <a:gd name="connsiteX0" fmla="*/ 0 w 2540000"/>
              <a:gd name="connsiteY0" fmla="*/ 0 h 2068286"/>
              <a:gd name="connsiteX1" fmla="*/ 870858 w 2540000"/>
              <a:gd name="connsiteY1" fmla="*/ 1444172 h 2068286"/>
              <a:gd name="connsiteX2" fmla="*/ 2540000 w 2540000"/>
              <a:gd name="connsiteY2" fmla="*/ 2068286 h 2068286"/>
              <a:gd name="connsiteX0" fmla="*/ 0 w 2264228"/>
              <a:gd name="connsiteY0" fmla="*/ 0 h 2046515"/>
              <a:gd name="connsiteX1" fmla="*/ 595086 w 2264228"/>
              <a:gd name="connsiteY1" fmla="*/ 1422401 h 2046515"/>
              <a:gd name="connsiteX2" fmla="*/ 2264228 w 2264228"/>
              <a:gd name="connsiteY2" fmla="*/ 2046515 h 2046515"/>
              <a:gd name="connsiteX0" fmla="*/ 0 w 2264228"/>
              <a:gd name="connsiteY0" fmla="*/ 0 h 2046515"/>
              <a:gd name="connsiteX1" fmla="*/ 595086 w 2264228"/>
              <a:gd name="connsiteY1" fmla="*/ 1465944 h 2046515"/>
              <a:gd name="connsiteX2" fmla="*/ 2264228 w 2264228"/>
              <a:gd name="connsiteY2" fmla="*/ 2046515 h 2046515"/>
              <a:gd name="connsiteX0" fmla="*/ 0 w 2344057"/>
              <a:gd name="connsiteY0" fmla="*/ 0 h 2053772"/>
              <a:gd name="connsiteX1" fmla="*/ 595086 w 2344057"/>
              <a:gd name="connsiteY1" fmla="*/ 1465944 h 2053772"/>
              <a:gd name="connsiteX2" fmla="*/ 2344057 w 2344057"/>
              <a:gd name="connsiteY2" fmla="*/ 2053772 h 2053772"/>
              <a:gd name="connsiteX0" fmla="*/ 0 w 2344057"/>
              <a:gd name="connsiteY0" fmla="*/ 0 h 2053772"/>
              <a:gd name="connsiteX1" fmla="*/ 116114 w 2344057"/>
              <a:gd name="connsiteY1" fmla="*/ 1045028 h 2053772"/>
              <a:gd name="connsiteX2" fmla="*/ 595086 w 2344057"/>
              <a:gd name="connsiteY2" fmla="*/ 1465944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1045028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16114 w 2344057"/>
              <a:gd name="connsiteY1" fmla="*/ 7329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841828 w 2344057"/>
              <a:gd name="connsiteY2" fmla="*/ 1560287 h 2053772"/>
              <a:gd name="connsiteX3" fmla="*/ 2344057 w 2344057"/>
              <a:gd name="connsiteY3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841828 w 2344057"/>
              <a:gd name="connsiteY3" fmla="*/ 1560287 h 2053772"/>
              <a:gd name="connsiteX4" fmla="*/ 2344057 w 2344057"/>
              <a:gd name="connsiteY4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841828 w 2344057"/>
              <a:gd name="connsiteY3" fmla="*/ 1560287 h 2053772"/>
              <a:gd name="connsiteX4" fmla="*/ 2344057 w 2344057"/>
              <a:gd name="connsiteY4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41828 w 2344057"/>
              <a:gd name="connsiteY4" fmla="*/ 1560287 h 2053772"/>
              <a:gd name="connsiteX5" fmla="*/ 2344057 w 2344057"/>
              <a:gd name="connsiteY5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2344057 w 2344057"/>
              <a:gd name="connsiteY5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2344057 w 2344057"/>
              <a:gd name="connsiteY5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2344057 w 2344057"/>
              <a:gd name="connsiteY6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313708 w 2344057"/>
              <a:gd name="connsiteY6" fmla="*/ 1553406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313708 w 2344057"/>
              <a:gd name="connsiteY6" fmla="*/ 1553406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26623 w 2344057"/>
              <a:gd name="connsiteY6" fmla="*/ 1313920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26623 w 2344057"/>
              <a:gd name="connsiteY6" fmla="*/ 1313920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132280 w 2344057"/>
              <a:gd name="connsiteY6" fmla="*/ 1386491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132280 w 2344057"/>
              <a:gd name="connsiteY6" fmla="*/ 1386491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132280 w 2344057"/>
              <a:gd name="connsiteY6" fmla="*/ 1386491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2344057 w 2344057"/>
              <a:gd name="connsiteY7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1400794 w 2344057"/>
              <a:gd name="connsiteY7" fmla="*/ 1459063 h 2053772"/>
              <a:gd name="connsiteX8" fmla="*/ 2344057 w 2344057"/>
              <a:gd name="connsiteY8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1400794 w 2344057"/>
              <a:gd name="connsiteY7" fmla="*/ 1459063 h 2053772"/>
              <a:gd name="connsiteX8" fmla="*/ 2344057 w 2344057"/>
              <a:gd name="connsiteY8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936337 w 2344057"/>
              <a:gd name="connsiteY6" fmla="*/ 1430034 h 2053772"/>
              <a:gd name="connsiteX7" fmla="*/ 1400794 w 2344057"/>
              <a:gd name="connsiteY7" fmla="*/ 1459063 h 2053772"/>
              <a:gd name="connsiteX8" fmla="*/ 2344057 w 2344057"/>
              <a:gd name="connsiteY8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2344057 w 2344057"/>
              <a:gd name="connsiteY9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1582223 w 2344057"/>
              <a:gd name="connsiteY9" fmla="*/ 1379234 h 2053772"/>
              <a:gd name="connsiteX10" fmla="*/ 2344057 w 2344057"/>
              <a:gd name="connsiteY10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1582223 w 2344057"/>
              <a:gd name="connsiteY9" fmla="*/ 1379234 h 2053772"/>
              <a:gd name="connsiteX10" fmla="*/ 1241137 w 2344057"/>
              <a:gd name="connsiteY10" fmla="*/ 1785634 h 2053772"/>
              <a:gd name="connsiteX11" fmla="*/ 2344057 w 2344057"/>
              <a:gd name="connsiteY11" fmla="*/ 2053772 h 2053772"/>
              <a:gd name="connsiteX0" fmla="*/ 0 w 2344057"/>
              <a:gd name="connsiteY0" fmla="*/ 0 h 2053772"/>
              <a:gd name="connsiteX1" fmla="*/ 188685 w 2344057"/>
              <a:gd name="connsiteY1" fmla="*/ 428170 h 2053772"/>
              <a:gd name="connsiteX2" fmla="*/ 203366 w 2344057"/>
              <a:gd name="connsiteY2" fmla="*/ 1197806 h 2053772"/>
              <a:gd name="connsiteX3" fmla="*/ 653308 w 2344057"/>
              <a:gd name="connsiteY3" fmla="*/ 1437291 h 2053772"/>
              <a:gd name="connsiteX4" fmla="*/ 878113 w 2344057"/>
              <a:gd name="connsiteY4" fmla="*/ 1023258 h 2053772"/>
              <a:gd name="connsiteX5" fmla="*/ 1291937 w 2344057"/>
              <a:gd name="connsiteY5" fmla="*/ 914777 h 2053772"/>
              <a:gd name="connsiteX6" fmla="*/ 1212108 w 2344057"/>
              <a:gd name="connsiteY6" fmla="*/ 1212320 h 2053772"/>
              <a:gd name="connsiteX7" fmla="*/ 936337 w 2344057"/>
              <a:gd name="connsiteY7" fmla="*/ 1430034 h 2053772"/>
              <a:gd name="connsiteX8" fmla="*/ 1400794 w 2344057"/>
              <a:gd name="connsiteY8" fmla="*/ 1459063 h 2053772"/>
              <a:gd name="connsiteX9" fmla="*/ 1582223 w 2344057"/>
              <a:gd name="connsiteY9" fmla="*/ 1379234 h 2053772"/>
              <a:gd name="connsiteX10" fmla="*/ 1241137 w 2344057"/>
              <a:gd name="connsiteY10" fmla="*/ 1785634 h 2053772"/>
              <a:gd name="connsiteX11" fmla="*/ 1683823 w 2344057"/>
              <a:gd name="connsiteY11" fmla="*/ 1800148 h 2053772"/>
              <a:gd name="connsiteX12" fmla="*/ 2344057 w 2344057"/>
              <a:gd name="connsiteY12" fmla="*/ 2053772 h 2053772"/>
              <a:gd name="connsiteX0" fmla="*/ 0 w 2307771"/>
              <a:gd name="connsiteY0" fmla="*/ 0 h 1821958"/>
              <a:gd name="connsiteX1" fmla="*/ 188685 w 2307771"/>
              <a:gd name="connsiteY1" fmla="*/ 428170 h 1821958"/>
              <a:gd name="connsiteX2" fmla="*/ 203366 w 2307771"/>
              <a:gd name="connsiteY2" fmla="*/ 1197806 h 1821958"/>
              <a:gd name="connsiteX3" fmla="*/ 653308 w 2307771"/>
              <a:gd name="connsiteY3" fmla="*/ 1437291 h 1821958"/>
              <a:gd name="connsiteX4" fmla="*/ 878113 w 2307771"/>
              <a:gd name="connsiteY4" fmla="*/ 1023258 h 1821958"/>
              <a:gd name="connsiteX5" fmla="*/ 1291937 w 2307771"/>
              <a:gd name="connsiteY5" fmla="*/ 914777 h 1821958"/>
              <a:gd name="connsiteX6" fmla="*/ 1212108 w 2307771"/>
              <a:gd name="connsiteY6" fmla="*/ 1212320 h 1821958"/>
              <a:gd name="connsiteX7" fmla="*/ 936337 w 2307771"/>
              <a:gd name="connsiteY7" fmla="*/ 1430034 h 1821958"/>
              <a:gd name="connsiteX8" fmla="*/ 1400794 w 2307771"/>
              <a:gd name="connsiteY8" fmla="*/ 1459063 h 1821958"/>
              <a:gd name="connsiteX9" fmla="*/ 1582223 w 2307771"/>
              <a:gd name="connsiteY9" fmla="*/ 1379234 h 1821958"/>
              <a:gd name="connsiteX10" fmla="*/ 1241137 w 2307771"/>
              <a:gd name="connsiteY10" fmla="*/ 1785634 h 1821958"/>
              <a:gd name="connsiteX11" fmla="*/ 1683823 w 2307771"/>
              <a:gd name="connsiteY11" fmla="*/ 1800148 h 1821958"/>
              <a:gd name="connsiteX12" fmla="*/ 2307771 w 2307771"/>
              <a:gd name="connsiteY12" fmla="*/ 1785258 h 1821958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400794 w 2307771"/>
              <a:gd name="connsiteY8" fmla="*/ 1459063 h 2126734"/>
              <a:gd name="connsiteX9" fmla="*/ 1582223 w 2307771"/>
              <a:gd name="connsiteY9" fmla="*/ 1379234 h 2126734"/>
              <a:gd name="connsiteX10" fmla="*/ 1241137 w 2307771"/>
              <a:gd name="connsiteY10" fmla="*/ 1785634 h 2126734"/>
              <a:gd name="connsiteX11" fmla="*/ 1683823 w 2307771"/>
              <a:gd name="connsiteY11" fmla="*/ 1800148 h 2126734"/>
              <a:gd name="connsiteX12" fmla="*/ 1995880 w 2307771"/>
              <a:gd name="connsiteY12" fmla="*/ 2126720 h 2126734"/>
              <a:gd name="connsiteX13" fmla="*/ 2307771 w 2307771"/>
              <a:gd name="connsiteY13" fmla="*/ 1785258 h 2126734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400794 w 2307771"/>
              <a:gd name="connsiteY8" fmla="*/ 1459063 h 2126734"/>
              <a:gd name="connsiteX9" fmla="*/ 1683823 w 2307771"/>
              <a:gd name="connsiteY9" fmla="*/ 1473577 h 2126734"/>
              <a:gd name="connsiteX10" fmla="*/ 1241137 w 2307771"/>
              <a:gd name="connsiteY10" fmla="*/ 1785634 h 2126734"/>
              <a:gd name="connsiteX11" fmla="*/ 1683823 w 2307771"/>
              <a:gd name="connsiteY11" fmla="*/ 1800148 h 2126734"/>
              <a:gd name="connsiteX12" fmla="*/ 1995880 w 2307771"/>
              <a:gd name="connsiteY12" fmla="*/ 2126720 h 2126734"/>
              <a:gd name="connsiteX13" fmla="*/ 2307771 w 2307771"/>
              <a:gd name="connsiteY13" fmla="*/ 1785258 h 2126734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444337 w 2307771"/>
              <a:gd name="connsiteY8" fmla="*/ 1437291 h 2126734"/>
              <a:gd name="connsiteX9" fmla="*/ 1683823 w 2307771"/>
              <a:gd name="connsiteY9" fmla="*/ 1473577 h 2126734"/>
              <a:gd name="connsiteX10" fmla="*/ 1241137 w 2307771"/>
              <a:gd name="connsiteY10" fmla="*/ 1785634 h 2126734"/>
              <a:gd name="connsiteX11" fmla="*/ 1683823 w 2307771"/>
              <a:gd name="connsiteY11" fmla="*/ 1800148 h 2126734"/>
              <a:gd name="connsiteX12" fmla="*/ 1995880 w 2307771"/>
              <a:gd name="connsiteY12" fmla="*/ 2126720 h 2126734"/>
              <a:gd name="connsiteX13" fmla="*/ 2307771 w 2307771"/>
              <a:gd name="connsiteY13" fmla="*/ 1785258 h 2126734"/>
              <a:gd name="connsiteX0" fmla="*/ 0 w 2307771"/>
              <a:gd name="connsiteY0" fmla="*/ 0 h 2126734"/>
              <a:gd name="connsiteX1" fmla="*/ 188685 w 2307771"/>
              <a:gd name="connsiteY1" fmla="*/ 428170 h 2126734"/>
              <a:gd name="connsiteX2" fmla="*/ 203366 w 2307771"/>
              <a:gd name="connsiteY2" fmla="*/ 1197806 h 2126734"/>
              <a:gd name="connsiteX3" fmla="*/ 653308 w 2307771"/>
              <a:gd name="connsiteY3" fmla="*/ 1437291 h 2126734"/>
              <a:gd name="connsiteX4" fmla="*/ 878113 w 2307771"/>
              <a:gd name="connsiteY4" fmla="*/ 1023258 h 2126734"/>
              <a:gd name="connsiteX5" fmla="*/ 1291937 w 2307771"/>
              <a:gd name="connsiteY5" fmla="*/ 914777 h 2126734"/>
              <a:gd name="connsiteX6" fmla="*/ 1212108 w 2307771"/>
              <a:gd name="connsiteY6" fmla="*/ 1212320 h 2126734"/>
              <a:gd name="connsiteX7" fmla="*/ 936337 w 2307771"/>
              <a:gd name="connsiteY7" fmla="*/ 1430034 h 2126734"/>
              <a:gd name="connsiteX8" fmla="*/ 1146794 w 2307771"/>
              <a:gd name="connsiteY8" fmla="*/ 1604206 h 2126734"/>
              <a:gd name="connsiteX9" fmla="*/ 1444337 w 2307771"/>
              <a:gd name="connsiteY9" fmla="*/ 1437291 h 2126734"/>
              <a:gd name="connsiteX10" fmla="*/ 1683823 w 2307771"/>
              <a:gd name="connsiteY10" fmla="*/ 1473577 h 2126734"/>
              <a:gd name="connsiteX11" fmla="*/ 1241137 w 2307771"/>
              <a:gd name="connsiteY11" fmla="*/ 1785634 h 2126734"/>
              <a:gd name="connsiteX12" fmla="*/ 1683823 w 2307771"/>
              <a:gd name="connsiteY12" fmla="*/ 1800148 h 2126734"/>
              <a:gd name="connsiteX13" fmla="*/ 1995880 w 2307771"/>
              <a:gd name="connsiteY13" fmla="*/ 2126720 h 2126734"/>
              <a:gd name="connsiteX14" fmla="*/ 2307771 w 2307771"/>
              <a:gd name="connsiteY14" fmla="*/ 1785258 h 212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7771" h="2126734">
                <a:moveTo>
                  <a:pt x="0" y="0"/>
                </a:moveTo>
                <a:cubicBezTo>
                  <a:pt x="42333" y="158448"/>
                  <a:pt x="140304" y="220132"/>
                  <a:pt x="188685" y="428170"/>
                </a:cubicBezTo>
                <a:cubicBezTo>
                  <a:pt x="267332" y="637480"/>
                  <a:pt x="94509" y="1009120"/>
                  <a:pt x="203366" y="1197806"/>
                </a:cubicBezTo>
                <a:cubicBezTo>
                  <a:pt x="280803" y="1374459"/>
                  <a:pt x="546898" y="1376878"/>
                  <a:pt x="653308" y="1437291"/>
                </a:cubicBezTo>
                <a:cubicBezTo>
                  <a:pt x="759718" y="1497704"/>
                  <a:pt x="771675" y="1110344"/>
                  <a:pt x="878113" y="1023258"/>
                </a:cubicBezTo>
                <a:cubicBezTo>
                  <a:pt x="984551" y="936172"/>
                  <a:pt x="1245947" y="891733"/>
                  <a:pt x="1291937" y="914777"/>
                </a:cubicBezTo>
                <a:cubicBezTo>
                  <a:pt x="1337927" y="937821"/>
                  <a:pt x="1271375" y="1126444"/>
                  <a:pt x="1212108" y="1212320"/>
                </a:cubicBezTo>
                <a:cubicBezTo>
                  <a:pt x="1152841" y="1298196"/>
                  <a:pt x="943594" y="1390120"/>
                  <a:pt x="936337" y="1430034"/>
                </a:cubicBezTo>
                <a:cubicBezTo>
                  <a:pt x="929080" y="1469948"/>
                  <a:pt x="1062127" y="1602996"/>
                  <a:pt x="1146794" y="1604206"/>
                </a:cubicBezTo>
                <a:cubicBezTo>
                  <a:pt x="1231461" y="1605416"/>
                  <a:pt x="1358461" y="1433663"/>
                  <a:pt x="1444337" y="1437291"/>
                </a:cubicBezTo>
                <a:cubicBezTo>
                  <a:pt x="1530213" y="1440919"/>
                  <a:pt x="1600366" y="1439710"/>
                  <a:pt x="1683823" y="1473577"/>
                </a:cubicBezTo>
                <a:cubicBezTo>
                  <a:pt x="1767280" y="1507444"/>
                  <a:pt x="1202432" y="1691291"/>
                  <a:pt x="1241137" y="1785634"/>
                </a:cubicBezTo>
                <a:cubicBezTo>
                  <a:pt x="1279842" y="1879977"/>
                  <a:pt x="1555614" y="1795310"/>
                  <a:pt x="1683823" y="1800148"/>
                </a:cubicBezTo>
                <a:cubicBezTo>
                  <a:pt x="1812032" y="1804986"/>
                  <a:pt x="1891889" y="2129202"/>
                  <a:pt x="1995880" y="2126720"/>
                </a:cubicBezTo>
                <a:cubicBezTo>
                  <a:pt x="2099871" y="2124238"/>
                  <a:pt x="2258208" y="1790159"/>
                  <a:pt x="2307771" y="1785258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25234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≥1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≤−1 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Simplication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91430" y="1690688"/>
                <a:ext cx="6819624" cy="718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30" y="1690688"/>
                <a:ext cx="6819624" cy="718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515100" y="2799230"/>
            <a:ext cx="4838700" cy="3943009"/>
            <a:chOff x="838200" y="1803102"/>
            <a:chExt cx="5624155" cy="423366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33145" y="1803102"/>
              <a:ext cx="0" cy="423366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838200" y="5548894"/>
              <a:ext cx="5624155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6768854" y="5018101"/>
            <a:ext cx="3247817" cy="126976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061891" y="4488836"/>
                <a:ext cx="5205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91" y="4488836"/>
                <a:ext cx="5205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0016671" y="5018101"/>
            <a:ext cx="0" cy="12697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68854" y="5018101"/>
            <a:ext cx="320259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754805" y="6232354"/>
                <a:ext cx="551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805" y="6232354"/>
                <a:ext cx="551368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32394" y="4752823"/>
                <a:ext cx="5584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94" y="4752823"/>
                <a:ext cx="558486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6732787" y="4145696"/>
            <a:ext cx="1619332" cy="214216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188766" y="3550941"/>
                <a:ext cx="901272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66" y="3550941"/>
                <a:ext cx="901272" cy="6052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6732787" y="4145696"/>
            <a:ext cx="160129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52119" y="4173576"/>
            <a:ext cx="0" cy="21142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188766" y="6236537"/>
                <a:ext cx="719364" cy="548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66" y="6236537"/>
                <a:ext cx="719364" cy="5487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47825" y="3874540"/>
                <a:ext cx="719364" cy="56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25" y="3874540"/>
                <a:ext cx="719364" cy="5654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8370153" y="4173576"/>
            <a:ext cx="637827" cy="12319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46244" y="5398058"/>
            <a:ext cx="2261736" cy="91768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542614" y="5562759"/>
                <a:ext cx="716863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614" y="5562759"/>
                <a:ext cx="716863" cy="476990"/>
              </a:xfrm>
              <a:prstGeom prst="rect">
                <a:avLst/>
              </a:prstGeom>
              <a:blipFill>
                <a:blip r:embed="rId10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96342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3" grpId="0"/>
      <p:bldP spid="15" grpId="0"/>
      <p:bldP spid="18" grpId="0"/>
      <p:bldP spid="19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≥1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≤−1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230037" y="4249271"/>
            <a:ext cx="0" cy="2433918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38200" y="5481040"/>
            <a:ext cx="4838700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4102612" y="5615978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052573" y="4765740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4616711" y="499679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54589" y="5046089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43350" y="474558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39306" y="570366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473199" y="4582980"/>
            <a:ext cx="1376111" cy="199562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945037" y="4249271"/>
            <a:ext cx="0" cy="2433918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15100" y="5481040"/>
            <a:ext cx="4838700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9722362" y="5615978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9687987" y="4765740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10236461" y="499679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31489" y="5046089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20250" y="474558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16206" y="570366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68929" y="4450976"/>
            <a:ext cx="3509683" cy="223221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896184" y="4222364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84" y="4222364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3406459" y="5239187"/>
            <a:ext cx="939853" cy="6135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95449" y="5196096"/>
            <a:ext cx="779876" cy="4852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043957" y="3490553"/>
                <a:ext cx="4372159" cy="552267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sz="28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2800" dirty="0"/>
                  <a:t> small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large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57" y="3490553"/>
                <a:ext cx="4372159" cy="552267"/>
              </a:xfrm>
              <a:prstGeom prst="rect">
                <a:avLst/>
              </a:prstGeom>
              <a:blipFill>
                <a:blip r:embed="rId4"/>
                <a:stretch>
                  <a:fillRect t="-2083" r="-1383" b="-27083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454623" y="5772774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623" y="5772774"/>
                <a:ext cx="618118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673241" y="5104747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41" y="5104747"/>
                <a:ext cx="61811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060534" y="5732481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534" y="5732481"/>
                <a:ext cx="618118" cy="387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336302" y="5064454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302" y="5064454"/>
                <a:ext cx="618118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966213" y="1913310"/>
                <a:ext cx="4181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Simplication: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13" y="1913310"/>
                <a:ext cx="4181914" cy="523220"/>
              </a:xfrm>
              <a:prstGeom prst="rect">
                <a:avLst/>
              </a:prstGeom>
              <a:blipFill>
                <a:blip r:embed="rId9"/>
                <a:stretch>
                  <a:fillRect l="-306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200555" y="3491156"/>
                <a:ext cx="5412764" cy="552267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sz="28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2800" dirty="0"/>
                  <a:t> large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can be small</a:t>
                </a: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55" y="3491156"/>
                <a:ext cx="5412764" cy="552267"/>
              </a:xfrm>
              <a:prstGeom prst="rect">
                <a:avLst/>
              </a:prstGeom>
              <a:blipFill>
                <a:blip r:embed="rId10"/>
                <a:stretch>
                  <a:fillRect t="-2083" r="-895" b="-27083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8940996" y="4483974"/>
            <a:ext cx="0" cy="1943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7391401" y="5492674"/>
            <a:ext cx="3657599" cy="1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10785186" y="551203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186" y="5512036"/>
                <a:ext cx="47891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/>
          <p:cNvCxnSpPr/>
          <p:nvPr/>
        </p:nvCxnSpPr>
        <p:spPr>
          <a:xfrm>
            <a:off x="7981497" y="5187435"/>
            <a:ext cx="4039" cy="35853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950443" y="5473313"/>
            <a:ext cx="16670" cy="4781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952905" y="5377822"/>
            <a:ext cx="980869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998852" y="5370481"/>
            <a:ext cx="942144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3139259" y="5072884"/>
            <a:ext cx="214225" cy="29382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2925237" y="5377822"/>
            <a:ext cx="214225" cy="29382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29573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3" grpId="0" animBg="1"/>
      <p:bldP spid="65" grpId="0" animBg="1"/>
      <p:bldP spid="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Cost function</a:t>
            </a:r>
          </a:p>
          <a:p>
            <a:endParaRPr lang="en-US" sz="3600" dirty="0"/>
          </a:p>
          <a:p>
            <a:r>
              <a:rPr lang="en-US" sz="3600" dirty="0"/>
              <a:t>Large margin classification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FF0000"/>
                </a:solidFill>
              </a:rPr>
              <a:t>Kernels</a:t>
            </a:r>
          </a:p>
          <a:p>
            <a:endParaRPr lang="en-US" sz="3600" dirty="0"/>
          </a:p>
          <a:p>
            <a:r>
              <a:rPr lang="en-US" sz="3600" dirty="0"/>
              <a:t>Using an SVM</a:t>
            </a:r>
          </a:p>
        </p:txBody>
      </p:sp>
    </p:spTree>
    <p:extLst>
      <p:ext uri="{BB962C8B-B14F-4D97-AF65-F5344CB8AC3E}">
        <p14:creationId xmlns:p14="http://schemas.microsoft.com/office/powerpoint/2010/main" val="1904192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                                      Predict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+⋯≥0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there a different/better choice of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38200" y="1823571"/>
            <a:ext cx="3289300" cy="1872129"/>
            <a:chOff x="838200" y="1823571"/>
            <a:chExt cx="3289300" cy="243391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72637" y="1823571"/>
              <a:ext cx="0" cy="243391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838200" y="3931641"/>
              <a:ext cx="328930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27500" y="3172480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00" y="3172480"/>
                <a:ext cx="6125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1325751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751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ply 9"/>
          <p:cNvSpPr/>
          <p:nvPr/>
        </p:nvSpPr>
        <p:spPr>
          <a:xfrm>
            <a:off x="1912706" y="2305996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2098984" y="1849805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2579968" y="2216518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2237062" y="2396152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2940049" y="227289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2709081" y="2752124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3301486" y="284382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04836" y="169896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05690" y="1470561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04861" y="169896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81071" y="1595762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90717" y="2470018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77493" y="3023839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55683" y="2973690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23045" y="255204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77717" y="2182810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09004" y="2132380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04847" y="1432268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81617" y="205109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08645" y="306665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63452" y="3147461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219068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76344" y="1825624"/>
                <a:ext cx="674735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compute new features depending on proximity to landmarks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libri (Body)"/>
                  </a:rPr>
                  <a:t>Gaussian kernel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6344" y="1825624"/>
                <a:ext cx="6747356" cy="5032375"/>
              </a:xfrm>
              <a:blipFill>
                <a:blip r:embed="rId2"/>
                <a:stretch>
                  <a:fillRect l="-1897" t="-1937" r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1825625"/>
            <a:ext cx="4563399" cy="2771775"/>
            <a:chOff x="838200" y="1825625"/>
            <a:chExt cx="3901840" cy="2369949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2323445"/>
              <a:ext cx="3289300" cy="1872129"/>
              <a:chOff x="838200" y="1823571"/>
              <a:chExt cx="3289300" cy="243391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72637" y="1823571"/>
                <a:ext cx="0" cy="243391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838200" y="3931641"/>
                <a:ext cx="328930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293566" y="2267738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566" y="2267738"/>
                  <a:ext cx="664200" cy="462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/>
          <p:cNvSpPr/>
          <p:nvPr/>
        </p:nvSpPr>
        <p:spPr>
          <a:xfrm>
            <a:off x="1835450" y="276493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76950" y="2643275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61701" y="3745012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153154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08600" y="1825625"/>
                <a:ext cx="60452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=−0.5,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8600" y="1825625"/>
                <a:ext cx="6045200" cy="4351338"/>
              </a:xfrm>
              <a:blipFill>
                <a:blip r:embed="rId2"/>
                <a:stretch>
                  <a:fillRect l="-21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38200" y="439737"/>
            <a:ext cx="4563399" cy="2771775"/>
            <a:chOff x="838200" y="1825625"/>
            <a:chExt cx="3901840" cy="2369949"/>
          </a:xfrm>
        </p:grpSpPr>
        <p:grpSp>
          <p:nvGrpSpPr>
            <p:cNvPr id="5" name="Group 4"/>
            <p:cNvGrpSpPr/>
            <p:nvPr/>
          </p:nvGrpSpPr>
          <p:grpSpPr>
            <a:xfrm>
              <a:off x="838200" y="2323445"/>
              <a:ext cx="3289300" cy="1872129"/>
              <a:chOff x="838200" y="1823571"/>
              <a:chExt cx="3289300" cy="243391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172637" y="1823571"/>
                <a:ext cx="0" cy="243391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8200" y="3931641"/>
                <a:ext cx="328930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459011" y="2303058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011" y="2303058"/>
                  <a:ext cx="664200" cy="462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>
            <a:off x="1835450" y="1379045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76950" y="1257387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61701" y="235912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32150" y="4287709"/>
                <a:ext cx="3592236" cy="14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50" y="4287709"/>
                <a:ext cx="3592236" cy="14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1372532" y="574321"/>
            <a:ext cx="3340029" cy="1574161"/>
          </a:xfrm>
          <a:custGeom>
            <a:avLst/>
            <a:gdLst>
              <a:gd name="connsiteX0" fmla="*/ 202268 w 3340029"/>
              <a:gd name="connsiteY0" fmla="*/ 213079 h 1574161"/>
              <a:gd name="connsiteX1" fmla="*/ 811868 w 3340029"/>
              <a:gd name="connsiteY1" fmla="*/ 35279 h 1574161"/>
              <a:gd name="connsiteX2" fmla="*/ 1370668 w 3340029"/>
              <a:gd name="connsiteY2" fmla="*/ 428979 h 1574161"/>
              <a:gd name="connsiteX3" fmla="*/ 1764368 w 3340029"/>
              <a:gd name="connsiteY3" fmla="*/ 555979 h 1574161"/>
              <a:gd name="connsiteX4" fmla="*/ 2272368 w 3340029"/>
              <a:gd name="connsiteY4" fmla="*/ 22579 h 1574161"/>
              <a:gd name="connsiteX5" fmla="*/ 3174068 w 3340029"/>
              <a:gd name="connsiteY5" fmla="*/ 162279 h 1574161"/>
              <a:gd name="connsiteX6" fmla="*/ 3339168 w 3340029"/>
              <a:gd name="connsiteY6" fmla="*/ 733779 h 1574161"/>
              <a:gd name="connsiteX7" fmla="*/ 3161368 w 3340029"/>
              <a:gd name="connsiteY7" fmla="*/ 1317979 h 1574161"/>
              <a:gd name="connsiteX8" fmla="*/ 2246968 w 3340029"/>
              <a:gd name="connsiteY8" fmla="*/ 1368779 h 1574161"/>
              <a:gd name="connsiteX9" fmla="*/ 1802468 w 3340029"/>
              <a:gd name="connsiteY9" fmla="*/ 1241779 h 1574161"/>
              <a:gd name="connsiteX10" fmla="*/ 1230968 w 3340029"/>
              <a:gd name="connsiteY10" fmla="*/ 1432279 h 1574161"/>
              <a:gd name="connsiteX11" fmla="*/ 405468 w 3340029"/>
              <a:gd name="connsiteY11" fmla="*/ 1559279 h 1574161"/>
              <a:gd name="connsiteX12" fmla="*/ 62568 w 3340029"/>
              <a:gd name="connsiteY12" fmla="*/ 1076679 h 1574161"/>
              <a:gd name="connsiteX13" fmla="*/ 11768 w 3340029"/>
              <a:gd name="connsiteY13" fmla="*/ 428979 h 1574161"/>
              <a:gd name="connsiteX14" fmla="*/ 202268 w 3340029"/>
              <a:gd name="connsiteY14" fmla="*/ 213079 h 157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40029" h="1574161">
                <a:moveTo>
                  <a:pt x="202268" y="213079"/>
                </a:moveTo>
                <a:cubicBezTo>
                  <a:pt x="335618" y="147462"/>
                  <a:pt x="617135" y="-704"/>
                  <a:pt x="811868" y="35279"/>
                </a:cubicBezTo>
                <a:cubicBezTo>
                  <a:pt x="1006601" y="71262"/>
                  <a:pt x="1211918" y="342196"/>
                  <a:pt x="1370668" y="428979"/>
                </a:cubicBezTo>
                <a:cubicBezTo>
                  <a:pt x="1529418" y="515762"/>
                  <a:pt x="1614085" y="623712"/>
                  <a:pt x="1764368" y="555979"/>
                </a:cubicBezTo>
                <a:cubicBezTo>
                  <a:pt x="1914651" y="488246"/>
                  <a:pt x="2037418" y="88196"/>
                  <a:pt x="2272368" y="22579"/>
                </a:cubicBezTo>
                <a:cubicBezTo>
                  <a:pt x="2507318" y="-43038"/>
                  <a:pt x="2996268" y="43746"/>
                  <a:pt x="3174068" y="162279"/>
                </a:cubicBezTo>
                <a:cubicBezTo>
                  <a:pt x="3351868" y="280812"/>
                  <a:pt x="3341285" y="541162"/>
                  <a:pt x="3339168" y="733779"/>
                </a:cubicBezTo>
                <a:cubicBezTo>
                  <a:pt x="3337051" y="926396"/>
                  <a:pt x="3343401" y="1212146"/>
                  <a:pt x="3161368" y="1317979"/>
                </a:cubicBezTo>
                <a:cubicBezTo>
                  <a:pt x="2979335" y="1423812"/>
                  <a:pt x="2473451" y="1381479"/>
                  <a:pt x="2246968" y="1368779"/>
                </a:cubicBezTo>
                <a:cubicBezTo>
                  <a:pt x="2020485" y="1356079"/>
                  <a:pt x="1971801" y="1231196"/>
                  <a:pt x="1802468" y="1241779"/>
                </a:cubicBezTo>
                <a:cubicBezTo>
                  <a:pt x="1633135" y="1252362"/>
                  <a:pt x="1463801" y="1379362"/>
                  <a:pt x="1230968" y="1432279"/>
                </a:cubicBezTo>
                <a:cubicBezTo>
                  <a:pt x="998135" y="1485196"/>
                  <a:pt x="600201" y="1618546"/>
                  <a:pt x="405468" y="1559279"/>
                </a:cubicBezTo>
                <a:cubicBezTo>
                  <a:pt x="210735" y="1500012"/>
                  <a:pt x="128185" y="1265062"/>
                  <a:pt x="62568" y="1076679"/>
                </a:cubicBezTo>
                <a:cubicBezTo>
                  <a:pt x="-3049" y="888296"/>
                  <a:pt x="-11515" y="577146"/>
                  <a:pt x="11768" y="428979"/>
                </a:cubicBezTo>
                <a:cubicBezTo>
                  <a:pt x="35051" y="280812"/>
                  <a:pt x="68918" y="278696"/>
                  <a:pt x="202268" y="213079"/>
                </a:cubicBezTo>
                <a:close/>
              </a:path>
            </a:pathLst>
          </a:custGeom>
          <a:solidFill>
            <a:srgbClr val="5B9BD5">
              <a:alpha val="20000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92587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landmarks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⋯?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578067" y="4172804"/>
            <a:ext cx="3901840" cy="2369949"/>
            <a:chOff x="838200" y="1325751"/>
            <a:chExt cx="3901840" cy="2369949"/>
          </a:xfrm>
        </p:grpSpPr>
        <p:grpSp>
          <p:nvGrpSpPr>
            <p:cNvPr id="30" name="Group 29"/>
            <p:cNvGrpSpPr/>
            <p:nvPr/>
          </p:nvGrpSpPr>
          <p:grpSpPr>
            <a:xfrm>
              <a:off x="838200" y="1823571"/>
              <a:ext cx="3289300" cy="1872129"/>
              <a:chOff x="838200" y="1823571"/>
              <a:chExt cx="3289300" cy="243391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172637" y="1823571"/>
                <a:ext cx="0" cy="243391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38200" y="3931641"/>
                <a:ext cx="328930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127500" y="3172480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500" y="3172480"/>
                  <a:ext cx="61254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838200" y="1325751"/>
                  <a:ext cx="6208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325751"/>
                  <a:ext cx="6208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Multiply 34"/>
            <p:cNvSpPr/>
            <p:nvPr/>
          </p:nvSpPr>
          <p:spPr>
            <a:xfrm>
              <a:off x="1912706" y="2305996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Multiply 35"/>
            <p:cNvSpPr/>
            <p:nvPr/>
          </p:nvSpPr>
          <p:spPr>
            <a:xfrm>
              <a:off x="2098984" y="1849805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7" name="Multiply 36"/>
            <p:cNvSpPr/>
            <p:nvPr/>
          </p:nvSpPr>
          <p:spPr>
            <a:xfrm>
              <a:off x="2579968" y="2216518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8" name="Multiply 37"/>
            <p:cNvSpPr/>
            <p:nvPr/>
          </p:nvSpPr>
          <p:spPr>
            <a:xfrm>
              <a:off x="2237062" y="2396152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Multiply 38"/>
            <p:cNvSpPr/>
            <p:nvPr/>
          </p:nvSpPr>
          <p:spPr>
            <a:xfrm>
              <a:off x="2940049" y="2272899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" name="Multiply 39"/>
            <p:cNvSpPr/>
            <p:nvPr/>
          </p:nvSpPr>
          <p:spPr>
            <a:xfrm>
              <a:off x="2709081" y="2752124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1" name="Multiply 40"/>
            <p:cNvSpPr/>
            <p:nvPr/>
          </p:nvSpPr>
          <p:spPr>
            <a:xfrm>
              <a:off x="3301486" y="2843829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404836" y="169896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005690" y="1470561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04861" y="169896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81071" y="1595762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790717" y="2470018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977493" y="3023839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855683" y="2973690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423045" y="255204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677717" y="2182810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309004" y="2132380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04847" y="1432268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281617" y="205109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208645" y="3066653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663452" y="3147461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0525536" y="3939805"/>
                <a:ext cx="873893" cy="2362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536" y="3939805"/>
                <a:ext cx="873893" cy="2362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4183590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example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similarity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similarity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96200" y="2897787"/>
                <a:ext cx="1584473" cy="2207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97787"/>
                <a:ext cx="1584473" cy="2207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2102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0515600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Hypothesis: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compute features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Training (original)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Training (with kernel)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5032375"/>
              </a:xfrm>
              <a:prstGeom prst="rect">
                <a:avLst/>
              </a:prstGeo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kernels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1400" y="4318000"/>
            <a:ext cx="0" cy="1511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64600" y="4318000"/>
            <a:ext cx="0" cy="1511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629900" y="5175250"/>
            <a:ext cx="584200" cy="4699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b="0" dirty="0"/>
                </a:br>
                <a:r>
                  <a:rPr lang="en-US" b="0" dirty="0"/>
                  <a:t>Large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Lower bias, high variance. </a:t>
                </a:r>
                <a:br>
                  <a:rPr lang="en-US" dirty="0"/>
                </a:br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Higher bias, low variance.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vary more smoothly.</a:t>
                </a:r>
              </a:p>
              <a:p>
                <a:pPr lvl="1"/>
                <a:r>
                  <a:rPr lang="en-US" dirty="0"/>
                  <a:t>Higher bias, lower variance</a:t>
                </a:r>
              </a:p>
              <a:p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vary less smoothly.</a:t>
                </a:r>
              </a:p>
              <a:p>
                <a:pPr lvl="1"/>
                <a:r>
                  <a:rPr lang="en-US" dirty="0"/>
                  <a:t>Lower bias, higher variance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31699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(Regularized)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Repeat {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417964" y="2228673"/>
                <a:ext cx="3584636" cy="1068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64" y="2228673"/>
                <a:ext cx="3584636" cy="1068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55898" y="5593149"/>
                <a:ext cx="1680204" cy="1167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898" y="5593149"/>
                <a:ext cx="1680204" cy="1167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4013341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song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74943" y="6492875"/>
            <a:ext cx="4796287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Video source: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https://www.youtube.com/watch?v=g15bqtyidZs</a:t>
            </a:r>
          </a:p>
        </p:txBody>
      </p:sp>
    </p:spTree>
    <p:extLst>
      <p:ext uri="{BB962C8B-B14F-4D97-AF65-F5344CB8AC3E}">
        <p14:creationId xmlns:p14="http://schemas.microsoft.com/office/powerpoint/2010/main" val="288996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https://cs.stanford.edu/people/karpathy/svmjs/demo/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181" y="2283199"/>
            <a:ext cx="4475638" cy="44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00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Cost function</a:t>
            </a:r>
          </a:p>
          <a:p>
            <a:endParaRPr lang="en-US" sz="3600" dirty="0"/>
          </a:p>
          <a:p>
            <a:r>
              <a:rPr lang="en-US" sz="3600" dirty="0"/>
              <a:t>Large margin classification</a:t>
            </a:r>
          </a:p>
          <a:p>
            <a:endParaRPr lang="en-US" sz="3600" dirty="0"/>
          </a:p>
          <a:p>
            <a:r>
              <a:rPr lang="en-US" sz="3600" dirty="0"/>
              <a:t>Kernels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FF0000"/>
                </a:solidFill>
              </a:rPr>
              <a:t>Using an SVM</a:t>
            </a:r>
          </a:p>
        </p:txBody>
      </p:sp>
    </p:spTree>
    <p:extLst>
      <p:ext uri="{BB962C8B-B14F-4D97-AF65-F5344CB8AC3E}">
        <p14:creationId xmlns:p14="http://schemas.microsoft.com/office/powerpoint/2010/main" val="3983023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SVM software package (e.g., </a:t>
                </a:r>
                <a:r>
                  <a:rPr lang="en-US" dirty="0" err="1"/>
                  <a:t>liblinear</a:t>
                </a:r>
                <a:r>
                  <a:rPr lang="en-US" dirty="0"/>
                  <a:t>, </a:t>
                </a:r>
                <a:r>
                  <a:rPr lang="en-US" dirty="0" err="1"/>
                  <a:t>libsvm</a:t>
                </a:r>
                <a:r>
                  <a:rPr lang="en-US" dirty="0"/>
                  <a:t>) to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 to specify:</a:t>
                </a:r>
              </a:p>
              <a:p>
                <a:pPr lvl="1"/>
                <a:r>
                  <a:rPr lang="en-US" dirty="0"/>
                  <a:t>Choice of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Choice of kernel (similarity function):</a:t>
                </a:r>
              </a:p>
              <a:p>
                <a:endParaRPr lang="en-US" dirty="0"/>
              </a:p>
              <a:p>
                <a:r>
                  <a:rPr lang="en-US" dirty="0"/>
                  <a:t>Linear kernel: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Gaussian kernel: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Need to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Need proper feature scaling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1110877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(similarity)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Note: not all similarity functions make valid kernels.</a:t>
            </a:r>
          </a:p>
          <a:p>
            <a:endParaRPr lang="en-US" sz="3200" dirty="0"/>
          </a:p>
          <a:p>
            <a:r>
              <a:rPr lang="en-US" sz="3200" dirty="0"/>
              <a:t>Many off-the-shelf </a:t>
            </a:r>
            <a:r>
              <a:rPr lang="en-US" sz="3200" dirty="0" err="1"/>
              <a:t>kernsl</a:t>
            </a:r>
            <a:r>
              <a:rPr lang="en-US" sz="3200" dirty="0"/>
              <a:t> available:</a:t>
            </a:r>
          </a:p>
          <a:p>
            <a:pPr lvl="1"/>
            <a:r>
              <a:rPr lang="en-US" sz="2800" dirty="0"/>
              <a:t>Polynomial kernel</a:t>
            </a:r>
          </a:p>
          <a:p>
            <a:pPr lvl="1"/>
            <a:r>
              <a:rPr lang="en-US" sz="2800" dirty="0"/>
              <a:t>String kernel</a:t>
            </a:r>
          </a:p>
          <a:p>
            <a:pPr lvl="1"/>
            <a:r>
              <a:rPr lang="en-US" sz="2800" dirty="0"/>
              <a:t>Chi-square kernel</a:t>
            </a:r>
          </a:p>
          <a:p>
            <a:pPr lvl="1"/>
            <a:r>
              <a:rPr lang="en-US" sz="2800" dirty="0"/>
              <a:t>Histogram intersection kernel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2011989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50635"/>
                <a:ext cx="10515600" cy="19073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Use one-vs.-all method.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SVMs, one to distinguish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the rest,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⋯,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Pick class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the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50635"/>
                <a:ext cx="10515600" cy="1907365"/>
              </a:xfrm>
              <a:blipFill>
                <a:blip r:embed="rId2"/>
                <a:stretch>
                  <a:fillRect l="-1043" t="-7029" b="-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94152" y="2139479"/>
            <a:ext cx="0" cy="2683678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397785" y="4512246"/>
            <a:ext cx="3799176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47931" y="3128154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31" y="3128154"/>
                <a:ext cx="74437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/>
          <p:cNvSpPr/>
          <p:nvPr/>
        </p:nvSpPr>
        <p:spPr>
          <a:xfrm>
            <a:off x="2609294" y="4118508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893248" y="3967543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568728" y="2266176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4057896" y="3038745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4549694" y="3016936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4214330" y="2507912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1869423" y="3208475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2330797" y="3509732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3032423" y="3608027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3408301" y="2727840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4391613" y="3692317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2522230" y="3122290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449829" y="4398823"/>
                <a:ext cx="5308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829" y="4398823"/>
                <a:ext cx="53080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893248" y="2009289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42709" y="1825625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2515" y="2002110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9787" y="2405147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121497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vs.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74400" cy="503237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number of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training examples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large (relative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=10,000,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=10−1000)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Use logistic regression or SVM without a kernel (“linear kernel”)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small,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is intermediate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=1−1000,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=10−10,000)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Use SVM with Gaussian kernel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small,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is large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=1−1000,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=50,000+)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Create/add more features, then use logistic regression of linear SVM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Neural network likely to work well for most of these case, </a:t>
                </a:r>
                <a:br>
                  <a:rPr lang="en-US" dirty="0"/>
                </a:br>
                <a:r>
                  <a:rPr lang="en-US" dirty="0"/>
                  <a:t>but slower to train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74400" cy="5032375"/>
              </a:xfrm>
              <a:blipFill>
                <a:blip r:embed="rId2"/>
                <a:stretch>
                  <a:fillRect l="-1156" t="-1937" b="-4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1559738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z="3600" b="1" dirty="0"/>
                  <a:t>Cost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1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10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sz="31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100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1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1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100" dirty="0"/>
              </a:p>
              <a:p>
                <a:r>
                  <a:rPr lang="en-US" sz="3600" b="1" dirty="0"/>
                  <a:t>Large margin classification</a:t>
                </a:r>
              </a:p>
              <a:p>
                <a:endParaRPr lang="en-US" sz="3600" dirty="0"/>
              </a:p>
              <a:p>
                <a:r>
                  <a:rPr lang="en-US" sz="3600" b="1" dirty="0"/>
                  <a:t>Kernels</a:t>
                </a:r>
              </a:p>
              <a:p>
                <a:endParaRPr lang="en-US" sz="3600" dirty="0"/>
              </a:p>
              <a:p>
                <a:r>
                  <a:rPr lang="en-US" sz="3600" b="1" dirty="0"/>
                  <a:t>Using an SVM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7126941" y="3230957"/>
            <a:ext cx="4440103" cy="3588513"/>
            <a:chOff x="2909447" y="1574185"/>
            <a:chExt cx="6770651" cy="5472074"/>
          </a:xfrm>
        </p:grpSpPr>
        <p:grpSp>
          <p:nvGrpSpPr>
            <p:cNvPr id="4" name="Group 3"/>
            <p:cNvGrpSpPr/>
            <p:nvPr/>
          </p:nvGrpSpPr>
          <p:grpSpPr>
            <a:xfrm>
              <a:off x="2909447" y="1825625"/>
              <a:ext cx="6382083" cy="5220634"/>
              <a:chOff x="713495" y="2772389"/>
              <a:chExt cx="4249030" cy="33270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13495" y="2772389"/>
                <a:ext cx="4249030" cy="2886278"/>
                <a:chOff x="380120" y="1732250"/>
                <a:chExt cx="5479201" cy="3721909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213434" y="1993507"/>
                  <a:ext cx="0" cy="3460652"/>
                </a:xfrm>
                <a:prstGeom prst="line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960215" y="5053234"/>
                  <a:ext cx="4899106" cy="1"/>
                </a:xfrm>
                <a:prstGeom prst="line">
                  <a:avLst/>
                </a:prstGeom>
                <a:ln w="38100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380120" y="3268422"/>
                      <a:ext cx="959879" cy="83345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120" y="3268422"/>
                      <a:ext cx="959879" cy="83345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Multiply 9"/>
                <p:cNvSpPr/>
                <p:nvPr/>
              </p:nvSpPr>
              <p:spPr>
                <a:xfrm>
                  <a:off x="3425785" y="30137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>
                  <a:off x="2522477" y="454550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>
                  <a:off x="1599124" y="435082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Multiply 12"/>
                <p:cNvSpPr/>
                <p:nvPr/>
              </p:nvSpPr>
              <p:spPr>
                <a:xfrm>
                  <a:off x="3759685" y="215688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4132598" y="274624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Multiply 14"/>
                <p:cNvSpPr/>
                <p:nvPr/>
              </p:nvSpPr>
              <p:spPr>
                <a:xfrm>
                  <a:off x="3904957" y="3392624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4592200" y="2468609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1397139" y="3705252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2063576" y="339765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>
                  <a:off x="2686944" y="3809523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1239029" y="260705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Multiply 20"/>
                <p:cNvSpPr/>
                <p:nvPr/>
              </p:nvSpPr>
              <p:spPr>
                <a:xfrm>
                  <a:off x="2885664" y="23718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" name="Multiply 21"/>
                <p:cNvSpPr/>
                <p:nvPr/>
              </p:nvSpPr>
              <p:spPr>
                <a:xfrm>
                  <a:off x="4820810" y="399592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1729444" y="275871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Multiply 23"/>
                <p:cNvSpPr/>
                <p:nvPr/>
              </p:nvSpPr>
              <p:spPr>
                <a:xfrm>
                  <a:off x="3337654" y="1862047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Multiply 24"/>
                <p:cNvSpPr/>
                <p:nvPr/>
              </p:nvSpPr>
              <p:spPr>
                <a:xfrm>
                  <a:off x="3587991" y="252968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Multiply 25"/>
                <p:cNvSpPr/>
                <p:nvPr/>
              </p:nvSpPr>
              <p:spPr>
                <a:xfrm>
                  <a:off x="2915623" y="173225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497931" y="5453067"/>
                    <a:ext cx="530804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931" y="5453067"/>
                    <a:ext cx="530804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/>
            <p:cNvCxnSpPr/>
            <p:nvPr/>
          </p:nvCxnSpPr>
          <p:spPr>
            <a:xfrm>
              <a:off x="4401465" y="1825625"/>
              <a:ext cx="3680425" cy="45290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07889" y="1574185"/>
              <a:ext cx="3211581" cy="3952104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87644" y="2143539"/>
              <a:ext cx="3090944" cy="3803650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7337485" y="5175226"/>
              <a:ext cx="546014" cy="351063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852879" y="5473448"/>
              <a:ext cx="546014" cy="351063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327676" y="4889315"/>
              <a:ext cx="13524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69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Cost function</a:t>
            </a:r>
          </a:p>
          <a:p>
            <a:endParaRPr lang="en-US" sz="3600" dirty="0"/>
          </a:p>
          <a:p>
            <a:r>
              <a:rPr lang="en-US" sz="3600" dirty="0"/>
              <a:t>Large margin classification</a:t>
            </a:r>
          </a:p>
          <a:p>
            <a:endParaRPr lang="en-US" sz="3600" dirty="0"/>
          </a:p>
          <a:p>
            <a:r>
              <a:rPr lang="en-US" sz="3600" dirty="0"/>
              <a:t>Kernels</a:t>
            </a:r>
          </a:p>
          <a:p>
            <a:endParaRPr lang="en-US" sz="3600" dirty="0"/>
          </a:p>
          <a:p>
            <a:r>
              <a:rPr lang="en-US" sz="3600" dirty="0"/>
              <a:t>Using an SVM</a:t>
            </a:r>
          </a:p>
        </p:txBody>
      </p:sp>
    </p:spTree>
    <p:extLst>
      <p:ext uri="{BB962C8B-B14F-4D97-AF65-F5344CB8AC3E}">
        <p14:creationId xmlns:p14="http://schemas.microsoft.com/office/powerpoint/2010/main" val="232767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Cost function</a:t>
            </a:r>
          </a:p>
          <a:p>
            <a:endParaRPr lang="en-US" sz="3600" dirty="0"/>
          </a:p>
          <a:p>
            <a:r>
              <a:rPr lang="en-US" sz="3600" dirty="0"/>
              <a:t>Large margin classification</a:t>
            </a:r>
          </a:p>
          <a:p>
            <a:endParaRPr lang="en-US" sz="3600" dirty="0"/>
          </a:p>
          <a:p>
            <a:r>
              <a:rPr lang="en-US" sz="3600" dirty="0"/>
              <a:t>Kernels</a:t>
            </a:r>
          </a:p>
          <a:p>
            <a:endParaRPr lang="en-US" sz="3600" dirty="0"/>
          </a:p>
          <a:p>
            <a:r>
              <a:rPr lang="en-US" sz="3600" dirty="0"/>
              <a:t>Using an SVM</a:t>
            </a:r>
          </a:p>
        </p:txBody>
      </p:sp>
    </p:spTree>
    <p:extLst>
      <p:ext uri="{BB962C8B-B14F-4D97-AF65-F5344CB8AC3E}">
        <p14:creationId xmlns:p14="http://schemas.microsoft.com/office/powerpoint/2010/main" val="39968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Suppose predict “y = 1”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               predict “y = 0”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13" y="502712"/>
            <a:ext cx="4459787" cy="29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730522" y="3202396"/>
                <a:ext cx="17727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22" y="3202396"/>
                <a:ext cx="177272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17502" y="1601008"/>
                <a:ext cx="10818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02" y="1601008"/>
                <a:ext cx="108189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20462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If “y = 1”,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If “y = 0”,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13" y="502712"/>
            <a:ext cx="4459787" cy="29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730522" y="3202396"/>
                <a:ext cx="17727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22" y="3202396"/>
                <a:ext cx="177272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17502" y="1601008"/>
                <a:ext cx="10818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02" y="1601008"/>
                <a:ext cx="108189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167482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for </a:t>
            </a:r>
            <a:r>
              <a:rPr lang="en-US" b="1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91171" cy="1473629"/>
              </a:xfrm>
              <a:ln w="76200"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91171" cy="1473629"/>
              </a:xfrm>
              <a:blipFill>
                <a:blip r:embed="rId2"/>
                <a:stretch>
                  <a:fillRect t="-124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08095" y="3611891"/>
            <a:ext cx="0" cy="315681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14716" y="6210026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59171" y="618392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71" y="6183929"/>
                <a:ext cx="5138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94205" y="621002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05" y="6210026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87309" y="3608381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309" y="3608381"/>
                <a:ext cx="207018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83663" y="6183928"/>
                <a:ext cx="12913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63" y="6183928"/>
                <a:ext cx="129131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1948116" y="3504391"/>
            <a:ext cx="2817341" cy="2683047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341" h="2683047">
                <a:moveTo>
                  <a:pt x="2817341" y="2681415"/>
                </a:moveTo>
                <a:cubicBezTo>
                  <a:pt x="1933833" y="2703039"/>
                  <a:pt x="1346887" y="2510480"/>
                  <a:pt x="877330" y="2063578"/>
                </a:cubicBezTo>
                <a:cubicBezTo>
                  <a:pt x="407773" y="1616676"/>
                  <a:pt x="80319" y="775386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18535" y="3608381"/>
            <a:ext cx="0" cy="315681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25156" y="6206516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169611" y="618041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611" y="6180419"/>
                <a:ext cx="5138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404645" y="620651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45" y="6206516"/>
                <a:ext cx="5052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47076" y="3608381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076" y="3608381"/>
                <a:ext cx="2070182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94103" y="6180418"/>
                <a:ext cx="12913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03" y="6180418"/>
                <a:ext cx="129131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 flipH="1">
            <a:off x="7362348" y="3512407"/>
            <a:ext cx="2816352" cy="2683047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341" h="2683047">
                <a:moveTo>
                  <a:pt x="2817341" y="2681415"/>
                </a:moveTo>
                <a:cubicBezTo>
                  <a:pt x="1933833" y="2703039"/>
                  <a:pt x="1346887" y="2510480"/>
                  <a:pt x="877330" y="2063578"/>
                </a:cubicBezTo>
                <a:cubicBezTo>
                  <a:pt x="407773" y="1616676"/>
                  <a:pt x="80319" y="775386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423795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view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−(1−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1414716" y="6210026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865" y="6280953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865" y="6280953"/>
                <a:ext cx="5138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08908" y="6275245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08" y="6275245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32247" y="6176963"/>
                <a:ext cx="9876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247" y="6176963"/>
                <a:ext cx="98764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1221970" y="3891108"/>
            <a:ext cx="3924215" cy="2207915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  <a:gd name="connsiteX0" fmla="*/ 2817341 w 2817341"/>
              <a:gd name="connsiteY0" fmla="*/ 2681415 h 2682345"/>
              <a:gd name="connsiteX1" fmla="*/ 920220 w 2817341"/>
              <a:gd name="connsiteY1" fmla="*/ 1898011 h 2682345"/>
              <a:gd name="connsiteX2" fmla="*/ 0 w 2817341"/>
              <a:gd name="connsiteY2" fmla="*/ 0 h 2682345"/>
              <a:gd name="connsiteX0" fmla="*/ 2817341 w 2817341"/>
              <a:gd name="connsiteY0" fmla="*/ 2681415 h 2682309"/>
              <a:gd name="connsiteX1" fmla="*/ 952388 w 2817341"/>
              <a:gd name="connsiteY1" fmla="*/ 1882959 h 2682309"/>
              <a:gd name="connsiteX2" fmla="*/ 0 w 2817341"/>
              <a:gd name="connsiteY2" fmla="*/ 0 h 2682309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924566 w 2924566"/>
              <a:gd name="connsiteY0" fmla="*/ 2608722 h 2609616"/>
              <a:gd name="connsiteX1" fmla="*/ 1059613 w 2924566"/>
              <a:gd name="connsiteY1" fmla="*/ 1810266 h 2609616"/>
              <a:gd name="connsiteX2" fmla="*/ 0 w 2924566"/>
              <a:gd name="connsiteY2" fmla="*/ 0 h 2609616"/>
              <a:gd name="connsiteX0" fmla="*/ 2924566 w 2924566"/>
              <a:gd name="connsiteY0" fmla="*/ 2608722 h 2609616"/>
              <a:gd name="connsiteX1" fmla="*/ 1059613 w 2924566"/>
              <a:gd name="connsiteY1" fmla="*/ 1810266 h 2609616"/>
              <a:gd name="connsiteX2" fmla="*/ 0 w 2924566"/>
              <a:gd name="connsiteY2" fmla="*/ 0 h 2609616"/>
              <a:gd name="connsiteX0" fmla="*/ 3056215 w 3056215"/>
              <a:gd name="connsiteY0" fmla="*/ 2526335 h 2527229"/>
              <a:gd name="connsiteX1" fmla="*/ 1191262 w 3056215"/>
              <a:gd name="connsiteY1" fmla="*/ 1727879 h 2527229"/>
              <a:gd name="connsiteX2" fmla="*/ 0 w 3056215"/>
              <a:gd name="connsiteY2" fmla="*/ 0 h 2527229"/>
              <a:gd name="connsiteX0" fmla="*/ 3056215 w 3056215"/>
              <a:gd name="connsiteY0" fmla="*/ 2526335 h 2527229"/>
              <a:gd name="connsiteX1" fmla="*/ 1191262 w 3056215"/>
              <a:gd name="connsiteY1" fmla="*/ 1727879 h 2527229"/>
              <a:gd name="connsiteX2" fmla="*/ 0 w 3056215"/>
              <a:gd name="connsiteY2" fmla="*/ 0 h 2527229"/>
              <a:gd name="connsiteX0" fmla="*/ 3129128 w 3129128"/>
              <a:gd name="connsiteY0" fmla="*/ 2386278 h 2387172"/>
              <a:gd name="connsiteX1" fmla="*/ 1264175 w 3129128"/>
              <a:gd name="connsiteY1" fmla="*/ 1587822 h 2387172"/>
              <a:gd name="connsiteX2" fmla="*/ 0 w 3129128"/>
              <a:gd name="connsiteY2" fmla="*/ 0 h 2387172"/>
              <a:gd name="connsiteX0" fmla="*/ 3129128 w 3129128"/>
              <a:gd name="connsiteY0" fmla="*/ 2386278 h 2387172"/>
              <a:gd name="connsiteX1" fmla="*/ 1264175 w 3129128"/>
              <a:gd name="connsiteY1" fmla="*/ 1587822 h 2387172"/>
              <a:gd name="connsiteX2" fmla="*/ 0 w 3129128"/>
              <a:gd name="connsiteY2" fmla="*/ 0 h 23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9128" h="2387172">
                <a:moveTo>
                  <a:pt x="3129128" y="2386278"/>
                </a:moveTo>
                <a:cubicBezTo>
                  <a:pt x="2245620" y="2407902"/>
                  <a:pt x="1733732" y="2034724"/>
                  <a:pt x="1264175" y="1587822"/>
                </a:cubicBezTo>
                <a:cubicBezTo>
                  <a:pt x="794618" y="1140920"/>
                  <a:pt x="529831" y="852441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025156" y="6206516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814728" y="6176962"/>
                <a:ext cx="98764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728" y="6176962"/>
                <a:ext cx="98764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166209" y="6273225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09" y="6273225"/>
                <a:ext cx="81144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21414" y="6280953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14" y="6280953"/>
                <a:ext cx="51385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340601" y="6280953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01" y="6280953"/>
                <a:ext cx="81144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3361542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67794" y="6118405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44069" y="6132692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00957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53244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044013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50265" y="6118405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426540" y="6123167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73902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35715" y="6112470"/>
            <a:ext cx="0" cy="176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459061" y="6280953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061" y="6280953"/>
                <a:ext cx="51385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757104" y="6275245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104" y="6275245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814405" y="6273225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405" y="6273225"/>
                <a:ext cx="811441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0169610" y="6280953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610" y="6280953"/>
                <a:ext cx="513859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988797" y="6280953"/>
                <a:ext cx="811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97" y="6280953"/>
                <a:ext cx="81144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08908" y="4143284"/>
                <a:ext cx="200266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08" y="4143284"/>
                <a:ext cx="2002664" cy="714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052440" y="4143283"/>
                <a:ext cx="240662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40" y="4143283"/>
                <a:ext cx="2406621" cy="7146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938148" y="4382695"/>
            <a:ext cx="4122008" cy="1859411"/>
            <a:chOff x="938148" y="4500624"/>
            <a:chExt cx="4122008" cy="1754929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938148" y="4500624"/>
              <a:ext cx="3129647" cy="175492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039876" y="6247889"/>
              <a:ext cx="102028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Freeform 57"/>
          <p:cNvSpPr/>
          <p:nvPr/>
        </p:nvSpPr>
        <p:spPr>
          <a:xfrm flipH="1">
            <a:off x="7190201" y="3889778"/>
            <a:ext cx="3922776" cy="2207915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  <a:gd name="connsiteX0" fmla="*/ 2817341 w 2817341"/>
              <a:gd name="connsiteY0" fmla="*/ 2681415 h 2682345"/>
              <a:gd name="connsiteX1" fmla="*/ 920220 w 2817341"/>
              <a:gd name="connsiteY1" fmla="*/ 1898011 h 2682345"/>
              <a:gd name="connsiteX2" fmla="*/ 0 w 2817341"/>
              <a:gd name="connsiteY2" fmla="*/ 0 h 2682345"/>
              <a:gd name="connsiteX0" fmla="*/ 2817341 w 2817341"/>
              <a:gd name="connsiteY0" fmla="*/ 2681415 h 2682309"/>
              <a:gd name="connsiteX1" fmla="*/ 952388 w 2817341"/>
              <a:gd name="connsiteY1" fmla="*/ 1882959 h 2682309"/>
              <a:gd name="connsiteX2" fmla="*/ 0 w 2817341"/>
              <a:gd name="connsiteY2" fmla="*/ 0 h 2682309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870953 w 2870953"/>
              <a:gd name="connsiteY0" fmla="*/ 2652338 h 2653232"/>
              <a:gd name="connsiteX1" fmla="*/ 1006000 w 2870953"/>
              <a:gd name="connsiteY1" fmla="*/ 1853882 h 2653232"/>
              <a:gd name="connsiteX2" fmla="*/ 0 w 2870953"/>
              <a:gd name="connsiteY2" fmla="*/ 0 h 2653232"/>
              <a:gd name="connsiteX0" fmla="*/ 2924566 w 2924566"/>
              <a:gd name="connsiteY0" fmla="*/ 2608722 h 2609616"/>
              <a:gd name="connsiteX1" fmla="*/ 1059613 w 2924566"/>
              <a:gd name="connsiteY1" fmla="*/ 1810266 h 2609616"/>
              <a:gd name="connsiteX2" fmla="*/ 0 w 2924566"/>
              <a:gd name="connsiteY2" fmla="*/ 0 h 2609616"/>
              <a:gd name="connsiteX0" fmla="*/ 2924566 w 2924566"/>
              <a:gd name="connsiteY0" fmla="*/ 2608722 h 2609616"/>
              <a:gd name="connsiteX1" fmla="*/ 1059613 w 2924566"/>
              <a:gd name="connsiteY1" fmla="*/ 1810266 h 2609616"/>
              <a:gd name="connsiteX2" fmla="*/ 0 w 2924566"/>
              <a:gd name="connsiteY2" fmla="*/ 0 h 2609616"/>
              <a:gd name="connsiteX0" fmla="*/ 3056215 w 3056215"/>
              <a:gd name="connsiteY0" fmla="*/ 2526335 h 2527229"/>
              <a:gd name="connsiteX1" fmla="*/ 1191262 w 3056215"/>
              <a:gd name="connsiteY1" fmla="*/ 1727879 h 2527229"/>
              <a:gd name="connsiteX2" fmla="*/ 0 w 3056215"/>
              <a:gd name="connsiteY2" fmla="*/ 0 h 2527229"/>
              <a:gd name="connsiteX0" fmla="*/ 3056215 w 3056215"/>
              <a:gd name="connsiteY0" fmla="*/ 2526335 h 2527229"/>
              <a:gd name="connsiteX1" fmla="*/ 1191262 w 3056215"/>
              <a:gd name="connsiteY1" fmla="*/ 1727879 h 2527229"/>
              <a:gd name="connsiteX2" fmla="*/ 0 w 3056215"/>
              <a:gd name="connsiteY2" fmla="*/ 0 h 2527229"/>
              <a:gd name="connsiteX0" fmla="*/ 3129128 w 3129128"/>
              <a:gd name="connsiteY0" fmla="*/ 2386278 h 2387172"/>
              <a:gd name="connsiteX1" fmla="*/ 1264175 w 3129128"/>
              <a:gd name="connsiteY1" fmla="*/ 1587822 h 2387172"/>
              <a:gd name="connsiteX2" fmla="*/ 0 w 3129128"/>
              <a:gd name="connsiteY2" fmla="*/ 0 h 2387172"/>
              <a:gd name="connsiteX0" fmla="*/ 3129128 w 3129128"/>
              <a:gd name="connsiteY0" fmla="*/ 2386278 h 2387172"/>
              <a:gd name="connsiteX1" fmla="*/ 1264175 w 3129128"/>
              <a:gd name="connsiteY1" fmla="*/ 1587822 h 2387172"/>
              <a:gd name="connsiteX2" fmla="*/ 0 w 3129128"/>
              <a:gd name="connsiteY2" fmla="*/ 0 h 23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9128" h="2387172">
                <a:moveTo>
                  <a:pt x="3129128" y="2386278"/>
                </a:moveTo>
                <a:cubicBezTo>
                  <a:pt x="2245620" y="2407902"/>
                  <a:pt x="1733732" y="2034724"/>
                  <a:pt x="1264175" y="1587822"/>
                </a:cubicBezTo>
                <a:cubicBezTo>
                  <a:pt x="794618" y="1140920"/>
                  <a:pt x="529831" y="852441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67" name="Group 66"/>
          <p:cNvGrpSpPr/>
          <p:nvPr/>
        </p:nvGrpSpPr>
        <p:grpSpPr>
          <a:xfrm flipH="1">
            <a:off x="7314295" y="4356847"/>
            <a:ext cx="4123944" cy="1859411"/>
            <a:chOff x="938148" y="4500624"/>
            <a:chExt cx="4122008" cy="1754929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938148" y="4500624"/>
              <a:ext cx="3129647" cy="175492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039876" y="6247889"/>
              <a:ext cx="102028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15986" y="5412695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6" y="5412695"/>
                <a:ext cx="2070182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0004822" y="5413741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22" y="5413741"/>
                <a:ext cx="2070182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4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5AFDC9-FF1A-436B-BF19-857E09EEB744}">
  <we:reference id="4b785c87-866c-4bad-85d8-5d1ae467ac9a" version="3.16.1.0" store="EXCatalog" storeType="EXCatalog"/>
  <we:alternateReferences>
    <we:reference id="WA104381909" version="3.16.1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18810</TotalTime>
  <Words>1648</Words>
  <Application>Microsoft Office PowerPoint</Application>
  <PresentationFormat>Widescreen</PresentationFormat>
  <Paragraphs>397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(Body)</vt:lpstr>
      <vt:lpstr>Calibri Light</vt:lpstr>
      <vt:lpstr>Cambria Math</vt:lpstr>
      <vt:lpstr>Office Theme</vt:lpstr>
      <vt:lpstr>Support Vector Machine I</vt:lpstr>
      <vt:lpstr>Regularized logistic regression</vt:lpstr>
      <vt:lpstr>Gradient descent (Regularized)</vt:lpstr>
      <vt:lpstr>Support Vector Machine</vt:lpstr>
      <vt:lpstr>Support Vector Machine</vt:lpstr>
      <vt:lpstr>Logistic regression</vt:lpstr>
      <vt:lpstr>Alternative view</vt:lpstr>
      <vt:lpstr>Cost function for Logistic Regression</vt:lpstr>
      <vt:lpstr>Alternative view of logistic regression</vt:lpstr>
      <vt:lpstr>PowerPoint Presentation</vt:lpstr>
      <vt:lpstr>Optimization objective for SVM</vt:lpstr>
      <vt:lpstr>Hypothesis of SVM</vt:lpstr>
      <vt:lpstr>Support Vector Machine</vt:lpstr>
      <vt:lpstr>Support vector machine</vt:lpstr>
      <vt:lpstr>SVM decision boundary</vt:lpstr>
      <vt:lpstr>SVM decision boundary: Linearly separable case</vt:lpstr>
      <vt:lpstr>SVM decision boundary: Linearly separable case</vt:lpstr>
      <vt:lpstr>Large margin classifier in the presence of outlier</vt:lpstr>
      <vt:lpstr>Vector inner product</vt:lpstr>
      <vt:lpstr>SVM decision boundary</vt:lpstr>
      <vt:lpstr>SVM decision boundary</vt:lpstr>
      <vt:lpstr>Support Vector Machine</vt:lpstr>
      <vt:lpstr>Non-linear decision boundary</vt:lpstr>
      <vt:lpstr>Kernel</vt:lpstr>
      <vt:lpstr>PowerPoint Presentation</vt:lpstr>
      <vt:lpstr>Choosing the landmarks</vt:lpstr>
      <vt:lpstr>SVM with kernels</vt:lpstr>
      <vt:lpstr>SVM with kernels</vt:lpstr>
      <vt:lpstr>SVM parameters</vt:lpstr>
      <vt:lpstr>SVM song</vt:lpstr>
      <vt:lpstr>SVM Demo</vt:lpstr>
      <vt:lpstr>Support Vector Machine</vt:lpstr>
      <vt:lpstr>Using SVM</vt:lpstr>
      <vt:lpstr>Kernel (similarity) functions</vt:lpstr>
      <vt:lpstr>Multi-class classification</vt:lpstr>
      <vt:lpstr>Logistic regression vs. SVMs</vt:lpstr>
      <vt:lpstr>Things to remember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Syed Sajid Hussain</cp:lastModifiedBy>
  <cp:revision>317</cp:revision>
  <dcterms:created xsi:type="dcterms:W3CDTF">2019-01-25T06:55:15Z</dcterms:created>
  <dcterms:modified xsi:type="dcterms:W3CDTF">2025-03-17T05:52:10Z</dcterms:modified>
</cp:coreProperties>
</file>