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3"/>
    <p:sldId id="666" r:id="rId4"/>
    <p:sldId id="669" r:id="rId5"/>
    <p:sldId id="670" r:id="rId6"/>
    <p:sldId id="691" r:id="rId7"/>
    <p:sldId id="692" r:id="rId9"/>
    <p:sldId id="693" r:id="rId10"/>
    <p:sldId id="694" r:id="rId11"/>
    <p:sldId id="698" r:id="rId12"/>
    <p:sldId id="707" r:id="rId13"/>
    <p:sldId id="703" r:id="rId14"/>
    <p:sldId id="675" r:id="rId15"/>
    <p:sldId id="705" r:id="rId16"/>
    <p:sldId id="706" r:id="rId17"/>
    <p:sldId id="708" r:id="rId18"/>
    <p:sldId id="709" r:id="rId19"/>
    <p:sldId id="711" r:id="rId20"/>
    <p:sldId id="712" r:id="rId21"/>
    <p:sldId id="676" r:id="rId22"/>
    <p:sldId id="677" r:id="rId23"/>
    <p:sldId id="678" r:id="rId24"/>
    <p:sldId id="679" r:id="rId25"/>
    <p:sldId id="680" r:id="rId26"/>
    <p:sldId id="681" r:id="rId27"/>
    <p:sldId id="682" r:id="rId28"/>
    <p:sldId id="684" r:id="rId29"/>
    <p:sldId id="683" r:id="rId30"/>
    <p:sldId id="685" r:id="rId31"/>
    <p:sldId id="686" r:id="rId32"/>
    <p:sldId id="687" r:id="rId33"/>
    <p:sldId id="688" r:id="rId34"/>
    <p:sldId id="689" r:id="rId35"/>
    <p:sldId id="6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B050"/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88" autoAdjust="0"/>
    <p:restoredTop sz="94395" autoAdjust="0"/>
  </p:normalViewPr>
  <p:slideViewPr>
    <p:cSldViewPr snapToGrid="0">
      <p:cViewPr>
        <p:scale>
          <a:sx n="33" d="100"/>
          <a:sy n="33" d="100"/>
        </p:scale>
        <p:origin x="204" y="1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C4B82-B9E5-4507-B0D3-1B63853EC58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D48BE-267D-4B59-ADE4-43764D46B7C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A9F2-1FBE-4FC8-AA3B-1FA735F421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9C61-DA70-48B3-8DF6-F8AF6E52F45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4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6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hyperlink" Target="https://cs.stanford.edu/people/karpathy/svmjs/demo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947" y="1122363"/>
            <a:ext cx="10956103" cy="2387600"/>
          </a:xfrm>
        </p:spPr>
        <p:txBody>
          <a:bodyPr>
            <a:noAutofit/>
          </a:bodyPr>
          <a:lstStyle/>
          <a:p>
            <a:r>
              <a:rPr lang="en-US" sz="8000" dirty="0" smtClean="0"/>
              <a:t>Support Vector Machine II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5599280"/>
            <a:ext cx="9144000" cy="1166185"/>
          </a:xfrm>
        </p:spPr>
        <p:txBody>
          <a:bodyPr>
            <a:noAutofit/>
          </a:bodyPr>
          <a:lstStyle/>
          <a:p>
            <a:r>
              <a:rPr lang="en-US" sz="3600" dirty="0" smtClean="0"/>
              <a:t>Syed Sajid Hussain</a:t>
            </a:r>
            <a:endParaRPr lang="en-US" sz="3600" dirty="0" smtClean="0"/>
          </a:p>
          <a:p>
            <a:r>
              <a:rPr lang="en-US" sz="3600" dirty="0"/>
              <a:t>UPES Dehradun</a:t>
            </a:r>
            <a:endParaRPr lang="en-US" sz="3600" dirty="0"/>
          </a:p>
        </p:txBody>
      </p:sp>
      <p:sp>
        <p:nvSpPr>
          <p:cNvPr id="4" name="Subtitle 2"/>
          <p:cNvSpPr txBox="1"/>
          <p:nvPr/>
        </p:nvSpPr>
        <p:spPr>
          <a:xfrm>
            <a:off x="10445413" y="6373019"/>
            <a:ext cx="1756612" cy="392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Spring 2025</a:t>
            </a:r>
            <a:endParaRPr lang="en-US" dirty="0"/>
          </a:p>
        </p:txBody>
      </p:sp>
      <p:sp>
        <p:nvSpPr>
          <p:cNvPr id="5" name="Subtitle 2"/>
          <p:cNvSpPr txBox="1"/>
          <p:nvPr/>
        </p:nvSpPr>
        <p:spPr>
          <a:xfrm>
            <a:off x="-10160" y="6372860"/>
            <a:ext cx="3709670" cy="392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School of Computer Science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Hinge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hinge los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01" y="1440301"/>
            <a:ext cx="6893197" cy="502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09796" y="6492875"/>
            <a:ext cx="7682204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Image </a:t>
            </a:r>
            <a:r>
              <a:rPr lang="en-US" sz="1400" dirty="0" smtClean="0">
                <a:solidFill>
                  <a:schemeClr val="tx1"/>
                </a:solidFill>
              </a:rPr>
              <a:t>credit: </a:t>
            </a:r>
            <a:r>
              <a:rPr lang="en-US" sz="1400" dirty="0">
                <a:solidFill>
                  <a:schemeClr val="tx1"/>
                </a:solidFill>
              </a:rPr>
              <a:t>https://math.stackexchange.com/questions/782586/how-do-you-minimize-hinge-loss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4171"/>
                <a:ext cx="10515600" cy="648788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900" b="1" dirty="0" smtClean="0"/>
                  <a:t>Hard-margin SVM formulation</a:t>
                </a:r>
                <a:endParaRPr lang="en-US" sz="39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sz="3900" b="1" dirty="0" smtClean="0"/>
                  <a:t>Soft-margin SVM formulation</a:t>
                </a:r>
                <a:endParaRPr lang="en-US" sz="3900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∀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4171"/>
                <a:ext cx="10515600" cy="6487886"/>
              </a:xfrm>
              <a:blipFill rotWithShape="1">
                <a:blip r:embed="rId1"/>
                <a:stretch>
                  <a:fillRect t="-140" b="-436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Cost function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Large margin classification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b="1" dirty="0" smtClean="0">
                <a:solidFill>
                  <a:srgbClr val="FF0000"/>
                </a:solidFill>
              </a:rPr>
              <a:t>Kernels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endParaRPr lang="en-US" sz="3600" dirty="0"/>
          </a:p>
          <a:p>
            <a:r>
              <a:rPr lang="en-US" sz="3600" dirty="0" smtClean="0"/>
              <a:t>Using an SVM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classification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How do we separate the two classes using a hyperplane?</a:t>
                </a:r>
                <a:endParaRPr lang="en-US" sz="3200" dirty="0" smtClean="0"/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150776" y="6176963"/>
            <a:ext cx="9891211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458974" y="6176963"/>
                <a:ext cx="6444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974" y="6176963"/>
                <a:ext cx="64445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81" t="-49" r="70" b="3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Multiply 15"/>
          <p:cNvSpPr/>
          <p:nvPr/>
        </p:nvSpPr>
        <p:spPr>
          <a:xfrm>
            <a:off x="1622487" y="5877606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7" name="Multiply 16"/>
          <p:cNvSpPr/>
          <p:nvPr/>
        </p:nvSpPr>
        <p:spPr>
          <a:xfrm>
            <a:off x="2133778" y="5896172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8" name="Multiply 17"/>
          <p:cNvSpPr/>
          <p:nvPr/>
        </p:nvSpPr>
        <p:spPr>
          <a:xfrm>
            <a:off x="3178807" y="5877607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30575" y="5969911"/>
            <a:ext cx="441632" cy="41410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522192" y="5969911"/>
            <a:ext cx="441632" cy="41410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29840" y="5969911"/>
            <a:ext cx="441632" cy="41410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3" name="Multiply 22"/>
          <p:cNvSpPr/>
          <p:nvPr/>
        </p:nvSpPr>
        <p:spPr>
          <a:xfrm>
            <a:off x="8622814" y="5915023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4" name="Multiply 23"/>
          <p:cNvSpPr/>
          <p:nvPr/>
        </p:nvSpPr>
        <p:spPr>
          <a:xfrm>
            <a:off x="7968435" y="5895197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classification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50776" y="6176963"/>
            <a:ext cx="9891211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458974" y="6176963"/>
                <a:ext cx="6444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974" y="6176963"/>
                <a:ext cx="644454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81" t="-49" r="70" b="3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y 6"/>
          <p:cNvSpPr/>
          <p:nvPr/>
        </p:nvSpPr>
        <p:spPr>
          <a:xfrm>
            <a:off x="1622487" y="5877606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2133778" y="5896172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3178807" y="5877607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0575" y="5969911"/>
            <a:ext cx="441632" cy="41410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22192" y="5969911"/>
            <a:ext cx="441632" cy="41410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29840" y="5969911"/>
            <a:ext cx="441632" cy="41410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8622814" y="5915023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7968435" y="5895197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303176" y="1771650"/>
            <a:ext cx="11274" cy="4557713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501788" y="2177241"/>
                <a:ext cx="6444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88" y="2177241"/>
                <a:ext cx="64445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21" t="-71" r="10" b="5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1296371" y="1436916"/>
            <a:ext cx="7713306" cy="4702629"/>
          </a:xfrm>
          <a:custGeom>
            <a:avLst/>
            <a:gdLst>
              <a:gd name="connsiteX0" fmla="*/ 0 w 8640146"/>
              <a:gd name="connsiteY0" fmla="*/ 4603102 h 4603102"/>
              <a:gd name="connsiteX1" fmla="*/ 5529942 w 8640146"/>
              <a:gd name="connsiteY1" fmla="*/ 3875314 h 4603102"/>
              <a:gd name="connsiteX2" fmla="*/ 8465975 w 8640146"/>
              <a:gd name="connsiteY2" fmla="*/ 398106 h 4603102"/>
              <a:gd name="connsiteX3" fmla="*/ 8465975 w 8640146"/>
              <a:gd name="connsiteY3" fmla="*/ 398106 h 4603102"/>
              <a:gd name="connsiteX4" fmla="*/ 8640146 w 8640146"/>
              <a:gd name="connsiteY4" fmla="*/ 0 h 4603102"/>
              <a:gd name="connsiteX0-1" fmla="*/ 0 w 8640146"/>
              <a:gd name="connsiteY0-2" fmla="*/ 4603102 h 4603102"/>
              <a:gd name="connsiteX1-3" fmla="*/ 5355771 w 8640146"/>
              <a:gd name="connsiteY1-4" fmla="*/ 3483429 h 4603102"/>
              <a:gd name="connsiteX2-5" fmla="*/ 8465975 w 8640146"/>
              <a:gd name="connsiteY2-6" fmla="*/ 398106 h 4603102"/>
              <a:gd name="connsiteX3-7" fmla="*/ 8465975 w 8640146"/>
              <a:gd name="connsiteY3-8" fmla="*/ 398106 h 4603102"/>
              <a:gd name="connsiteX4-9" fmla="*/ 8640146 w 8640146"/>
              <a:gd name="connsiteY4-10" fmla="*/ 0 h 4603102"/>
              <a:gd name="connsiteX0-11" fmla="*/ 0 w 8640146"/>
              <a:gd name="connsiteY0-12" fmla="*/ 4603102 h 4603102"/>
              <a:gd name="connsiteX1-13" fmla="*/ 5355771 w 8640146"/>
              <a:gd name="connsiteY1-14" fmla="*/ 3483429 h 4603102"/>
              <a:gd name="connsiteX2-15" fmla="*/ 8465975 w 8640146"/>
              <a:gd name="connsiteY2-16" fmla="*/ 398106 h 4603102"/>
              <a:gd name="connsiteX3-17" fmla="*/ 8640146 w 8640146"/>
              <a:gd name="connsiteY3-18" fmla="*/ 0 h 4603102"/>
              <a:gd name="connsiteX0-19" fmla="*/ 0 w 8640146"/>
              <a:gd name="connsiteY0-20" fmla="*/ 4603102 h 4603102"/>
              <a:gd name="connsiteX1-21" fmla="*/ 5355771 w 8640146"/>
              <a:gd name="connsiteY1-22" fmla="*/ 3483429 h 4603102"/>
              <a:gd name="connsiteX2-23" fmla="*/ 8640146 w 8640146"/>
              <a:gd name="connsiteY2-24" fmla="*/ 0 h 4603102"/>
              <a:gd name="connsiteX0-25" fmla="*/ 0 w 8652587"/>
              <a:gd name="connsiteY0-26" fmla="*/ 4702629 h 4702629"/>
              <a:gd name="connsiteX1-27" fmla="*/ 5368212 w 8652587"/>
              <a:gd name="connsiteY1-28" fmla="*/ 3483429 h 4702629"/>
              <a:gd name="connsiteX2-29" fmla="*/ 8652587 w 8652587"/>
              <a:gd name="connsiteY2-30" fmla="*/ 0 h 4702629"/>
              <a:gd name="connsiteX0-31" fmla="*/ 0 w 8590383"/>
              <a:gd name="connsiteY0-32" fmla="*/ 4789714 h 4789714"/>
              <a:gd name="connsiteX1-33" fmla="*/ 5368212 w 8590383"/>
              <a:gd name="connsiteY1-34" fmla="*/ 3570514 h 4789714"/>
              <a:gd name="connsiteX2-35" fmla="*/ 8590383 w 8590383"/>
              <a:gd name="connsiteY2-36" fmla="*/ 0 h 4789714"/>
              <a:gd name="connsiteX0-37" fmla="*/ 0 w 8590383"/>
              <a:gd name="connsiteY0-38" fmla="*/ 4789714 h 4789714"/>
              <a:gd name="connsiteX1-39" fmla="*/ 5368212 w 8590383"/>
              <a:gd name="connsiteY1-40" fmla="*/ 3570514 h 4789714"/>
              <a:gd name="connsiteX2-41" fmla="*/ 8590383 w 8590383"/>
              <a:gd name="connsiteY2-42" fmla="*/ 0 h 4789714"/>
              <a:gd name="connsiteX0-43" fmla="*/ 0 w 8590383"/>
              <a:gd name="connsiteY0-44" fmla="*/ 4789714 h 4789714"/>
              <a:gd name="connsiteX1-45" fmla="*/ 5368212 w 8590383"/>
              <a:gd name="connsiteY1-46" fmla="*/ 3570514 h 4789714"/>
              <a:gd name="connsiteX2-47" fmla="*/ 8590383 w 8590383"/>
              <a:gd name="connsiteY2-48" fmla="*/ 0 h 4789714"/>
              <a:gd name="connsiteX0-49" fmla="*/ 0 w 7713306"/>
              <a:gd name="connsiteY0-50" fmla="*/ 4702629 h 4702629"/>
              <a:gd name="connsiteX1-51" fmla="*/ 5368212 w 7713306"/>
              <a:gd name="connsiteY1-52" fmla="*/ 3483429 h 4702629"/>
              <a:gd name="connsiteX2-53" fmla="*/ 7713306 w 7713306"/>
              <a:gd name="connsiteY2-54" fmla="*/ 0 h 4702629"/>
              <a:gd name="connsiteX0-55" fmla="*/ 0 w 7713306"/>
              <a:gd name="connsiteY0-56" fmla="*/ 4702629 h 4702629"/>
              <a:gd name="connsiteX1-57" fmla="*/ 5368212 w 7713306"/>
              <a:gd name="connsiteY1-58" fmla="*/ 3483429 h 4702629"/>
              <a:gd name="connsiteX2-59" fmla="*/ 7713306 w 7713306"/>
              <a:gd name="connsiteY2-60" fmla="*/ 0 h 47026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713306" h="4702629">
                <a:moveTo>
                  <a:pt x="0" y="4702629"/>
                </a:moveTo>
                <a:cubicBezTo>
                  <a:pt x="2059473" y="4689151"/>
                  <a:pt x="4082661" y="4267201"/>
                  <a:pt x="5368212" y="3483429"/>
                </a:cubicBezTo>
                <a:cubicBezTo>
                  <a:pt x="6653763" y="2699657"/>
                  <a:pt x="7252995" y="1260669"/>
                  <a:pt x="7713306" y="0"/>
                </a:cubicBezTo>
              </a:path>
            </a:pathLst>
          </a:cu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8257080" y="3079102"/>
            <a:ext cx="0" cy="3097861"/>
          </a:xfrm>
          <a:prstGeom prst="line">
            <a:avLst/>
          </a:prstGeom>
          <a:ln w="1270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928845" y="1524000"/>
            <a:ext cx="0" cy="4652963"/>
          </a:xfrm>
          <a:prstGeom prst="line">
            <a:avLst/>
          </a:prstGeom>
          <a:ln w="1270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49251" y="5131156"/>
            <a:ext cx="0" cy="1045807"/>
          </a:xfrm>
          <a:prstGeom prst="line">
            <a:avLst/>
          </a:prstGeom>
          <a:ln w="1270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46399" y="5293567"/>
            <a:ext cx="0" cy="939380"/>
          </a:xfrm>
          <a:prstGeom prst="line">
            <a:avLst/>
          </a:prstGeom>
          <a:ln w="1270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57437" y="4687521"/>
            <a:ext cx="0" cy="1545426"/>
          </a:xfrm>
          <a:prstGeom prst="line">
            <a:avLst/>
          </a:prstGeom>
          <a:ln w="1270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ultiply 35"/>
          <p:cNvSpPr/>
          <p:nvPr/>
        </p:nvSpPr>
        <p:spPr>
          <a:xfrm>
            <a:off x="1654958" y="5749216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7" name="Multiply 36"/>
          <p:cNvSpPr/>
          <p:nvPr/>
        </p:nvSpPr>
        <p:spPr>
          <a:xfrm>
            <a:off x="2166249" y="5767782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3211278" y="5631810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63046" y="4480470"/>
            <a:ext cx="441632" cy="41410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554663" y="5131156"/>
            <a:ext cx="441632" cy="41410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162311" y="4865730"/>
            <a:ext cx="441632" cy="414103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3" name="Multiply 42"/>
          <p:cNvSpPr/>
          <p:nvPr/>
        </p:nvSpPr>
        <p:spPr>
          <a:xfrm>
            <a:off x="8655285" y="1166525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8000906" y="2849340"/>
            <a:ext cx="608542" cy="561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742320" y="2271486"/>
            <a:ext cx="7716656" cy="444862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Kernels matter?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Many </a:t>
                </a:r>
                <a:r>
                  <a:rPr lang="en-US" sz="3200" dirty="0"/>
                  <a:t>algorithms interact with data only via </a:t>
                </a:r>
                <a:r>
                  <a:rPr lang="en-US" sz="3200" b="1" dirty="0"/>
                  <a:t>dot-products</a:t>
                </a:r>
                <a:r>
                  <a:rPr lang="en-US" sz="3200" dirty="0"/>
                  <a:t> </a:t>
                </a:r>
                <a:endParaRPr lang="en-US" sz="3200" dirty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i="1" dirty="0" smtClean="0"/>
                  <a:t> </a:t>
                </a:r>
                <a:r>
                  <a:rPr lang="en-US" sz="32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 smtClean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Act </a:t>
                </a:r>
                <a:r>
                  <a:rPr lang="en-US" sz="3200" i="1" dirty="0" smtClean="0">
                    <a:solidFill>
                      <a:srgbClr val="FF0000"/>
                    </a:solidFill>
                  </a:rPr>
                  <a:t>implicitly</a:t>
                </a:r>
                <a:r>
                  <a:rPr lang="en-US" sz="3200" dirty="0" smtClean="0"/>
                  <a:t> as if data was in the higher-dimensional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3200" dirty="0" smtClean="0"/>
                  <a:t>-space</a:t>
                </a:r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1">
                <a:blip r:embed="rId1"/>
                <a:stretch>
                  <a:fillRect t="-13"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sz="4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 smtClean="0"/>
                  <a:t> corresponds to </a:t>
                </a:r>
                <a:endParaRPr lang="en-US" sz="4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ad>
                            <m:radPr>
                              <m:degHide m:val="on"/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b="0" dirty="0" smtClean="0"/>
              </a:p>
              <a:p>
                <a:pPr marL="0" indent="0">
                  <a:buNone/>
                </a:pPr>
                <a:endParaRPr lang="en-US" sz="4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ad>
                            <m:radPr>
                              <m:degHide m:val="on"/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br>
                  <a:rPr lang="en-US" sz="4000" b="0" dirty="0" smtClean="0"/>
                </a:br>
                <a:r>
                  <a:rPr lang="en-US" sz="40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4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4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a:rPr lang="en-US" sz="4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4000" b="0" i="0" dirty="0" smtClean="0">
                    <a:latin typeface="Cambria Math" panose="02040503050406030204" pitchFamily="18" charset="0"/>
                  </a:rPr>
                </a:br>
                <a:endParaRPr lang="en-US" sz="40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sz="400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1">
                <a:blip r:embed="rId1"/>
                <a:stretch>
                  <a:fillRect t="-13"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sz="4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 smtClean="0"/>
                  <a:t> corresponds to </a:t>
                </a:r>
                <a:endParaRPr lang="en-US" sz="4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ad>
                            <m:radPr>
                              <m:degHide m:val="on"/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1">
                <a:blip r:embed="rId1"/>
                <a:stretch>
                  <a:fillRect t="-13"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680" y="3394523"/>
            <a:ext cx="7544639" cy="3238099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62941" y="6492875"/>
            <a:ext cx="2829059" cy="462053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Maria-Florina </a:t>
            </a:r>
            <a:r>
              <a:rPr lang="en-US" sz="1400" dirty="0" err="1">
                <a:solidFill>
                  <a:schemeClr val="tx1"/>
                </a:solidFill>
              </a:rPr>
              <a:t>Balcan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kernels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Linear kernel</a:t>
                </a:r>
                <a:endParaRPr lang="en-US" sz="3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 smtClean="0"/>
              </a:p>
              <a:p>
                <a:r>
                  <a:rPr lang="en-US" sz="3600" dirty="0" smtClean="0"/>
                  <a:t>Gaussian (Radial basis function) kernel</a:t>
                </a:r>
                <a:endParaRPr lang="en-US" sz="3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dirty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600" b="0" i="0" dirty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600" dirty="0" smtClean="0"/>
              </a:p>
              <a:p>
                <a:r>
                  <a:rPr lang="en-US" sz="3600" dirty="0" smtClean="0"/>
                  <a:t>Sigmoid kernel</a:t>
                </a:r>
                <a:endParaRPr lang="en-US" sz="3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dirty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7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decision boundary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                                           Predict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if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+⋯≥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br>
                  <a:rPr lang="en-US" b="0" dirty="0" smtClean="0"/>
                </a:br>
                <a:endParaRPr lang="en-US" b="0" dirty="0" smtClean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⋯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there a different/better choice of the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1">
                <a:blip r:embed="rId1"/>
                <a:stretch>
                  <a:fillRect t="-13"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38200" y="1823571"/>
            <a:ext cx="3289300" cy="1872129"/>
            <a:chOff x="838200" y="1823571"/>
            <a:chExt cx="3289300" cy="243391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172637" y="1823571"/>
              <a:ext cx="0" cy="243391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838200" y="3931641"/>
              <a:ext cx="3289300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127500" y="3172480"/>
                <a:ext cx="6125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00" y="3172480"/>
                <a:ext cx="612540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4" r="6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838200" y="1325751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25751"/>
                <a:ext cx="620811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97" r="67" b="9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ultiply 9"/>
          <p:cNvSpPr/>
          <p:nvPr/>
        </p:nvSpPr>
        <p:spPr>
          <a:xfrm>
            <a:off x="1912706" y="2305996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2098984" y="1849805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2579968" y="2216518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2237062" y="2396152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2940049" y="2272899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2709081" y="2752124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3301486" y="2843829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404836" y="1698964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05690" y="1470561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04861" y="1698964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81071" y="1595762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90717" y="2470018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77493" y="3023839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855683" y="2973690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23045" y="2552044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677717" y="2182810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09004" y="2132380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04847" y="1432268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81617" y="2051094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08645" y="3066653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63452" y="3147461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Cost function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b="1" dirty="0" smtClean="0">
                <a:solidFill>
                  <a:srgbClr val="FF0000"/>
                </a:solidFill>
              </a:rPr>
              <a:t>Large margin classification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endParaRPr lang="en-US" sz="3600" dirty="0" smtClean="0"/>
          </a:p>
          <a:p>
            <a:r>
              <a:rPr lang="en-US" sz="3600" dirty="0" smtClean="0"/>
              <a:t>Kernels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Using an SVM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76344" y="1825624"/>
                <a:ext cx="6747356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compute new features depending on proximity to landmarks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similarity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similarity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similarity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latin typeface="Calibri (Body)"/>
                  </a:rPr>
                  <a:t>Gaussian kernel</a:t>
                </a:r>
                <a:endParaRPr lang="en-US" dirty="0" smtClean="0">
                  <a:latin typeface="Calibri (Body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similarity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6344" y="1825624"/>
                <a:ext cx="6747356" cy="5032375"/>
              </a:xfrm>
              <a:blipFill rotWithShape="1">
                <a:blip r:embed="rId1"/>
                <a:stretch>
                  <a:fillRect l="-2" t="-13"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838200" y="1825625"/>
            <a:ext cx="4563399" cy="2771775"/>
            <a:chOff x="838200" y="1825625"/>
            <a:chExt cx="3901840" cy="2369949"/>
          </a:xfrm>
        </p:grpSpPr>
        <p:grpSp>
          <p:nvGrpSpPr>
            <p:cNvPr id="4" name="Group 3"/>
            <p:cNvGrpSpPr/>
            <p:nvPr/>
          </p:nvGrpSpPr>
          <p:grpSpPr>
            <a:xfrm>
              <a:off x="838200" y="2323445"/>
              <a:ext cx="3289300" cy="1872129"/>
              <a:chOff x="838200" y="1823571"/>
              <a:chExt cx="3289300" cy="2433918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172637" y="1823571"/>
                <a:ext cx="0" cy="2433918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838200" y="3931641"/>
                <a:ext cx="328930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4127500" y="3672354"/>
                  <a:ext cx="61254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500" y="3672354"/>
                  <a:ext cx="612540" cy="52322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838200" y="1825625"/>
                  <a:ext cx="62081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25625"/>
                  <a:ext cx="620811" cy="52322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3265415" y="2205443"/>
                  <a:ext cx="664200" cy="462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415" y="2205443"/>
                  <a:ext cx="664200" cy="462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/>
                <p:cNvSpPr/>
                <p:nvPr/>
              </p:nvSpPr>
              <p:spPr>
                <a:xfrm>
                  <a:off x="2720992" y="3376259"/>
                  <a:ext cx="664200" cy="462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992" y="3376259"/>
                  <a:ext cx="664200" cy="46266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1293566" y="2267738"/>
                  <a:ext cx="664200" cy="462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566" y="2267738"/>
                  <a:ext cx="664200" cy="46266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Oval 9"/>
          <p:cNvSpPr/>
          <p:nvPr/>
        </p:nvSpPr>
        <p:spPr>
          <a:xfrm>
            <a:off x="1835450" y="2764933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76950" y="2643275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61701" y="3745012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08600" y="1825625"/>
                <a:ext cx="60452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Predict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if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8600" y="1825625"/>
                <a:ext cx="60452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38200" y="439737"/>
            <a:ext cx="4563399" cy="2771775"/>
            <a:chOff x="838200" y="1825625"/>
            <a:chExt cx="3901840" cy="2369949"/>
          </a:xfrm>
        </p:grpSpPr>
        <p:grpSp>
          <p:nvGrpSpPr>
            <p:cNvPr id="5" name="Group 4"/>
            <p:cNvGrpSpPr/>
            <p:nvPr/>
          </p:nvGrpSpPr>
          <p:grpSpPr>
            <a:xfrm>
              <a:off x="838200" y="2323445"/>
              <a:ext cx="3289300" cy="1872129"/>
              <a:chOff x="838200" y="1823571"/>
              <a:chExt cx="3289300" cy="243391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172637" y="1823571"/>
                <a:ext cx="0" cy="2433918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38200" y="3931641"/>
                <a:ext cx="328930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4127500" y="3672354"/>
                  <a:ext cx="61254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500" y="3672354"/>
                  <a:ext cx="612540" cy="52322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838200" y="1825625"/>
                  <a:ext cx="62081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25625"/>
                  <a:ext cx="620811" cy="52322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3265415" y="2205443"/>
                  <a:ext cx="664200" cy="462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415" y="2205443"/>
                  <a:ext cx="664200" cy="462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2720992" y="3376259"/>
                  <a:ext cx="664200" cy="462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992" y="3376259"/>
                  <a:ext cx="664200" cy="46266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>
                <a:xfrm>
                  <a:off x="1459011" y="2303058"/>
                  <a:ext cx="664200" cy="462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011" y="2303058"/>
                  <a:ext cx="664200" cy="46266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>
            <a:off x="1835450" y="1379045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76950" y="1257387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61701" y="2359124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832150" y="4287709"/>
                <a:ext cx="3592236" cy="14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similarity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similarity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similarity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50" y="4287709"/>
                <a:ext cx="3592236" cy="1438664"/>
              </a:xfrm>
              <a:prstGeom prst="rect">
                <a:avLst/>
              </a:prstGeom>
              <a:blipFill rotWithShape="1">
                <a:blip r:embed="rId7"/>
                <a:stretch>
                  <a:fillRect l="-8" t="-13" r="9" b="-8232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1372532" y="574321"/>
            <a:ext cx="3340029" cy="1574161"/>
          </a:xfrm>
          <a:custGeom>
            <a:avLst/>
            <a:gdLst>
              <a:gd name="connsiteX0" fmla="*/ 202268 w 3340029"/>
              <a:gd name="connsiteY0" fmla="*/ 213079 h 1574161"/>
              <a:gd name="connsiteX1" fmla="*/ 811868 w 3340029"/>
              <a:gd name="connsiteY1" fmla="*/ 35279 h 1574161"/>
              <a:gd name="connsiteX2" fmla="*/ 1370668 w 3340029"/>
              <a:gd name="connsiteY2" fmla="*/ 428979 h 1574161"/>
              <a:gd name="connsiteX3" fmla="*/ 1764368 w 3340029"/>
              <a:gd name="connsiteY3" fmla="*/ 555979 h 1574161"/>
              <a:gd name="connsiteX4" fmla="*/ 2272368 w 3340029"/>
              <a:gd name="connsiteY4" fmla="*/ 22579 h 1574161"/>
              <a:gd name="connsiteX5" fmla="*/ 3174068 w 3340029"/>
              <a:gd name="connsiteY5" fmla="*/ 162279 h 1574161"/>
              <a:gd name="connsiteX6" fmla="*/ 3339168 w 3340029"/>
              <a:gd name="connsiteY6" fmla="*/ 733779 h 1574161"/>
              <a:gd name="connsiteX7" fmla="*/ 3161368 w 3340029"/>
              <a:gd name="connsiteY7" fmla="*/ 1317979 h 1574161"/>
              <a:gd name="connsiteX8" fmla="*/ 2246968 w 3340029"/>
              <a:gd name="connsiteY8" fmla="*/ 1368779 h 1574161"/>
              <a:gd name="connsiteX9" fmla="*/ 1802468 w 3340029"/>
              <a:gd name="connsiteY9" fmla="*/ 1241779 h 1574161"/>
              <a:gd name="connsiteX10" fmla="*/ 1230968 w 3340029"/>
              <a:gd name="connsiteY10" fmla="*/ 1432279 h 1574161"/>
              <a:gd name="connsiteX11" fmla="*/ 405468 w 3340029"/>
              <a:gd name="connsiteY11" fmla="*/ 1559279 h 1574161"/>
              <a:gd name="connsiteX12" fmla="*/ 62568 w 3340029"/>
              <a:gd name="connsiteY12" fmla="*/ 1076679 h 1574161"/>
              <a:gd name="connsiteX13" fmla="*/ 11768 w 3340029"/>
              <a:gd name="connsiteY13" fmla="*/ 428979 h 1574161"/>
              <a:gd name="connsiteX14" fmla="*/ 202268 w 3340029"/>
              <a:gd name="connsiteY14" fmla="*/ 213079 h 157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40029" h="1574161">
                <a:moveTo>
                  <a:pt x="202268" y="213079"/>
                </a:moveTo>
                <a:cubicBezTo>
                  <a:pt x="335618" y="147462"/>
                  <a:pt x="617135" y="-704"/>
                  <a:pt x="811868" y="35279"/>
                </a:cubicBezTo>
                <a:cubicBezTo>
                  <a:pt x="1006601" y="71262"/>
                  <a:pt x="1211918" y="342196"/>
                  <a:pt x="1370668" y="428979"/>
                </a:cubicBezTo>
                <a:cubicBezTo>
                  <a:pt x="1529418" y="515762"/>
                  <a:pt x="1614085" y="623712"/>
                  <a:pt x="1764368" y="555979"/>
                </a:cubicBezTo>
                <a:cubicBezTo>
                  <a:pt x="1914651" y="488246"/>
                  <a:pt x="2037418" y="88196"/>
                  <a:pt x="2272368" y="22579"/>
                </a:cubicBezTo>
                <a:cubicBezTo>
                  <a:pt x="2507318" y="-43038"/>
                  <a:pt x="2996268" y="43746"/>
                  <a:pt x="3174068" y="162279"/>
                </a:cubicBezTo>
                <a:cubicBezTo>
                  <a:pt x="3351868" y="280812"/>
                  <a:pt x="3341285" y="541162"/>
                  <a:pt x="3339168" y="733779"/>
                </a:cubicBezTo>
                <a:cubicBezTo>
                  <a:pt x="3337051" y="926396"/>
                  <a:pt x="3343401" y="1212146"/>
                  <a:pt x="3161368" y="1317979"/>
                </a:cubicBezTo>
                <a:cubicBezTo>
                  <a:pt x="2979335" y="1423812"/>
                  <a:pt x="2473451" y="1381479"/>
                  <a:pt x="2246968" y="1368779"/>
                </a:cubicBezTo>
                <a:cubicBezTo>
                  <a:pt x="2020485" y="1356079"/>
                  <a:pt x="1971801" y="1231196"/>
                  <a:pt x="1802468" y="1241779"/>
                </a:cubicBezTo>
                <a:cubicBezTo>
                  <a:pt x="1633135" y="1252362"/>
                  <a:pt x="1463801" y="1379362"/>
                  <a:pt x="1230968" y="1432279"/>
                </a:cubicBezTo>
                <a:cubicBezTo>
                  <a:pt x="998135" y="1485196"/>
                  <a:pt x="600201" y="1618546"/>
                  <a:pt x="405468" y="1559279"/>
                </a:cubicBezTo>
                <a:cubicBezTo>
                  <a:pt x="210735" y="1500012"/>
                  <a:pt x="128185" y="1265062"/>
                  <a:pt x="62568" y="1076679"/>
                </a:cubicBezTo>
                <a:cubicBezTo>
                  <a:pt x="-3049" y="888296"/>
                  <a:pt x="-11515" y="577146"/>
                  <a:pt x="11768" y="428979"/>
                </a:cubicBezTo>
                <a:cubicBezTo>
                  <a:pt x="35051" y="280812"/>
                  <a:pt x="68918" y="278696"/>
                  <a:pt x="202268" y="213079"/>
                </a:cubicBezTo>
                <a:close/>
              </a:path>
            </a:pathLst>
          </a:custGeom>
          <a:solidFill>
            <a:srgbClr val="5B9BD5">
              <a:alpha val="20000"/>
            </a:srgb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landmarks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similarity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⋯?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6578067" y="4172804"/>
            <a:ext cx="3901840" cy="2369949"/>
            <a:chOff x="838200" y="1325751"/>
            <a:chExt cx="3901840" cy="2369949"/>
          </a:xfrm>
        </p:grpSpPr>
        <p:grpSp>
          <p:nvGrpSpPr>
            <p:cNvPr id="30" name="Group 29"/>
            <p:cNvGrpSpPr/>
            <p:nvPr/>
          </p:nvGrpSpPr>
          <p:grpSpPr>
            <a:xfrm>
              <a:off x="838200" y="1823571"/>
              <a:ext cx="3289300" cy="1872129"/>
              <a:chOff x="838200" y="1823571"/>
              <a:chExt cx="3289300" cy="2433918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1172637" y="1823571"/>
                <a:ext cx="0" cy="2433918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38200" y="3931641"/>
                <a:ext cx="3289300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/>
                <p:cNvSpPr/>
                <p:nvPr/>
              </p:nvSpPr>
              <p:spPr>
                <a:xfrm>
                  <a:off x="4127500" y="3172480"/>
                  <a:ext cx="61254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500" y="3172480"/>
                  <a:ext cx="612540" cy="52322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/>
                <p:cNvSpPr/>
                <p:nvPr/>
              </p:nvSpPr>
              <p:spPr>
                <a:xfrm>
                  <a:off x="838200" y="1325751"/>
                  <a:ext cx="62081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325751"/>
                  <a:ext cx="620811" cy="52322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Multiply 34"/>
            <p:cNvSpPr/>
            <p:nvPr/>
          </p:nvSpPr>
          <p:spPr>
            <a:xfrm>
              <a:off x="1912706" y="2305996"/>
              <a:ext cx="491575" cy="45363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Multiply 35"/>
            <p:cNvSpPr/>
            <p:nvPr/>
          </p:nvSpPr>
          <p:spPr>
            <a:xfrm>
              <a:off x="2098984" y="1849805"/>
              <a:ext cx="491575" cy="45363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7" name="Multiply 36"/>
            <p:cNvSpPr/>
            <p:nvPr/>
          </p:nvSpPr>
          <p:spPr>
            <a:xfrm>
              <a:off x="2579968" y="2216518"/>
              <a:ext cx="491575" cy="45363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8" name="Multiply 37"/>
            <p:cNvSpPr/>
            <p:nvPr/>
          </p:nvSpPr>
          <p:spPr>
            <a:xfrm>
              <a:off x="2237062" y="2396152"/>
              <a:ext cx="491575" cy="45363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9" name="Multiply 38"/>
            <p:cNvSpPr/>
            <p:nvPr/>
          </p:nvSpPr>
          <p:spPr>
            <a:xfrm>
              <a:off x="2940049" y="2272899"/>
              <a:ext cx="491575" cy="45363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0" name="Multiply 39"/>
            <p:cNvSpPr/>
            <p:nvPr/>
          </p:nvSpPr>
          <p:spPr>
            <a:xfrm>
              <a:off x="2709081" y="2752124"/>
              <a:ext cx="491575" cy="45363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1" name="Multiply 40"/>
            <p:cNvSpPr/>
            <p:nvPr/>
          </p:nvSpPr>
          <p:spPr>
            <a:xfrm>
              <a:off x="3301486" y="2843829"/>
              <a:ext cx="491575" cy="45363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404836" y="1698964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005690" y="1470561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804861" y="1698964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181071" y="1595762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790717" y="2470018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977493" y="3023839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855683" y="2973690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423045" y="2552044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677717" y="2182810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309004" y="2132380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504847" y="1432268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281617" y="2051094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208645" y="3066653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663452" y="3147461"/>
              <a:ext cx="300014" cy="300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10525536" y="3939805"/>
                <a:ext cx="873893" cy="2362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5536" y="3939805"/>
                <a:ext cx="873893" cy="2362955"/>
              </a:xfrm>
              <a:prstGeom prst="rect">
                <a:avLst/>
              </a:prstGeom>
              <a:blipFill rotWithShape="1">
                <a:blip r:embed="rId4"/>
                <a:stretch>
                  <a:fillRect l="-47" t="-11" r="62" b="1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with kernels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⋯,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Given example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: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similarity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similarity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: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1">
                <a:blip r:embed="rId1"/>
                <a:stretch>
                  <a:fillRect t="-13"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696200" y="2897787"/>
                <a:ext cx="1584473" cy="2207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897787"/>
                <a:ext cx="1584473" cy="2207014"/>
              </a:xfrm>
              <a:prstGeom prst="rect">
                <a:avLst/>
              </a:prstGeom>
              <a:blipFill rotWithShape="1">
                <a:blip r:embed="rId2"/>
                <a:stretch>
                  <a:fillRect t="-13" r="9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/>
              <p:nvPr/>
            </p:nvSpPr>
            <p:spPr>
              <a:xfrm>
                <a:off x="838200" y="1530221"/>
                <a:ext cx="10515600" cy="5327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Hypothesis: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compute features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Predict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b="1" dirty="0" smtClean="0"/>
                  <a:t>Training (original)</a:t>
                </a:r>
                <a:endParaRPr lang="en-US" b="1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1" dirty="0" smtClean="0"/>
                  <a:t>Training (with kernel)</a:t>
                </a:r>
                <a:endParaRPr lang="en-US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30221"/>
                <a:ext cx="10515600" cy="5327780"/>
              </a:xfrm>
              <a:prstGeom prst="rect">
                <a:avLst/>
              </a:prstGeom>
              <a:blipFill rotWithShape="1">
                <a:blip r:embed="rId1"/>
                <a:stretch>
                  <a:fillRect t="-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kernels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51400" y="4318000"/>
            <a:ext cx="0" cy="15113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864600" y="4318000"/>
            <a:ext cx="0" cy="15113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629900" y="5175250"/>
            <a:ext cx="584200" cy="4699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parameters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en-US" b="0" dirty="0" smtClean="0"/>
                </a:br>
                <a:r>
                  <a:rPr lang="en-US" b="0" dirty="0" smtClean="0"/>
                  <a:t>Large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: Lower bias, high variance. </a:t>
                </a:r>
                <a:br>
                  <a:rPr lang="en-US" dirty="0" smtClean="0"/>
                </a:br>
                <a:r>
                  <a:rPr lang="en-US" dirty="0" smtClean="0"/>
                  <a:t>Small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Higher </a:t>
                </a:r>
                <a:r>
                  <a:rPr lang="en-US" dirty="0"/>
                  <a:t>bias, </a:t>
                </a:r>
                <a:r>
                  <a:rPr lang="en-US" dirty="0" smtClean="0"/>
                  <a:t>low variance.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vary more smoothly.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Higher bias, lower variance</a:t>
                </a:r>
                <a:endParaRPr lang="en-US" dirty="0" smtClean="0"/>
              </a:p>
              <a:p>
                <a:r>
                  <a:rPr lang="en-US" dirty="0" smtClean="0"/>
                  <a:t>Small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vary </a:t>
                </a:r>
                <a:r>
                  <a:rPr lang="en-US" dirty="0" smtClean="0"/>
                  <a:t>less </a:t>
                </a:r>
                <a:r>
                  <a:rPr lang="en-US" dirty="0"/>
                  <a:t>smoothly.</a:t>
                </a:r>
                <a:endParaRPr lang="en-US" dirty="0"/>
              </a:p>
              <a:p>
                <a:pPr lvl="1"/>
                <a:r>
                  <a:rPr lang="en-US" dirty="0" smtClean="0"/>
                  <a:t>Lower bias, higher variance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1">
                <a:blip r:embed="rId1"/>
                <a:stretch>
                  <a:fillRect t="-13" b="-5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https://cs.stanford.edu/people/karpathy/svmjs/demo/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181" y="2283199"/>
            <a:ext cx="4475638" cy="4480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song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74943" y="6492875"/>
            <a:ext cx="4796287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Video source: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https://www.youtube.com/watch?v=g15bqtyidZs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Cost function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Large margin classification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Kernels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b="1" dirty="0" smtClean="0">
                <a:solidFill>
                  <a:srgbClr val="FF0000"/>
                </a:solidFill>
              </a:rPr>
              <a:t>Using an SVM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SVM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SVM software package (e.g., </a:t>
                </a:r>
                <a:r>
                  <a:rPr lang="en-US" dirty="0" err="1" smtClean="0"/>
                  <a:t>liblinear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libsvm</a:t>
                </a:r>
                <a:r>
                  <a:rPr lang="en-US" dirty="0" smtClean="0"/>
                  <a:t>) to </a:t>
                </a:r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Need to specify: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Choice of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Choice of kernel (similarity function):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Linear kernel: </a:t>
                </a:r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Gaussian </a:t>
                </a:r>
                <a:r>
                  <a:rPr lang="en-US" dirty="0"/>
                  <a:t>kernel: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Need to 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Need proper feature </a:t>
                </a:r>
                <a:r>
                  <a:rPr lang="en-US" dirty="0" smtClean="0"/>
                  <a:t>scaling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1">
                <a:blip r:embed="rId1"/>
                <a:stretch>
                  <a:fillRect t="-13"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SVM decision </a:t>
            </a:r>
            <a:r>
              <a:rPr lang="en-US" sz="4000" dirty="0" smtClean="0"/>
              <a:t>boundary: Linearly separable case</a:t>
            </a:r>
            <a:endParaRPr lang="en-US" sz="4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909447" y="1825625"/>
            <a:ext cx="6382083" cy="5220634"/>
            <a:chOff x="713495" y="2772389"/>
            <a:chExt cx="4249030" cy="3327009"/>
          </a:xfrm>
        </p:grpSpPr>
        <p:grpSp>
          <p:nvGrpSpPr>
            <p:cNvPr id="5" name="Group 4"/>
            <p:cNvGrpSpPr/>
            <p:nvPr/>
          </p:nvGrpSpPr>
          <p:grpSpPr>
            <a:xfrm>
              <a:off x="713495" y="2772389"/>
              <a:ext cx="4249030" cy="2886278"/>
              <a:chOff x="380120" y="1732250"/>
              <a:chExt cx="5479201" cy="3721909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1213434" y="1993507"/>
                <a:ext cx="0" cy="3460652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960215" y="5053234"/>
                <a:ext cx="4899106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380120" y="3268422"/>
                    <a:ext cx="959879" cy="83345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20" y="3268422"/>
                    <a:ext cx="959879" cy="833456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Multiply 9"/>
              <p:cNvSpPr/>
              <p:nvPr/>
            </p:nvSpPr>
            <p:spPr>
              <a:xfrm>
                <a:off x="3425785" y="3013781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2522477" y="4545501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1599124" y="4350829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Multiply 12"/>
              <p:cNvSpPr/>
              <p:nvPr/>
            </p:nvSpPr>
            <p:spPr>
              <a:xfrm>
                <a:off x="3759685" y="2156885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Multiply 13"/>
              <p:cNvSpPr/>
              <p:nvPr/>
            </p:nvSpPr>
            <p:spPr>
              <a:xfrm>
                <a:off x="4132598" y="2746245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3904957" y="3392624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Multiply 15"/>
              <p:cNvSpPr/>
              <p:nvPr/>
            </p:nvSpPr>
            <p:spPr>
              <a:xfrm>
                <a:off x="4592200" y="2468609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1397139" y="3705252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2063576" y="3397659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2686944" y="3809523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239029" y="2607051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Multiply 20"/>
              <p:cNvSpPr/>
              <p:nvPr/>
            </p:nvSpPr>
            <p:spPr>
              <a:xfrm>
                <a:off x="2885664" y="2371881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Multiply 21"/>
              <p:cNvSpPr/>
              <p:nvPr/>
            </p:nvSpPr>
            <p:spPr>
              <a:xfrm>
                <a:off x="4820810" y="3995920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1729444" y="2758719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Multiply 23"/>
              <p:cNvSpPr/>
              <p:nvPr/>
            </p:nvSpPr>
            <p:spPr>
              <a:xfrm>
                <a:off x="3337654" y="1862047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Multiply 24"/>
              <p:cNvSpPr/>
              <p:nvPr/>
            </p:nvSpPr>
            <p:spPr>
              <a:xfrm>
                <a:off x="3587991" y="2529680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Multiply 25"/>
              <p:cNvSpPr/>
              <p:nvPr/>
            </p:nvSpPr>
            <p:spPr>
              <a:xfrm>
                <a:off x="2915623" y="1732250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3497931" y="5453067"/>
                  <a:ext cx="530804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931" y="5453067"/>
                  <a:ext cx="530804" cy="646331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Connector 27"/>
          <p:cNvCxnSpPr/>
          <p:nvPr/>
        </p:nvCxnSpPr>
        <p:spPr>
          <a:xfrm>
            <a:off x="5581092" y="1465729"/>
            <a:ext cx="893041" cy="520401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09890" y="2670286"/>
            <a:ext cx="5234467" cy="280549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(similarity)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Note: not all similarity functions make valid kernels.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Many off-the-shelf </a:t>
            </a:r>
            <a:r>
              <a:rPr lang="en-US" sz="3200" dirty="0" smtClean="0"/>
              <a:t>kernels </a:t>
            </a:r>
            <a:r>
              <a:rPr lang="en-US" sz="3200" dirty="0" smtClean="0"/>
              <a:t>available:</a:t>
            </a:r>
            <a:endParaRPr lang="en-US" sz="3200" dirty="0" smtClean="0"/>
          </a:p>
          <a:p>
            <a:pPr lvl="1"/>
            <a:r>
              <a:rPr lang="en-US" sz="2800" dirty="0" smtClean="0"/>
              <a:t>Polynomial kernel</a:t>
            </a:r>
            <a:endParaRPr lang="en-US" sz="2800" dirty="0" smtClean="0"/>
          </a:p>
          <a:p>
            <a:pPr lvl="1"/>
            <a:r>
              <a:rPr lang="en-US" sz="2800" dirty="0" smtClean="0"/>
              <a:t>String kernel</a:t>
            </a:r>
            <a:endParaRPr lang="en-US" sz="2800" dirty="0" smtClean="0"/>
          </a:p>
          <a:p>
            <a:pPr lvl="1"/>
            <a:r>
              <a:rPr lang="en-US" sz="2800" dirty="0" smtClean="0"/>
              <a:t>Chi-square kernel</a:t>
            </a:r>
            <a:endParaRPr lang="en-US" sz="2800" dirty="0" smtClean="0"/>
          </a:p>
          <a:p>
            <a:pPr lvl="1"/>
            <a:r>
              <a:rPr lang="en-US" sz="2800" dirty="0" smtClean="0"/>
              <a:t>Histogram intersection kernel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classification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50635"/>
                <a:ext cx="10515600" cy="19073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Use one-vs.-all method. Train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SVMs, one to distinguish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from the rest,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⋯,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Pick class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with the largest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50635"/>
                <a:ext cx="10515600" cy="1907365"/>
              </a:xfrm>
              <a:blipFill rotWithShape="1">
                <a:blip r:embed="rId1"/>
                <a:stretch>
                  <a:fillRect t="-1507" b="-882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594152" y="2139479"/>
            <a:ext cx="0" cy="2683678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397785" y="4512246"/>
            <a:ext cx="3799176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47931" y="3128154"/>
                <a:ext cx="744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31" y="3128154"/>
                <a:ext cx="74437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9" t="-22" r="3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sosceles Triangle 6"/>
          <p:cNvSpPr/>
          <p:nvPr/>
        </p:nvSpPr>
        <p:spPr>
          <a:xfrm>
            <a:off x="2609294" y="4118508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1893248" y="3967543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3568728" y="2266176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4057896" y="3038745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4549694" y="3016936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4214330" y="2507912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1869423" y="3208475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2330797" y="3509732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3032423" y="3608027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3408301" y="2727840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Multiply 16"/>
          <p:cNvSpPr/>
          <p:nvPr/>
        </p:nvSpPr>
        <p:spPr>
          <a:xfrm>
            <a:off x="4391613" y="3692317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2522230" y="3122290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4449829" y="4398823"/>
                <a:ext cx="53080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829" y="4398823"/>
                <a:ext cx="530804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72" t="-28" r="-2331" b="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893248" y="2009289"/>
            <a:ext cx="303453" cy="303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42709" y="1825625"/>
            <a:ext cx="303453" cy="303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52515" y="2002110"/>
            <a:ext cx="303453" cy="303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39787" y="2405147"/>
            <a:ext cx="303453" cy="303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vs. SVMs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74400" cy="5032375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number of features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number of training examples</a:t>
                </a:r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 smtClean="0"/>
                  <a:t> is large (relative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 smtClean="0"/>
                  <a:t>)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 smtClean="0"/>
                  <a:t>Use logistic regression or SVM without a kernel (“linear kernel”)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is </a:t>
                </a:r>
                <a:r>
                  <a:rPr lang="en-US" b="1" dirty="0" smtClean="0"/>
                  <a:t>small,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 smtClean="0"/>
                  <a:t> is intermediate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Use SVM with Gaussian kernel 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is small</a:t>
                </a:r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is large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000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+)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Create/add more features, then use logistic regression of linear SVM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Neural network likely to work well for most of these case, </a:t>
                </a:r>
                <a:br>
                  <a:rPr lang="en-US" dirty="0" smtClean="0"/>
                </a:br>
                <a:r>
                  <a:rPr lang="en-US" dirty="0" smtClean="0"/>
                  <a:t>but slower to train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74400" cy="5032375"/>
              </a:xfrm>
              <a:blipFill rotWithShape="1">
                <a:blip r:embed="rId1"/>
                <a:stretch>
                  <a:fillRect t="-13" b="-1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z="3600" b="1" dirty="0"/>
                  <a:t>Cost function</a:t>
                </a:r>
                <a:endParaRPr lang="en-US" sz="3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10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100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31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sz="31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100" i="1" dirty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3100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31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100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31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1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1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310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100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100" dirty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310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1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1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1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31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1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1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1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1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1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31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3100" dirty="0"/>
              </a:p>
              <a:p>
                <a:r>
                  <a:rPr lang="en-US" sz="3600" b="1" dirty="0" smtClean="0"/>
                  <a:t>Large margin classification</a:t>
                </a:r>
                <a:endParaRPr lang="en-US" sz="3600" b="1" dirty="0" smtClean="0"/>
              </a:p>
              <a:p>
                <a:endParaRPr lang="en-US" sz="3600" dirty="0"/>
              </a:p>
              <a:p>
                <a:r>
                  <a:rPr lang="en-US" sz="3600" b="1" dirty="0"/>
                  <a:t>Kernels</a:t>
                </a:r>
                <a:endParaRPr lang="en-US" sz="3600" b="1" dirty="0"/>
              </a:p>
              <a:p>
                <a:endParaRPr lang="en-US" sz="3600" dirty="0"/>
              </a:p>
              <a:p>
                <a:r>
                  <a:rPr lang="en-US" sz="3600" b="1" dirty="0"/>
                  <a:t>Using an SVM</a:t>
                </a:r>
                <a:endParaRPr lang="en-US" sz="3600" b="1" dirty="0"/>
              </a:p>
              <a:p>
                <a:endParaRPr 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846" b="-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7126941" y="3230957"/>
            <a:ext cx="4440103" cy="3588513"/>
            <a:chOff x="2909447" y="1574185"/>
            <a:chExt cx="6770651" cy="5472074"/>
          </a:xfrm>
        </p:grpSpPr>
        <p:grpSp>
          <p:nvGrpSpPr>
            <p:cNvPr id="4" name="Group 3"/>
            <p:cNvGrpSpPr/>
            <p:nvPr/>
          </p:nvGrpSpPr>
          <p:grpSpPr>
            <a:xfrm>
              <a:off x="2909447" y="1825625"/>
              <a:ext cx="6382083" cy="5220634"/>
              <a:chOff x="713495" y="2772389"/>
              <a:chExt cx="4249030" cy="33270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13495" y="2772389"/>
                <a:ext cx="4249030" cy="2886278"/>
                <a:chOff x="380120" y="1732250"/>
                <a:chExt cx="5479201" cy="3721909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1213434" y="1993507"/>
                  <a:ext cx="0" cy="3460652"/>
                </a:xfrm>
                <a:prstGeom prst="line">
                  <a:avLst/>
                </a:prstGeom>
                <a:ln w="38100">
                  <a:headEnd type="arrow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960215" y="5053234"/>
                  <a:ext cx="4899106" cy="1"/>
                </a:xfrm>
                <a:prstGeom prst="line">
                  <a:avLst/>
                </a:prstGeom>
                <a:ln w="38100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380120" y="3268422"/>
                      <a:ext cx="959879" cy="83345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9" name="Rectangle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120" y="3268422"/>
                      <a:ext cx="959879" cy="833456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Multiply 9"/>
                <p:cNvSpPr/>
                <p:nvPr/>
              </p:nvSpPr>
              <p:spPr>
                <a:xfrm>
                  <a:off x="3425785" y="3013781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>
                <a:xfrm>
                  <a:off x="2522477" y="4545501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Isosceles Triangle 11"/>
                <p:cNvSpPr/>
                <p:nvPr/>
              </p:nvSpPr>
              <p:spPr>
                <a:xfrm>
                  <a:off x="1599124" y="4350829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Multiply 12"/>
                <p:cNvSpPr/>
                <p:nvPr/>
              </p:nvSpPr>
              <p:spPr>
                <a:xfrm>
                  <a:off x="3759685" y="2156885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Multiply 13"/>
                <p:cNvSpPr/>
                <p:nvPr/>
              </p:nvSpPr>
              <p:spPr>
                <a:xfrm>
                  <a:off x="4132598" y="2746245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Multiply 14"/>
                <p:cNvSpPr/>
                <p:nvPr/>
              </p:nvSpPr>
              <p:spPr>
                <a:xfrm>
                  <a:off x="3904957" y="3392624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Multiply 15"/>
                <p:cNvSpPr/>
                <p:nvPr/>
              </p:nvSpPr>
              <p:spPr>
                <a:xfrm>
                  <a:off x="4592200" y="2468609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>
                  <a:off x="1397139" y="3705252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>
                <a:xfrm>
                  <a:off x="2063576" y="3397659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>
                <a:xfrm>
                  <a:off x="2686944" y="3809523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>
                  <a:off x="1239029" y="2607051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Multiply 20"/>
                <p:cNvSpPr/>
                <p:nvPr/>
              </p:nvSpPr>
              <p:spPr>
                <a:xfrm>
                  <a:off x="2885664" y="2371881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" name="Multiply 21"/>
                <p:cNvSpPr/>
                <p:nvPr/>
              </p:nvSpPr>
              <p:spPr>
                <a:xfrm>
                  <a:off x="4820810" y="3995920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>
                  <a:off x="1729444" y="2758719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Multiply 23"/>
                <p:cNvSpPr/>
                <p:nvPr/>
              </p:nvSpPr>
              <p:spPr>
                <a:xfrm>
                  <a:off x="3337654" y="1862047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Multiply 24"/>
                <p:cNvSpPr/>
                <p:nvPr/>
              </p:nvSpPr>
              <p:spPr>
                <a:xfrm>
                  <a:off x="3587991" y="2529680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Multiply 25"/>
                <p:cNvSpPr/>
                <p:nvPr/>
              </p:nvSpPr>
              <p:spPr>
                <a:xfrm>
                  <a:off x="2915623" y="1732250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3497931" y="5453067"/>
                    <a:ext cx="530804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7931" y="5453067"/>
                    <a:ext cx="530804" cy="646331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/>
            <p:cNvCxnSpPr/>
            <p:nvPr/>
          </p:nvCxnSpPr>
          <p:spPr>
            <a:xfrm>
              <a:off x="4401465" y="1825625"/>
              <a:ext cx="3680425" cy="452905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907889" y="1574185"/>
              <a:ext cx="3211581" cy="3952104"/>
            </a:xfrm>
            <a:prstGeom prst="line">
              <a:avLst/>
            </a:prstGeom>
            <a:ln w="762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87644" y="2143539"/>
              <a:ext cx="3090944" cy="3803650"/>
            </a:xfrm>
            <a:prstGeom prst="line">
              <a:avLst/>
            </a:prstGeom>
            <a:ln w="762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7337485" y="5175226"/>
              <a:ext cx="546014" cy="351063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852879" y="5473448"/>
              <a:ext cx="546014" cy="351063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8327676" y="4889315"/>
              <a:ext cx="135242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/>
                <a:t>margin</a:t>
              </a:r>
              <a:endParaRPr 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SVM decision </a:t>
            </a:r>
            <a:r>
              <a:rPr lang="en-US" sz="4000" dirty="0" smtClean="0"/>
              <a:t>boundary: Linearly separable case</a:t>
            </a:r>
            <a:endParaRPr lang="en-US" sz="4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909447" y="1825625"/>
            <a:ext cx="6382083" cy="5220634"/>
            <a:chOff x="713495" y="2772389"/>
            <a:chExt cx="4249030" cy="3327009"/>
          </a:xfrm>
        </p:grpSpPr>
        <p:grpSp>
          <p:nvGrpSpPr>
            <p:cNvPr id="5" name="Group 4"/>
            <p:cNvGrpSpPr/>
            <p:nvPr/>
          </p:nvGrpSpPr>
          <p:grpSpPr>
            <a:xfrm>
              <a:off x="713495" y="2772389"/>
              <a:ext cx="4249030" cy="2886278"/>
              <a:chOff x="380120" y="1732250"/>
              <a:chExt cx="5479201" cy="3721909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1213434" y="1993507"/>
                <a:ext cx="0" cy="3460652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960215" y="5053234"/>
                <a:ext cx="4899106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380120" y="3268422"/>
                    <a:ext cx="959879" cy="83345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20" y="3268422"/>
                    <a:ext cx="959879" cy="833456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Multiply 9"/>
              <p:cNvSpPr/>
              <p:nvPr/>
            </p:nvSpPr>
            <p:spPr>
              <a:xfrm>
                <a:off x="3425785" y="3013781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2522477" y="4545501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1599124" y="4350829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Multiply 12"/>
              <p:cNvSpPr/>
              <p:nvPr/>
            </p:nvSpPr>
            <p:spPr>
              <a:xfrm>
                <a:off x="3759685" y="2156885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Multiply 13"/>
              <p:cNvSpPr/>
              <p:nvPr/>
            </p:nvSpPr>
            <p:spPr>
              <a:xfrm>
                <a:off x="4132598" y="2746245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3904957" y="3392624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Multiply 15"/>
              <p:cNvSpPr/>
              <p:nvPr/>
            </p:nvSpPr>
            <p:spPr>
              <a:xfrm>
                <a:off x="4592200" y="2468609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1397139" y="3705252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2063576" y="3397659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2686944" y="3809523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239029" y="2607051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Multiply 20"/>
              <p:cNvSpPr/>
              <p:nvPr/>
            </p:nvSpPr>
            <p:spPr>
              <a:xfrm>
                <a:off x="2885664" y="2371881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Multiply 21"/>
              <p:cNvSpPr/>
              <p:nvPr/>
            </p:nvSpPr>
            <p:spPr>
              <a:xfrm>
                <a:off x="4820810" y="3995920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1729444" y="2758719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Multiply 23"/>
              <p:cNvSpPr/>
              <p:nvPr/>
            </p:nvSpPr>
            <p:spPr>
              <a:xfrm>
                <a:off x="3337654" y="1862047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Multiply 24"/>
              <p:cNvSpPr/>
              <p:nvPr/>
            </p:nvSpPr>
            <p:spPr>
              <a:xfrm>
                <a:off x="3587991" y="2529680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Multiply 25"/>
              <p:cNvSpPr/>
              <p:nvPr/>
            </p:nvSpPr>
            <p:spPr>
              <a:xfrm>
                <a:off x="2915623" y="1732250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3497931" y="5453067"/>
                  <a:ext cx="530804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931" y="5453067"/>
                  <a:ext cx="530804" cy="646331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Connector 28"/>
          <p:cNvCxnSpPr/>
          <p:nvPr/>
        </p:nvCxnSpPr>
        <p:spPr>
          <a:xfrm>
            <a:off x="4401465" y="1825625"/>
            <a:ext cx="3680425" cy="4529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07889" y="1574185"/>
            <a:ext cx="3211581" cy="3952104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87644" y="2143539"/>
            <a:ext cx="3090944" cy="3803650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337485" y="5175226"/>
            <a:ext cx="546014" cy="351063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852879" y="5473448"/>
            <a:ext cx="546014" cy="351063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307183" y="5131008"/>
            <a:ext cx="13524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margin</a:t>
            </a:r>
            <a:endParaRPr lang="en-US" sz="3200" dirty="0"/>
          </a:p>
        </p:txBody>
      </p:sp>
      <p:sp>
        <p:nvSpPr>
          <p:cNvPr id="4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large margin classifiers?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400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4000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br>
                  <a:rPr lang="en-US" sz="4000" dirty="0"/>
                </a:br>
                <a:endParaRPr lang="en-US" sz="4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40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40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4000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40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4000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7916266" y="1690688"/>
            <a:ext cx="4115390" cy="3069314"/>
            <a:chOff x="2909447" y="1574185"/>
            <a:chExt cx="7337052" cy="5472074"/>
          </a:xfrm>
        </p:grpSpPr>
        <p:grpSp>
          <p:nvGrpSpPr>
            <p:cNvPr id="4" name="Group 3"/>
            <p:cNvGrpSpPr/>
            <p:nvPr/>
          </p:nvGrpSpPr>
          <p:grpSpPr>
            <a:xfrm>
              <a:off x="2909447" y="1825625"/>
              <a:ext cx="6382083" cy="5220634"/>
              <a:chOff x="713495" y="2772389"/>
              <a:chExt cx="4249030" cy="33270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13495" y="2772389"/>
                <a:ext cx="4249030" cy="2886278"/>
                <a:chOff x="380120" y="1732250"/>
                <a:chExt cx="5479201" cy="3721909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1213434" y="1993507"/>
                  <a:ext cx="0" cy="3460652"/>
                </a:xfrm>
                <a:prstGeom prst="line">
                  <a:avLst/>
                </a:prstGeom>
                <a:ln w="38100">
                  <a:headEnd type="arrow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960215" y="5053234"/>
                  <a:ext cx="4899106" cy="1"/>
                </a:xfrm>
                <a:prstGeom prst="line">
                  <a:avLst/>
                </a:prstGeom>
                <a:ln w="38100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380120" y="3268422"/>
                      <a:ext cx="959879" cy="83345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9" name="Rectangle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120" y="3268422"/>
                      <a:ext cx="959879" cy="833456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en-US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Multiply 9"/>
                <p:cNvSpPr/>
                <p:nvPr/>
              </p:nvSpPr>
              <p:spPr>
                <a:xfrm>
                  <a:off x="3425785" y="3013781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>
                <a:xfrm>
                  <a:off x="2522477" y="4545501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Isosceles Triangle 11"/>
                <p:cNvSpPr/>
                <p:nvPr/>
              </p:nvSpPr>
              <p:spPr>
                <a:xfrm>
                  <a:off x="1599124" y="4350829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Multiply 12"/>
                <p:cNvSpPr/>
                <p:nvPr/>
              </p:nvSpPr>
              <p:spPr>
                <a:xfrm>
                  <a:off x="3759685" y="2156885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Multiply 13"/>
                <p:cNvSpPr/>
                <p:nvPr/>
              </p:nvSpPr>
              <p:spPr>
                <a:xfrm>
                  <a:off x="4132598" y="2746245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Multiply 14"/>
                <p:cNvSpPr/>
                <p:nvPr/>
              </p:nvSpPr>
              <p:spPr>
                <a:xfrm>
                  <a:off x="3904957" y="3392624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Multiply 15"/>
                <p:cNvSpPr/>
                <p:nvPr/>
              </p:nvSpPr>
              <p:spPr>
                <a:xfrm>
                  <a:off x="4592200" y="2468609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>
                  <a:off x="1397139" y="3705252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>
                <a:xfrm>
                  <a:off x="2063576" y="3397659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>
                <a:xfrm>
                  <a:off x="2686944" y="3809523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>
                  <a:off x="1239029" y="2607051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Multiply 20"/>
                <p:cNvSpPr/>
                <p:nvPr/>
              </p:nvSpPr>
              <p:spPr>
                <a:xfrm>
                  <a:off x="2885664" y="2371881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" name="Multiply 21"/>
                <p:cNvSpPr/>
                <p:nvPr/>
              </p:nvSpPr>
              <p:spPr>
                <a:xfrm>
                  <a:off x="4820810" y="3995920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>
                  <a:off x="1729444" y="2758719"/>
                  <a:ext cx="422031" cy="372794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Multiply 23"/>
                <p:cNvSpPr/>
                <p:nvPr/>
              </p:nvSpPr>
              <p:spPr>
                <a:xfrm>
                  <a:off x="3337654" y="1862047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Multiply 24"/>
                <p:cNvSpPr/>
                <p:nvPr/>
              </p:nvSpPr>
              <p:spPr>
                <a:xfrm>
                  <a:off x="3587991" y="2529680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Multiply 25"/>
                <p:cNvSpPr/>
                <p:nvPr/>
              </p:nvSpPr>
              <p:spPr>
                <a:xfrm>
                  <a:off x="2915623" y="1732250"/>
                  <a:ext cx="422031" cy="372794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3497931" y="5453067"/>
                    <a:ext cx="530804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7931" y="5453067"/>
                    <a:ext cx="530804" cy="646331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/>
            <p:cNvCxnSpPr/>
            <p:nvPr/>
          </p:nvCxnSpPr>
          <p:spPr>
            <a:xfrm>
              <a:off x="4401465" y="1825625"/>
              <a:ext cx="3680425" cy="452905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907889" y="1574185"/>
              <a:ext cx="3211581" cy="3952104"/>
            </a:xfrm>
            <a:prstGeom prst="line">
              <a:avLst/>
            </a:prstGeom>
            <a:ln w="762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87644" y="2143539"/>
              <a:ext cx="3090944" cy="3803650"/>
            </a:xfrm>
            <a:prstGeom prst="line">
              <a:avLst/>
            </a:prstGeom>
            <a:ln w="762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7337485" y="5175226"/>
              <a:ext cx="546014" cy="351063"/>
            </a:xfrm>
            <a:prstGeom prst="straightConnector1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852879" y="5473448"/>
              <a:ext cx="546014" cy="351063"/>
            </a:xfrm>
            <a:prstGeom prst="straightConnector1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8361551" y="4981965"/>
              <a:ext cx="1884948" cy="8230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margin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inner product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52007" y="1690688"/>
                <a:ext cx="6208299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32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3200" dirty="0" smtClean="0"/>
                  <a:t>length of vector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b="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3200" dirty="0"/>
                  <a:t>length </a:t>
                </a:r>
                <a:r>
                  <a:rPr lang="en-US" sz="3200" dirty="0" smtClean="0"/>
                  <a:t>of projection of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200" dirty="0" smtClean="0"/>
                  <a:t> onto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2007" y="1690688"/>
                <a:ext cx="6208299" cy="4351338"/>
              </a:xfrm>
              <a:blipFill rotWithShape="1">
                <a:blip r:embed="rId1"/>
                <a:stretch>
                  <a:fillRect l="-8" t="-7" r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838200" y="2019300"/>
            <a:ext cx="4838700" cy="3943009"/>
            <a:chOff x="838200" y="1803102"/>
            <a:chExt cx="5624155" cy="423366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133145" y="1803102"/>
              <a:ext cx="0" cy="4233662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838200" y="5548894"/>
              <a:ext cx="5624155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 flipV="1">
            <a:off x="1091954" y="4238171"/>
            <a:ext cx="3247817" cy="126976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384991" y="3708906"/>
                <a:ext cx="52373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991" y="3708906"/>
                <a:ext cx="523733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60" t="-87" r="33" b="7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4339771" y="4238171"/>
            <a:ext cx="0" cy="126976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91954" y="4238171"/>
            <a:ext cx="320259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4077905" y="5452424"/>
                <a:ext cx="5654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905" y="5452424"/>
                <a:ext cx="5654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1" t="-68" r="35" b="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555494" y="3972893"/>
                <a:ext cx="5725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94" y="3972893"/>
                <a:ext cx="57252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88" t="-72" r="46" b="7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1055887" y="3365766"/>
            <a:ext cx="1619332" cy="214216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2511866" y="2771011"/>
                <a:ext cx="52373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66" y="2771011"/>
                <a:ext cx="523733" cy="584775"/>
              </a:xfrm>
              <a:prstGeom prst="rect">
                <a:avLst/>
              </a:prstGeom>
              <a:blipFill rotWithShape="1">
                <a:blip r:embed="rId5"/>
                <a:stretch>
                  <a:fillRect l="-84" t="-87" r="57" b="7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1055887" y="3365766"/>
            <a:ext cx="160129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75219" y="3393646"/>
            <a:ext cx="0" cy="211428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2511866" y="5456607"/>
                <a:ext cx="552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</a:rPr>
                  <a:t> 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66" y="5456607"/>
                <a:ext cx="55278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80" t="-11" r="-9625" b="1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570925" y="3094610"/>
                <a:ext cx="5598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</a:rPr>
                  <a:t> 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25" y="3094610"/>
                <a:ext cx="559897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1" t="-55" r="-8299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>
            <a:off x="2693253" y="3393646"/>
            <a:ext cx="637827" cy="12319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069344" y="4618128"/>
            <a:ext cx="2261736" cy="91768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5690357" y="5423700"/>
                <a:ext cx="4110558" cy="1077218"/>
              </a:xfrm>
              <a:prstGeom prst="rect">
                <a:avLst/>
              </a:prstGeom>
              <a:ln w="76200"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br>
                  <a:rPr lang="en-US" sz="3200" i="1" dirty="0">
                    <a:latin typeface="Cambria Math" panose="02040503050406030204" pitchFamily="18" charset="0"/>
                  </a:rPr>
                </a:br>
                <a:r>
                  <a:rPr lang="en-US" sz="3200" i="1" dirty="0">
                    <a:latin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32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dirty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357" y="5423700"/>
                <a:ext cx="4110558" cy="1077218"/>
              </a:xfrm>
              <a:prstGeom prst="rect">
                <a:avLst/>
              </a:prstGeom>
              <a:blipFill rotWithShape="1">
                <a:blip r:embed="rId8"/>
                <a:stretch>
                  <a:fillRect l="-930" t="-3552" r="-919" b="-3498"/>
                </a:stretch>
              </a:blipFill>
              <a:ln w="762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0" grpId="0"/>
      <p:bldP spid="35" grpId="0"/>
      <p:bldP spid="40" grpId="0"/>
      <p:bldP spid="41" grpId="0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decision boundary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br>
                  <a:rPr lang="en-US" i="1" dirty="0" smtClean="0">
                    <a:latin typeface="Cambria Math" panose="02040503050406030204" pitchFamily="18" charset="0"/>
                  </a:rPr>
                </a:br>
                <a:r>
                  <a:rPr lang="en-US" i="1" dirty="0" smtClean="0">
                    <a:latin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≤−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 smtClean="0"/>
                  <a:t>Simplication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What’s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?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191430" y="1690688"/>
                <a:ext cx="6819624" cy="718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e>
                        </m:d>
                      </m:e>
                      <m:sup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30" y="1690688"/>
                <a:ext cx="6819624" cy="718017"/>
              </a:xfrm>
              <a:prstGeom prst="rect">
                <a:avLst/>
              </a:prstGeom>
              <a:blipFill rotWithShape="1">
                <a:blip r:embed="rId2"/>
                <a:stretch>
                  <a:fillRect l="-4" t="-44" b="2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515100" y="2799230"/>
            <a:ext cx="4838700" cy="3943009"/>
            <a:chOff x="838200" y="1803102"/>
            <a:chExt cx="5624155" cy="423366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133145" y="1803102"/>
              <a:ext cx="0" cy="4233662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838200" y="5548894"/>
              <a:ext cx="5624155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 flipV="1">
            <a:off x="6768854" y="5018101"/>
            <a:ext cx="3247817" cy="126976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0061891" y="4488836"/>
                <a:ext cx="5205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891" y="4488836"/>
                <a:ext cx="520527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61" t="-4" r="27" b="10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0016671" y="5018101"/>
            <a:ext cx="0" cy="126976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68854" y="5018101"/>
            <a:ext cx="320259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9754805" y="6232354"/>
                <a:ext cx="551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805" y="6232354"/>
                <a:ext cx="55136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03" t="-101" r="22" b="10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232394" y="4752823"/>
                <a:ext cx="5584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94" y="4752823"/>
                <a:ext cx="55848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90" t="-105" r="34" b="10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6732787" y="4145696"/>
            <a:ext cx="1619332" cy="214216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8188766" y="3550941"/>
                <a:ext cx="901272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766" y="3550941"/>
                <a:ext cx="901272" cy="605294"/>
              </a:xfrm>
              <a:prstGeom prst="rect">
                <a:avLst/>
              </a:prstGeom>
              <a:blipFill rotWithShape="1">
                <a:blip r:embed="rId6"/>
                <a:stretch>
                  <a:fillRect l="-49" t="-3" r="1" b="2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6732787" y="4145696"/>
            <a:ext cx="160129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52119" y="4173576"/>
            <a:ext cx="0" cy="211428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8188766" y="6236537"/>
                <a:ext cx="719364" cy="548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</a:rPr>
                  <a:t> 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766" y="6236537"/>
                <a:ext cx="719364" cy="548740"/>
              </a:xfrm>
              <a:prstGeom prst="rect">
                <a:avLst/>
              </a:prstGeom>
              <a:blipFill rotWithShape="1">
                <a:blip r:embed="rId7"/>
                <a:stretch>
                  <a:fillRect l="-61" t="-37" r="-1187" b="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6247825" y="3874540"/>
                <a:ext cx="719364" cy="56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25" y="3874540"/>
                <a:ext cx="719364" cy="565476"/>
              </a:xfrm>
              <a:prstGeom prst="rect">
                <a:avLst/>
              </a:prstGeom>
              <a:blipFill rotWithShape="1">
                <a:blip r:embed="rId8"/>
                <a:stretch>
                  <a:fillRect l="-8" t="-72" r="-1240" b="1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8370153" y="4173576"/>
            <a:ext cx="637827" cy="12319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46244" y="5398058"/>
            <a:ext cx="2261736" cy="91768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8542614" y="5562759"/>
                <a:ext cx="716863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614" y="5562759"/>
                <a:ext cx="716863" cy="476990"/>
              </a:xfrm>
              <a:prstGeom prst="rect">
                <a:avLst/>
              </a:prstGeom>
              <a:blipFill rotWithShape="1">
                <a:blip r:embed="rId9"/>
                <a:stretch>
                  <a:fillRect l="-83" t="-33" r="76" b="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/>
      <p:bldP spid="13" grpId="0"/>
      <p:bldP spid="15" grpId="0"/>
      <p:bldP spid="18" grpId="0"/>
      <p:bldP spid="19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decision boundary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230037" y="4249271"/>
            <a:ext cx="0" cy="2433918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838200" y="5481040"/>
            <a:ext cx="4838700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ultiply 11"/>
          <p:cNvSpPr/>
          <p:nvPr/>
        </p:nvSpPr>
        <p:spPr>
          <a:xfrm>
            <a:off x="4102612" y="5615978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4052573" y="4765740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4616711" y="4996799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154589" y="5046089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43350" y="4745584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39306" y="5703663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473199" y="4582980"/>
            <a:ext cx="1376111" cy="199562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945037" y="4249271"/>
            <a:ext cx="0" cy="2433918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515100" y="5481040"/>
            <a:ext cx="4838700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Multiply 24"/>
          <p:cNvSpPr/>
          <p:nvPr/>
        </p:nvSpPr>
        <p:spPr>
          <a:xfrm>
            <a:off x="9722362" y="5615978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9687987" y="4765740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Multiply 26"/>
          <p:cNvSpPr/>
          <p:nvPr/>
        </p:nvSpPr>
        <p:spPr>
          <a:xfrm>
            <a:off x="10236461" y="4996799"/>
            <a:ext cx="491575" cy="453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31489" y="5046089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220250" y="4745584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816206" y="5703663"/>
            <a:ext cx="300014" cy="300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1668929" y="4450976"/>
            <a:ext cx="3509683" cy="223221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3896184" y="4222364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184" y="4222364"/>
                <a:ext cx="47891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96" t="-48" r="122" b="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>
            <a:off x="3406459" y="5239187"/>
            <a:ext cx="939853" cy="61357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295449" y="5196096"/>
            <a:ext cx="779876" cy="48524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1043957" y="3490553"/>
                <a:ext cx="4372159" cy="552267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en-US" sz="2800" b="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 smtClean="0"/>
                  <a:t> small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 large</a:t>
                </a:r>
                <a:endParaRPr lang="en-US" sz="2800" dirty="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57" y="3490553"/>
                <a:ext cx="4372159" cy="552267"/>
              </a:xfrm>
              <a:prstGeom prst="rect">
                <a:avLst/>
              </a:prstGeom>
              <a:blipFill rotWithShape="1">
                <a:blip r:embed="rId3"/>
                <a:stretch>
                  <a:fillRect l="-436" t="-3557" r="-431" b="-3375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/>
              <p:cNvSpPr/>
              <p:nvPr/>
            </p:nvSpPr>
            <p:spPr>
              <a:xfrm>
                <a:off x="4454623" y="5772774"/>
                <a:ext cx="61811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623" y="5772774"/>
                <a:ext cx="618118" cy="387927"/>
              </a:xfrm>
              <a:prstGeom prst="rect">
                <a:avLst/>
              </a:prstGeom>
              <a:blipFill rotWithShape="1">
                <a:blip r:embed="rId4"/>
                <a:stretch>
                  <a:fillRect l="-16" t="-161" r="58" b="14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1673241" y="5104747"/>
                <a:ext cx="61811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41" y="5104747"/>
                <a:ext cx="618118" cy="387927"/>
              </a:xfrm>
              <a:prstGeom prst="rect">
                <a:avLst/>
              </a:prstGeom>
              <a:blipFill rotWithShape="1">
                <a:blip r:embed="rId5"/>
                <a:stretch>
                  <a:fillRect l="-3" t="-159" r="45" b="1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10060534" y="5732481"/>
                <a:ext cx="61811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534" y="5732481"/>
                <a:ext cx="618118" cy="387927"/>
              </a:xfrm>
              <a:prstGeom prst="rect">
                <a:avLst/>
              </a:prstGeom>
              <a:blipFill rotWithShape="1">
                <a:blip r:embed="rId4"/>
                <a:stretch>
                  <a:fillRect l="-37" t="-87" r="80" b="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7336302" y="5064454"/>
                <a:ext cx="618118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302" y="5064454"/>
                <a:ext cx="618118" cy="387927"/>
              </a:xfrm>
              <a:prstGeom prst="rect">
                <a:avLst/>
              </a:prstGeom>
              <a:blipFill rotWithShape="1">
                <a:blip r:embed="rId5"/>
                <a:stretch>
                  <a:fillRect l="-24" t="-85" r="66" b="7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6966213" y="1913310"/>
                <a:ext cx="4181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Simplication: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213" y="1913310"/>
                <a:ext cx="4181914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6" t="-11" r="-788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/>
              <p:cNvSpPr/>
              <p:nvPr/>
            </p:nvSpPr>
            <p:spPr>
              <a:xfrm>
                <a:off x="6200555" y="3491156"/>
                <a:ext cx="5412764" cy="552267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en-US" sz="2800" b="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 smtClean="0"/>
                  <a:t> large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 can be small</a:t>
                </a:r>
                <a:endParaRPr lang="en-US" sz="2800" dirty="0"/>
              </a:p>
            </p:txBody>
          </p:sp>
        </mc:Choice>
        <mc:Fallback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555" y="3491156"/>
                <a:ext cx="5412764" cy="552267"/>
              </a:xfrm>
              <a:prstGeom prst="rect">
                <a:avLst/>
              </a:prstGeom>
              <a:blipFill rotWithShape="1">
                <a:blip r:embed="rId7"/>
                <a:stretch>
                  <a:fillRect l="-360" t="-3551" r="-344" b="-3381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>
            <a:off x="8940996" y="4483974"/>
            <a:ext cx="0" cy="19437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7391401" y="5492674"/>
            <a:ext cx="3657599" cy="1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/>
              <p:cNvSpPr/>
              <p:nvPr/>
            </p:nvSpPr>
            <p:spPr>
              <a:xfrm>
                <a:off x="10785186" y="5512036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186" y="5512036"/>
                <a:ext cx="47891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72" t="-45" r="98" b="4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/>
          <p:cNvCxnSpPr/>
          <p:nvPr/>
        </p:nvCxnSpPr>
        <p:spPr>
          <a:xfrm>
            <a:off x="7981497" y="5187435"/>
            <a:ext cx="4039" cy="35853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9950443" y="5473313"/>
            <a:ext cx="16670" cy="4781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952905" y="5377822"/>
            <a:ext cx="980869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998852" y="5370481"/>
            <a:ext cx="942144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3139259" y="5072884"/>
            <a:ext cx="214225" cy="29382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2925237" y="5377822"/>
            <a:ext cx="214225" cy="29382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Slide credit: Andrew Ng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3" grpId="0" animBg="1"/>
      <p:bldP spid="65" grpId="0" animBg="1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Data not linearly separable?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0934" y="4550956"/>
                <a:ext cx="6185945" cy="1968218"/>
              </a:xfrm>
              <a:ln w="76200">
                <a:solidFill>
                  <a:srgbClr val="FF0000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(#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misclassification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934" y="4550956"/>
                <a:ext cx="6185945" cy="1968218"/>
              </a:xfrm>
              <a:blipFill rotWithShape="1">
                <a:blip r:embed="rId1"/>
                <a:stretch>
                  <a:fillRect l="-624" t="-1964" r="-611" b="-1922"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843694" y="1847812"/>
                <a:ext cx="4931152" cy="2051459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94" y="1847812"/>
                <a:ext cx="4931152" cy="2051459"/>
              </a:xfrm>
              <a:prstGeom prst="rect">
                <a:avLst/>
              </a:prstGeom>
              <a:blipFill rotWithShape="1">
                <a:blip r:embed="rId2"/>
                <a:stretch>
                  <a:fillRect l="-781" t="-1886" r="-769" b="-1839"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7696411" y="2279755"/>
            <a:ext cx="0" cy="2568803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516494" y="4550956"/>
            <a:ext cx="3480913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6921380" y="3192734"/>
                <a:ext cx="977605" cy="823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380" y="3192734"/>
                <a:ext cx="977605" cy="823926"/>
              </a:xfrm>
              <a:prstGeom prst="rect">
                <a:avLst/>
              </a:prstGeom>
              <a:blipFill rotWithShape="1">
                <a:blip r:embed="rId3"/>
                <a:stretch>
                  <a:fillRect l="-53" t="-71" r="23" b="3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Multiply 47"/>
          <p:cNvSpPr/>
          <p:nvPr/>
        </p:nvSpPr>
        <p:spPr>
          <a:xfrm>
            <a:off x="9268331" y="3037093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9" name="Isosceles Triangle 48"/>
          <p:cNvSpPr/>
          <p:nvPr/>
        </p:nvSpPr>
        <p:spPr>
          <a:xfrm>
            <a:off x="8626512" y="4174071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Isosceles Triangle 49"/>
          <p:cNvSpPr/>
          <p:nvPr/>
        </p:nvSpPr>
        <p:spPr>
          <a:xfrm>
            <a:off x="7970452" y="4029569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Multiply 50"/>
          <p:cNvSpPr/>
          <p:nvPr/>
        </p:nvSpPr>
        <p:spPr>
          <a:xfrm>
            <a:off x="9505573" y="2401029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52" name="Multiply 51"/>
          <p:cNvSpPr/>
          <p:nvPr/>
        </p:nvSpPr>
        <p:spPr>
          <a:xfrm>
            <a:off x="9770536" y="2838504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53" name="Multiply 52"/>
          <p:cNvSpPr/>
          <p:nvPr/>
        </p:nvSpPr>
        <p:spPr>
          <a:xfrm>
            <a:off x="9608792" y="3318304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54" name="Multiply 53"/>
          <p:cNvSpPr/>
          <p:nvPr/>
        </p:nvSpPr>
        <p:spPr>
          <a:xfrm>
            <a:off x="10097092" y="2632418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55" name="Isosceles Triangle 54"/>
          <p:cNvSpPr/>
          <p:nvPr/>
        </p:nvSpPr>
        <p:spPr>
          <a:xfrm>
            <a:off x="7826937" y="3550364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Isosceles Triangle 55"/>
          <p:cNvSpPr/>
          <p:nvPr/>
        </p:nvSpPr>
        <p:spPr>
          <a:xfrm>
            <a:off x="8300454" y="3322041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Isosceles Triangle 56"/>
          <p:cNvSpPr/>
          <p:nvPr/>
        </p:nvSpPr>
        <p:spPr>
          <a:xfrm>
            <a:off x="8743369" y="3627763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Isosceles Triangle 57"/>
          <p:cNvSpPr/>
          <p:nvPr/>
        </p:nvSpPr>
        <p:spPr>
          <a:xfrm>
            <a:off x="7714597" y="2735182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Multiply 58"/>
          <p:cNvSpPr/>
          <p:nvPr/>
        </p:nvSpPr>
        <p:spPr>
          <a:xfrm>
            <a:off x="8884564" y="2560618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60" name="Multiply 59"/>
          <p:cNvSpPr/>
          <p:nvPr/>
        </p:nvSpPr>
        <p:spPr>
          <a:xfrm>
            <a:off x="10259524" y="3766124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61" name="Isosceles Triangle 60"/>
          <p:cNvSpPr/>
          <p:nvPr/>
        </p:nvSpPr>
        <p:spPr>
          <a:xfrm>
            <a:off x="8063046" y="2847763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Multiply 61"/>
          <p:cNvSpPr/>
          <p:nvPr/>
        </p:nvSpPr>
        <p:spPr>
          <a:xfrm>
            <a:off x="9205712" y="2182174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63" name="Multiply 62"/>
          <p:cNvSpPr/>
          <p:nvPr/>
        </p:nvSpPr>
        <p:spPr>
          <a:xfrm>
            <a:off x="9383581" y="2677750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64" name="Multiply 63"/>
          <p:cNvSpPr/>
          <p:nvPr/>
        </p:nvSpPr>
        <p:spPr>
          <a:xfrm>
            <a:off x="8905850" y="2085827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10014723" y="3286320"/>
            <a:ext cx="299861" cy="2767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9655505" y="4651758"/>
                <a:ext cx="486337" cy="823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505" y="4651758"/>
                <a:ext cx="486337" cy="823927"/>
              </a:xfrm>
              <a:prstGeom prst="rect">
                <a:avLst/>
              </a:prstGeom>
              <a:blipFill rotWithShape="1">
                <a:blip r:embed="rId4"/>
                <a:stretch>
                  <a:fillRect l="-68" t="-46" r="53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8014459" y="2085827"/>
            <a:ext cx="2245066" cy="27627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23378" y="1932448"/>
            <a:ext cx="1959070" cy="2410791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762027" y="2279755"/>
            <a:ext cx="1885482" cy="2320233"/>
          </a:xfrm>
          <a:prstGeom prst="line">
            <a:avLst/>
          </a:prstGeom>
          <a:ln w="762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805437" y="4129090"/>
            <a:ext cx="333070" cy="21414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9509826" y="4311005"/>
            <a:ext cx="333070" cy="21414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Multiply 65"/>
          <p:cNvSpPr/>
          <p:nvPr/>
        </p:nvSpPr>
        <p:spPr>
          <a:xfrm>
            <a:off x="7691675" y="2512227"/>
            <a:ext cx="299861" cy="2767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22847" y="5253210"/>
            <a:ext cx="2084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NP-hard </a:t>
            </a:r>
            <a:r>
              <a:rPr lang="en-US" sz="3200" dirty="0" smtClean="0">
                <a:sym typeface="Wingdings" panose="05000000000000000000" pitchFamily="2" charset="2"/>
              </a:rPr>
              <a:t>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cxnSp>
        <p:nvCxnSpPr>
          <p:cNvPr id="71" name="Straight Arrow Connector 70"/>
          <p:cNvCxnSpPr>
            <a:stCxn id="69" idx="1"/>
            <a:endCxn id="3" idx="3"/>
          </p:cNvCxnSpPr>
          <p:nvPr/>
        </p:nvCxnSpPr>
        <p:spPr>
          <a:xfrm flipH="1" flipV="1">
            <a:off x="7006879" y="5535065"/>
            <a:ext cx="1015968" cy="10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67" grpId="0" animBg="1"/>
      <p:bldP spid="66" grpId="0" animBg="1"/>
      <p:bldP spid="6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7655</Words>
  <Application>WPS Presentation</Application>
  <PresentationFormat>Widescreen</PresentationFormat>
  <Paragraphs>437</Paragraphs>
  <Slides>33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SimSun</vt:lpstr>
      <vt:lpstr>Wingdings</vt:lpstr>
      <vt:lpstr>Cambria Math</vt:lpstr>
      <vt:lpstr>Calibri Light</vt:lpstr>
      <vt:lpstr>Calibri</vt:lpstr>
      <vt:lpstr>Microsoft YaHei</vt:lpstr>
      <vt:lpstr>Arial Unicode MS</vt:lpstr>
      <vt:lpstr>Calibri (Body)</vt:lpstr>
      <vt:lpstr>Office Theme</vt:lpstr>
      <vt:lpstr>Support Vector Machine II</vt:lpstr>
      <vt:lpstr>Support Vector Machine</vt:lpstr>
      <vt:lpstr>SVM decision boundary: Linearly separable case</vt:lpstr>
      <vt:lpstr>SVM decision boundary: Linearly separable case</vt:lpstr>
      <vt:lpstr>Why large margin classifiers?</vt:lpstr>
      <vt:lpstr>Vector inner product</vt:lpstr>
      <vt:lpstr>SVM decision boundary</vt:lpstr>
      <vt:lpstr>SVM decision boundary</vt:lpstr>
      <vt:lpstr>Data not linearly separable?</vt:lpstr>
      <vt:lpstr>Hinge loss</vt:lpstr>
      <vt:lpstr>PowerPoint 演示文稿</vt:lpstr>
      <vt:lpstr>Support Vector Machine</vt:lpstr>
      <vt:lpstr>Non-linear classification</vt:lpstr>
      <vt:lpstr>Non-linear classification</vt:lpstr>
      <vt:lpstr>Why Kernels matter?</vt:lpstr>
      <vt:lpstr>Example</vt:lpstr>
      <vt:lpstr>Example</vt:lpstr>
      <vt:lpstr>Example kernels</vt:lpstr>
      <vt:lpstr>Non-linear decision boundary</vt:lpstr>
      <vt:lpstr>Kernel</vt:lpstr>
      <vt:lpstr>PowerPoint 演示文稿</vt:lpstr>
      <vt:lpstr>Choosing the landmarks</vt:lpstr>
      <vt:lpstr>SVM with kernels</vt:lpstr>
      <vt:lpstr>SVM with kernels</vt:lpstr>
      <vt:lpstr>SVM parameters</vt:lpstr>
      <vt:lpstr>SVM Demo</vt:lpstr>
      <vt:lpstr>SVM song</vt:lpstr>
      <vt:lpstr>Support Vector Machine</vt:lpstr>
      <vt:lpstr>Using SVM</vt:lpstr>
      <vt:lpstr>Kernel (similarity) functions</vt:lpstr>
      <vt:lpstr>Multi-class classification</vt:lpstr>
      <vt:lpstr>Logistic regression vs. SVMs</vt:lpstr>
      <vt:lpstr>Things to remember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Jia-Bin</dc:creator>
  <cp:lastModifiedBy>syed sajid</cp:lastModifiedBy>
  <cp:revision>336</cp:revision>
  <dcterms:created xsi:type="dcterms:W3CDTF">2019-01-25T06:55:00Z</dcterms:created>
  <dcterms:modified xsi:type="dcterms:W3CDTF">2025-03-18T06:59:58Z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C7EA953561A2494CB957B6C52FC56FA8_12</vt:lpwstr>
  </property>
  <property fmtid="{D5CDD505-2E9C-101B-9397-08002B2CF9AE}" pid="3" name="KSOProductBuildVer">
    <vt:lpwstr>1033-12.2.0.20326</vt:lpwstr>
  </property>
</Properties>
</file>