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70" r:id="rId14"/>
    <p:sldId id="271" r:id="rId15"/>
    <p:sldId id="272" r:id="rId16"/>
    <p:sldId id="273" r:id="rId17"/>
    <p:sldId id="274" r:id="rId18"/>
    <p:sldId id="275" r:id="rId19"/>
    <p:sldId id="27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BEB3CA-980B-4B72-B81F-A37D724B2F60}" v="5" dt="2025-01-13T07:19:58.04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102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B25BF-39AF-0F93-E5DA-6918A1724E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5DBAF93-45D2-76F0-5538-AA73FF73938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DF6D3F-4764-8698-F23D-05D64AA67CB9}"/>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5" name="Footer Placeholder 4">
            <a:extLst>
              <a:ext uri="{FF2B5EF4-FFF2-40B4-BE49-F238E27FC236}">
                <a16:creationId xmlns:a16="http://schemas.microsoft.com/office/drawing/2014/main" id="{C091A874-83E1-4F69-CDB1-CDB63D772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A3C126-A416-AA42-856B-36017889D3E6}"/>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14337651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F8096-7A59-1D98-2A8C-7403CEFA60F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04129C-C852-2B6D-C70B-2E34362E29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1686EF2-C12D-B756-956B-5ADB8F4F73E5}"/>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5" name="Footer Placeholder 4">
            <a:extLst>
              <a:ext uri="{FF2B5EF4-FFF2-40B4-BE49-F238E27FC236}">
                <a16:creationId xmlns:a16="http://schemas.microsoft.com/office/drawing/2014/main" id="{B383FD1C-61CB-8D6E-B3B4-BD51145C4E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0779B-3D37-56D8-9DA1-E5A7A1C41FBD}"/>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834866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7E392F2-66BE-A530-7B15-2C2D4B8EBDA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1E289E1-1FD1-6B5E-C732-B74B1C18CF0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FB0896A-2D5C-8B54-D723-251C9D9E8F31}"/>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5" name="Footer Placeholder 4">
            <a:extLst>
              <a:ext uri="{FF2B5EF4-FFF2-40B4-BE49-F238E27FC236}">
                <a16:creationId xmlns:a16="http://schemas.microsoft.com/office/drawing/2014/main" id="{DE760D58-774D-04DD-35AB-6970C0269F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C7068-4A7E-5DF2-D1A0-CB247518385D}"/>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31498975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5F7BE-0582-C673-CC84-61E760AB7EB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4DC00DC-90A0-3BBB-BF85-9EAE73BDD03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F11598-06AB-493A-0F1A-0B3781599A66}"/>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5" name="Footer Placeholder 4">
            <a:extLst>
              <a:ext uri="{FF2B5EF4-FFF2-40B4-BE49-F238E27FC236}">
                <a16:creationId xmlns:a16="http://schemas.microsoft.com/office/drawing/2014/main" id="{3FCDBBA0-9A0D-B016-252F-A506A5F9A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BBF8F1-546B-2F94-23CD-60F30728F50C}"/>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833441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D27660-AC42-1A4E-CE20-1723E112BDB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64740B1-EDC8-7EC4-0E66-7EAF8AEFCAD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328D65-33B8-2861-187F-6CF50D283FED}"/>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5" name="Footer Placeholder 4">
            <a:extLst>
              <a:ext uri="{FF2B5EF4-FFF2-40B4-BE49-F238E27FC236}">
                <a16:creationId xmlns:a16="http://schemas.microsoft.com/office/drawing/2014/main" id="{6D030D8E-5BC3-F01C-D154-7B4E145BA94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616C2F-0857-76C4-E5A2-180115E59FEC}"/>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17636833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AE1E83-8256-0BE5-8D76-871763B533C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8DE0666-E39E-605A-EA1D-52EC3FE65A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48BD666-058C-7AB4-85AB-51414811D8B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455ACDE-2CB0-BA4C-D6DC-0697FD3358BB}"/>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6" name="Footer Placeholder 5">
            <a:extLst>
              <a:ext uri="{FF2B5EF4-FFF2-40B4-BE49-F238E27FC236}">
                <a16:creationId xmlns:a16="http://schemas.microsoft.com/office/drawing/2014/main" id="{7B4B02BF-111A-69C7-9E91-C80A773242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F1464A-459B-46AE-11A6-1F1985E2FE4F}"/>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39861278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521EB-922A-EB0D-FA89-A5829C9A57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AE47155-FB83-2F36-0617-63F34D62AB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6FCABC-116C-1D75-6335-24982C34EA8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6C98D38-6D10-71B2-7E68-9D0EAD6A27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E0A9C15-3A20-4730-0AF3-549D99082E8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82A7D5-54F7-DFCC-94AB-5C34A0DEA98D}"/>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8" name="Footer Placeholder 7">
            <a:extLst>
              <a:ext uri="{FF2B5EF4-FFF2-40B4-BE49-F238E27FC236}">
                <a16:creationId xmlns:a16="http://schemas.microsoft.com/office/drawing/2014/main" id="{374561D9-3066-968F-132F-6949D45745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2DCD20-357D-620C-946D-9E5D716E99EB}"/>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2977030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6D53D-7711-E18E-8A41-BDC728FFA5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5678EB-3A12-9928-8ABF-F6CEFD89CED2}"/>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4" name="Footer Placeholder 3">
            <a:extLst>
              <a:ext uri="{FF2B5EF4-FFF2-40B4-BE49-F238E27FC236}">
                <a16:creationId xmlns:a16="http://schemas.microsoft.com/office/drawing/2014/main" id="{61111A87-20A3-3A4F-473B-48C786EE8C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98538DD-9C03-6258-4DAD-9CDF3763B918}"/>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787835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162D3A-3BF1-73E9-9DFF-DEE43371B102}"/>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3" name="Footer Placeholder 2">
            <a:extLst>
              <a:ext uri="{FF2B5EF4-FFF2-40B4-BE49-F238E27FC236}">
                <a16:creationId xmlns:a16="http://schemas.microsoft.com/office/drawing/2014/main" id="{BFDE6745-65C9-D868-CF57-14B9C3F772E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A1D4C02-B7C9-C7BB-03CB-7757A27A1F3A}"/>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4158922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B8476-77A7-F7D7-8B1B-D34977FAB1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FE4A788-5ECE-B6CA-55CA-F39EBBB5755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71B5221-8F98-922B-7153-C9C439D06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B8EC76A-84EA-0DAC-6358-9BB3AE683589}"/>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6" name="Footer Placeholder 5">
            <a:extLst>
              <a:ext uri="{FF2B5EF4-FFF2-40B4-BE49-F238E27FC236}">
                <a16:creationId xmlns:a16="http://schemas.microsoft.com/office/drawing/2014/main" id="{BF909F5A-9886-A6C8-CFB3-9A7A46F034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C930B8-ECB2-F9B3-BF0F-29EBFCE96857}"/>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2255794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EC945-266A-5AD4-3588-A03C75BC436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BC32C7-7727-315B-3E04-0BDA650A2C1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3EFCD-4ED7-5427-1E5D-F0F60CDAFC9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D9E725-1A7B-E784-B040-A27D2B2B3BB1}"/>
              </a:ext>
            </a:extLst>
          </p:cNvPr>
          <p:cNvSpPr>
            <a:spLocks noGrp="1"/>
          </p:cNvSpPr>
          <p:nvPr>
            <p:ph type="dt" sz="half" idx="10"/>
          </p:nvPr>
        </p:nvSpPr>
        <p:spPr/>
        <p:txBody>
          <a:bodyPr/>
          <a:lstStyle/>
          <a:p>
            <a:fld id="{0837BAAA-C721-4FFA-82F0-052D70C00655}" type="datetimeFigureOut">
              <a:rPr lang="en-US" smtClean="0"/>
              <a:t>1/16/2025</a:t>
            </a:fld>
            <a:endParaRPr lang="en-US"/>
          </a:p>
        </p:txBody>
      </p:sp>
      <p:sp>
        <p:nvSpPr>
          <p:cNvPr id="6" name="Footer Placeholder 5">
            <a:extLst>
              <a:ext uri="{FF2B5EF4-FFF2-40B4-BE49-F238E27FC236}">
                <a16:creationId xmlns:a16="http://schemas.microsoft.com/office/drawing/2014/main" id="{FE15041E-F795-C092-F690-0DF2466D133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254EAF4-F2D5-1659-1743-C267928DA4A3}"/>
              </a:ext>
            </a:extLst>
          </p:cNvPr>
          <p:cNvSpPr>
            <a:spLocks noGrp="1"/>
          </p:cNvSpPr>
          <p:nvPr>
            <p:ph type="sldNum" sz="quarter" idx="12"/>
          </p:nvPr>
        </p:nvSpPr>
        <p:spPr/>
        <p:txBody>
          <a:bodyPr/>
          <a:lstStyle/>
          <a:p>
            <a:fld id="{608C1950-E60C-4C69-859B-BEE59AB64720}" type="slidenum">
              <a:rPr lang="en-US" smtClean="0"/>
              <a:t>‹#›</a:t>
            </a:fld>
            <a:endParaRPr lang="en-US"/>
          </a:p>
        </p:txBody>
      </p:sp>
    </p:spTree>
    <p:extLst>
      <p:ext uri="{BB962C8B-B14F-4D97-AF65-F5344CB8AC3E}">
        <p14:creationId xmlns:p14="http://schemas.microsoft.com/office/powerpoint/2010/main" val="35741129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DCB3BE-8ED8-2B81-3FBA-6686382CA1D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C7B5841-05C6-D83F-0E7D-81D500B6EA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570AC5-55E2-7A8A-690E-0F12ECD1561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37BAAA-C721-4FFA-82F0-052D70C00655}" type="datetimeFigureOut">
              <a:rPr lang="en-US" smtClean="0"/>
              <a:t>1/16/2025</a:t>
            </a:fld>
            <a:endParaRPr lang="en-US"/>
          </a:p>
        </p:txBody>
      </p:sp>
      <p:sp>
        <p:nvSpPr>
          <p:cNvPr id="5" name="Footer Placeholder 4">
            <a:extLst>
              <a:ext uri="{FF2B5EF4-FFF2-40B4-BE49-F238E27FC236}">
                <a16:creationId xmlns:a16="http://schemas.microsoft.com/office/drawing/2014/main" id="{E1E8549D-E78E-90B7-ACD2-4D60600305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0B608F7-D727-D1AD-69D7-56F4713CAC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08C1950-E60C-4C69-859B-BEE59AB64720}" type="slidenum">
              <a:rPr lang="en-US" smtClean="0"/>
              <a:t>‹#›</a:t>
            </a:fld>
            <a:endParaRPr lang="en-US"/>
          </a:p>
        </p:txBody>
      </p:sp>
    </p:spTree>
    <p:extLst>
      <p:ext uri="{BB962C8B-B14F-4D97-AF65-F5344CB8AC3E}">
        <p14:creationId xmlns:p14="http://schemas.microsoft.com/office/powerpoint/2010/main" val="28726141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57A53-C44F-6AA5-E34C-48275C4137A9}"/>
              </a:ext>
            </a:extLst>
          </p:cNvPr>
          <p:cNvSpPr>
            <a:spLocks noGrp="1"/>
          </p:cNvSpPr>
          <p:nvPr>
            <p:ph type="ctrTitle"/>
          </p:nvPr>
        </p:nvSpPr>
        <p:spPr>
          <a:xfrm>
            <a:off x="1524000" y="248821"/>
            <a:ext cx="9144000" cy="1351379"/>
          </a:xfrm>
        </p:spPr>
        <p:txBody>
          <a:bodyPr/>
          <a:lstStyle/>
          <a:p>
            <a:r>
              <a:rPr lang="en-US" dirty="0"/>
              <a:t>Artificial Intelligence</a:t>
            </a:r>
          </a:p>
        </p:txBody>
      </p:sp>
      <p:sp>
        <p:nvSpPr>
          <p:cNvPr id="3" name="Subtitle 2">
            <a:extLst>
              <a:ext uri="{FF2B5EF4-FFF2-40B4-BE49-F238E27FC236}">
                <a16:creationId xmlns:a16="http://schemas.microsoft.com/office/drawing/2014/main" id="{48C5D636-B745-20E6-8601-E7898B3F2E9E}"/>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016111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B8BA73-2C39-5693-9191-9DECB02ED794}"/>
              </a:ext>
            </a:extLst>
          </p:cNvPr>
          <p:cNvSpPr>
            <a:spLocks noGrp="1"/>
          </p:cNvSpPr>
          <p:nvPr>
            <p:ph type="title"/>
          </p:nvPr>
        </p:nvSpPr>
        <p:spPr>
          <a:xfrm>
            <a:off x="838200" y="365125"/>
            <a:ext cx="10515600" cy="909039"/>
          </a:xfrm>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4C34E245-7C3F-AB71-6766-D9727ABF887F}"/>
              </a:ext>
            </a:extLst>
          </p:cNvPr>
          <p:cNvSpPr>
            <a:spLocks noGrp="1"/>
          </p:cNvSpPr>
          <p:nvPr>
            <p:ph idx="1"/>
          </p:nvPr>
        </p:nvSpPr>
        <p:spPr>
          <a:xfrm>
            <a:off x="838200" y="1597546"/>
            <a:ext cx="10515600" cy="4351338"/>
          </a:xfrm>
        </p:spPr>
        <p:txBody>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Skills Required for Rational Action</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Knowledge Representation</a:t>
            </a:r>
            <a:r>
              <a:rPr kumimoji="0" lang="en-US" altLang="en-US" sz="1800" b="0" i="0" u="none" strike="noStrike" cap="none" normalizeH="0" baseline="0" dirty="0">
                <a:ln>
                  <a:noFill/>
                </a:ln>
                <a:solidFill>
                  <a:schemeClr val="tx1"/>
                </a:solidFill>
                <a:effectLst/>
                <a:latin typeface="Arial" panose="020B0604020202020204" pitchFamily="34" charset="0"/>
              </a:rPr>
              <a:t>: Storing and organizing information to support decision-making.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Reasoning</a:t>
            </a:r>
            <a:r>
              <a:rPr kumimoji="0" lang="en-US" altLang="en-US" sz="1800" b="0" i="0" u="none" strike="noStrike" cap="none" normalizeH="0" baseline="0" dirty="0">
                <a:ln>
                  <a:noFill/>
                </a:ln>
                <a:solidFill>
                  <a:schemeClr val="tx1"/>
                </a:solidFill>
                <a:effectLst/>
                <a:latin typeface="Arial" panose="020B0604020202020204" pitchFamily="34" charset="0"/>
              </a:rPr>
              <a:t>: Drawing conclusions to guide actions.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Natural Language Processing</a:t>
            </a:r>
            <a:r>
              <a:rPr kumimoji="0" lang="en-US" altLang="en-US" sz="1800" b="0" i="0" u="none" strike="noStrike" cap="none" normalizeH="0" baseline="0" dirty="0">
                <a:ln>
                  <a:noFill/>
                </a:ln>
                <a:solidFill>
                  <a:schemeClr val="tx1"/>
                </a:solidFill>
                <a:effectLst/>
                <a:latin typeface="Arial" panose="020B0604020202020204" pitchFamily="34" charset="0"/>
              </a:rPr>
              <a:t>: Communicating effectively in complex social contexts.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Learning</a:t>
            </a:r>
            <a:r>
              <a:rPr kumimoji="0" lang="en-US" altLang="en-US" sz="1800" b="0" i="0" u="none" strike="noStrike" cap="none" normalizeH="0" baseline="0" dirty="0">
                <a:ln>
                  <a:noFill/>
                </a:ln>
                <a:solidFill>
                  <a:schemeClr val="tx1"/>
                </a:solidFill>
                <a:effectLst/>
                <a:latin typeface="Arial" panose="020B0604020202020204" pitchFamily="34" charset="0"/>
              </a:rPr>
              <a:t>: Adapting to improve performance and behavior over time.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Advantages of the Rational-Agent Approach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Generality</a:t>
            </a:r>
            <a:r>
              <a:rPr kumimoji="0" lang="en-US" altLang="en-US" sz="1800" b="0" i="0" u="none" strike="noStrike" cap="none" normalizeH="0" baseline="0" dirty="0">
                <a:ln>
                  <a:noFill/>
                </a:ln>
                <a:solidFill>
                  <a:schemeClr val="tx1"/>
                </a:solidFill>
                <a:effectLst/>
                <a:latin typeface="Arial" panose="020B0604020202020204" pitchFamily="34" charset="0"/>
              </a:rPr>
              <a:t>: More comprehensive than the “laws of thought” approach, as it encompasses various mechanisms to achieve rationality.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Scientific Development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Mathematically well-defined and generalizable.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Enables the design of agents with provable performance guarantees.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Human Behavior vs. Rationality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Human behavior is highly specific to environments and comprises all possible actions.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Rationality provides a structured, universal framework that applies across diverse contexts. </a:t>
            </a:r>
          </a:p>
          <a:p>
            <a:pPr marL="0" indent="0">
              <a:buNone/>
            </a:pPr>
            <a:endParaRPr lang="en-US" dirty="0"/>
          </a:p>
        </p:txBody>
      </p:sp>
    </p:spTree>
    <p:extLst>
      <p:ext uri="{BB962C8B-B14F-4D97-AF65-F5344CB8AC3E}">
        <p14:creationId xmlns:p14="http://schemas.microsoft.com/office/powerpoint/2010/main" val="631835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B417E-62E6-8675-5659-F63F5B154CDA}"/>
              </a:ext>
            </a:extLst>
          </p:cNvPr>
          <p:cNvSpPr>
            <a:spLocks noGrp="1"/>
          </p:cNvSpPr>
          <p:nvPr>
            <p:ph type="title"/>
          </p:nvPr>
        </p:nvSpPr>
        <p:spPr/>
        <p:txBody>
          <a:bodyPr/>
          <a:lstStyle/>
          <a:p>
            <a:r>
              <a:rPr lang="en-US" dirty="0"/>
              <a:t>The Foundations of Artificial Intelligence</a:t>
            </a:r>
          </a:p>
        </p:txBody>
      </p:sp>
      <p:sp>
        <p:nvSpPr>
          <p:cNvPr id="3" name="Content Placeholder 2">
            <a:extLst>
              <a:ext uri="{FF2B5EF4-FFF2-40B4-BE49-F238E27FC236}">
                <a16:creationId xmlns:a16="http://schemas.microsoft.com/office/drawing/2014/main" id="{C7C39BC1-61CE-D758-DB6F-2545972A1B94}"/>
              </a:ext>
            </a:extLst>
          </p:cNvPr>
          <p:cNvSpPr>
            <a:spLocks noGrp="1"/>
          </p:cNvSpPr>
          <p:nvPr>
            <p:ph idx="1"/>
          </p:nvPr>
        </p:nvSpPr>
        <p:spPr/>
        <p:txBody>
          <a:bodyPr>
            <a:normAutofit/>
          </a:bodyPr>
          <a:lstStyle/>
          <a:p>
            <a:r>
              <a:rPr lang="en-US" sz="2400" dirty="0">
                <a:latin typeface="Times New Roman" panose="02020603050405020304" pitchFamily="18" charset="0"/>
                <a:cs typeface="Times New Roman" panose="02020603050405020304" pitchFamily="18" charset="0"/>
              </a:rPr>
              <a:t>We organize the history around a series of questions. We certainly would not wish to give the impression that these questions are the only ones the disciplines address or that the disciplines have all been working toward AI as their ultimate fruition.</a:t>
            </a:r>
          </a:p>
          <a:p>
            <a:pPr marL="0" indent="0">
              <a:buNone/>
            </a:pP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Philosophy:</a:t>
            </a:r>
          </a:p>
          <a:p>
            <a:r>
              <a:rPr lang="en-US" sz="2400" dirty="0">
                <a:latin typeface="Times New Roman" panose="02020603050405020304" pitchFamily="18" charset="0"/>
                <a:cs typeface="Times New Roman" panose="02020603050405020304" pitchFamily="18" charset="0"/>
              </a:rPr>
              <a:t>Can formal rules be used to draw valid conclusions?</a:t>
            </a:r>
          </a:p>
          <a:p>
            <a:r>
              <a:rPr lang="en-US" sz="2400" dirty="0">
                <a:latin typeface="Times New Roman" panose="02020603050405020304" pitchFamily="18" charset="0"/>
                <a:cs typeface="Times New Roman" panose="02020603050405020304" pitchFamily="18" charset="0"/>
              </a:rPr>
              <a:t>How does the mind arise from a physical brain?</a:t>
            </a:r>
          </a:p>
          <a:p>
            <a:pPr marL="0" indent="0">
              <a:buNone/>
            </a:pPr>
            <a:r>
              <a:rPr lang="en-US" sz="2400" dirty="0">
                <a:latin typeface="Times New Roman" panose="02020603050405020304" pitchFamily="18" charset="0"/>
                <a:cs typeface="Times New Roman" panose="02020603050405020304" pitchFamily="18" charset="0"/>
              </a:rPr>
              <a:t>• Where does knowledge come from?</a:t>
            </a:r>
          </a:p>
          <a:p>
            <a:r>
              <a:rPr lang="en-US" sz="2400" dirty="0">
                <a:latin typeface="Times New Roman" panose="02020603050405020304" pitchFamily="18" charset="0"/>
                <a:cs typeface="Times New Roman" panose="02020603050405020304" pitchFamily="18" charset="0"/>
              </a:rPr>
              <a:t>How does knowledge lead to action?</a:t>
            </a:r>
          </a:p>
        </p:txBody>
      </p:sp>
    </p:spTree>
    <p:extLst>
      <p:ext uri="{BB962C8B-B14F-4D97-AF65-F5344CB8AC3E}">
        <p14:creationId xmlns:p14="http://schemas.microsoft.com/office/powerpoint/2010/main" val="406503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CB6AA6-9B70-EF3E-9A81-46101FBC45B7}"/>
              </a:ext>
            </a:extLst>
          </p:cNvPr>
          <p:cNvSpPr>
            <a:spLocks noGrp="1"/>
          </p:cNvSpPr>
          <p:nvPr>
            <p:ph type="title"/>
          </p:nvPr>
        </p:nvSpPr>
        <p:spPr/>
        <p:txBody>
          <a:bodyPr>
            <a:normAutofit fontScale="90000"/>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400" b="1" i="0" u="none" strike="noStrike" cap="none" normalizeH="0" baseline="0" dirty="0">
                <a:ln>
                  <a:noFill/>
                </a:ln>
                <a:solidFill>
                  <a:schemeClr val="tx1"/>
                </a:solidFill>
                <a:effectLst/>
                <a:latin typeface="Arial" panose="020B0604020202020204" pitchFamily="34" charset="0"/>
              </a:rPr>
              <a:t>Cognitive Psychology and Its Role in AI</a:t>
            </a:r>
          </a:p>
        </p:txBody>
      </p:sp>
      <p:sp>
        <p:nvSpPr>
          <p:cNvPr id="4" name="Rectangle 1">
            <a:extLst>
              <a:ext uri="{FF2B5EF4-FFF2-40B4-BE49-F238E27FC236}">
                <a16:creationId xmlns:a16="http://schemas.microsoft.com/office/drawing/2014/main" id="{1F131CF3-C756-8FD5-B0B0-D3A929FCAD74}"/>
              </a:ext>
            </a:extLst>
          </p:cNvPr>
          <p:cNvSpPr>
            <a:spLocks noGrp="1" noChangeArrowheads="1"/>
          </p:cNvSpPr>
          <p:nvPr>
            <p:ph idx="1"/>
          </p:nvPr>
        </p:nvSpPr>
        <p:spPr bwMode="auto">
          <a:xfrm>
            <a:off x="838200" y="1492003"/>
            <a:ext cx="9746258" cy="55861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Definition</a:t>
            </a:r>
            <a:r>
              <a:rPr lang="en-US" altLang="en-US" sz="1600" b="1" dirty="0">
                <a:latin typeface="Times New Roman" panose="02020603050405020304" pitchFamily="18" charset="0"/>
                <a:cs typeface="Times New Roman" panose="02020603050405020304" pitchFamily="18" charset="0"/>
              </a:rPr>
              <a:t>:</a:t>
            </a:r>
            <a:endPar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Cognitive psychology views the brain as an </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information-processing device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Historical Foundations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William James (1842–1910)</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Early work on cognitive processes.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Helmholtz</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Proposed that perception involves unconscious logical inference. </a:t>
            </a:r>
          </a:p>
          <a:p>
            <a:pPr marL="457200" marR="0" lvl="1" indent="0" algn="l" defTabSz="914400" rtl="0" eaLnBrk="0" fontAlgn="base" latinLnBrk="0" hangingPunct="0">
              <a:lnSpc>
                <a:spcPct val="15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Emergence of Cognitive Science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field emerged from interdisciplinary collaboration, starting with a workshop at MIT in 1956. </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Key contributions at the workshop: </a:t>
            </a:r>
          </a:p>
          <a:p>
            <a:pPr marL="914400" marR="0" lvl="2"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George Miller</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Magic Number Seven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(memory capacity). </a:t>
            </a:r>
          </a:p>
          <a:p>
            <a:pPr marL="914400" marR="0" lvl="2"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Noam Chomsky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Three Models of Language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(language processing). </a:t>
            </a:r>
          </a:p>
          <a:p>
            <a:pPr marL="914400" marR="0" lvl="2" indent="0" algn="just" defTabSz="914400" rtl="0" eaLnBrk="0" fontAlgn="base" latinLnBrk="0" hangingPunct="0">
              <a:lnSpc>
                <a:spcPct val="15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Allen Newell and Herbert Simon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Logic Theory Machine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(logical thinking). </a:t>
            </a: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60674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7C80B-1E4A-0E4F-2C75-F8324AD3C3E2}"/>
              </a:ext>
            </a:extLst>
          </p:cNvPr>
          <p:cNvSpPr>
            <a:spLocks noGrp="1"/>
          </p:cNvSpPr>
          <p:nvPr>
            <p:ph type="title"/>
          </p:nvPr>
        </p:nvSpPr>
        <p:spPr/>
        <p:txBody>
          <a:bodyPr/>
          <a:lstStyle/>
          <a:p>
            <a:r>
              <a:rPr lang="en-US" dirty="0"/>
              <a:t>Uses of Machine Learning:</a:t>
            </a:r>
          </a:p>
        </p:txBody>
      </p:sp>
      <p:sp>
        <p:nvSpPr>
          <p:cNvPr id="4" name="Rectangle 1">
            <a:extLst>
              <a:ext uri="{FF2B5EF4-FFF2-40B4-BE49-F238E27FC236}">
                <a16:creationId xmlns:a16="http://schemas.microsoft.com/office/drawing/2014/main" id="{62E6A686-92AC-4129-98B6-8102D9093921}"/>
              </a:ext>
            </a:extLst>
          </p:cNvPr>
          <p:cNvSpPr>
            <a:spLocks noGrp="1" noChangeArrowheads="1"/>
          </p:cNvSpPr>
          <p:nvPr>
            <p:ph idx="1"/>
          </p:nvPr>
        </p:nvSpPr>
        <p:spPr bwMode="auto">
          <a:xfrm>
            <a:off x="838200" y="1600637"/>
            <a:ext cx="8654933"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Healthcare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diagnosis and detection of diseases (e.g., cancer detection from medical imaging).</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Personalized treatment plans through predictive analytics.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Drug discovery and genomics analysis.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Finance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Fraud detection and prevention in banking and e-commerce.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Algorithmic trading to optimize investments.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Credit scoring and risk assessment.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Transportation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Autonomous vehicles and route optimization.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flow analysis and congestion prediction.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Predictive maintenance for vehicles and infrastructure.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Agriculture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Crop yield prediction and disease detection.</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Precision farming using sensors and ML models.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Weather forecasting for farming decisions.</a:t>
            </a:r>
          </a:p>
          <a:p>
            <a:pPr marL="0" indent="0" eaLnBrk="0" fontAlgn="base" hangingPunct="0">
              <a:lnSpc>
                <a:spcPct val="100000"/>
              </a:lnSpc>
              <a:spcBef>
                <a:spcPct val="0"/>
              </a:spcBef>
              <a:spcAft>
                <a:spcPct val="0"/>
              </a:spcAft>
              <a:buNone/>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10440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1E2FC-EF7E-9DE4-D142-4FC53DF7640E}"/>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0AE85677-8431-4970-40FB-A69F51DB19F0}"/>
              </a:ext>
            </a:extLst>
          </p:cNvPr>
          <p:cNvSpPr>
            <a:spLocks noGrp="1"/>
          </p:cNvSpPr>
          <p:nvPr>
            <p:ph idx="1"/>
          </p:nvPr>
        </p:nvSpPr>
        <p:spPr/>
        <p:txBody>
          <a:bodyPr>
            <a:normAutofit fontScale="92500" lnSpcReduction="10000"/>
          </a:bodyPr>
          <a:lstStyle/>
          <a:p>
            <a:pPr marL="0" indent="0">
              <a:buNone/>
            </a:pPr>
            <a:r>
              <a:rPr lang="en-US" b="1" dirty="0"/>
              <a:t>Customer Experience</a:t>
            </a:r>
            <a:r>
              <a:rPr lang="en-US" dirty="0"/>
              <a:t>:</a:t>
            </a:r>
          </a:p>
          <a:p>
            <a:pPr marL="742950" lvl="1" indent="-285750">
              <a:buFont typeface="+mj-lt"/>
              <a:buAutoNum type="arabicPeriod"/>
            </a:pPr>
            <a:r>
              <a:rPr lang="en-US" dirty="0"/>
              <a:t>Recommendation systems (e.g., Netflix, Amazon).</a:t>
            </a:r>
          </a:p>
          <a:p>
            <a:pPr marL="742950" lvl="1" indent="-285750">
              <a:buFont typeface="+mj-lt"/>
              <a:buAutoNum type="arabicPeriod"/>
            </a:pPr>
            <a:r>
              <a:rPr lang="en-US" dirty="0"/>
              <a:t>Sentiment analysis for customer feedback.</a:t>
            </a:r>
          </a:p>
          <a:p>
            <a:pPr marL="742950" lvl="1" indent="-285750">
              <a:buFont typeface="+mj-lt"/>
              <a:buAutoNum type="arabicPeriod"/>
            </a:pPr>
            <a:r>
              <a:rPr lang="en-US" dirty="0"/>
              <a:t>Chatbots and virtual assistants for customer support.</a:t>
            </a:r>
          </a:p>
          <a:p>
            <a:pPr marL="0" indent="0">
              <a:buNone/>
            </a:pPr>
            <a:r>
              <a:rPr lang="en-US" b="1" dirty="0"/>
              <a:t>Energy</a:t>
            </a:r>
            <a:r>
              <a:rPr lang="en-US" dirty="0"/>
              <a:t>:</a:t>
            </a:r>
          </a:p>
          <a:p>
            <a:pPr marL="742950" lvl="1" indent="-285750">
              <a:buFont typeface="+mj-lt"/>
              <a:buAutoNum type="arabicPeriod"/>
            </a:pPr>
            <a:r>
              <a:rPr lang="en-US" dirty="0"/>
              <a:t>Smart grid optimization and renewable energy management.</a:t>
            </a:r>
          </a:p>
          <a:p>
            <a:pPr marL="742950" lvl="1" indent="-285750">
              <a:buFont typeface="+mj-lt"/>
              <a:buAutoNum type="arabicPeriod"/>
            </a:pPr>
            <a:r>
              <a:rPr lang="en-US" dirty="0"/>
              <a:t>Predictive maintenance of energy infrastructure.</a:t>
            </a:r>
          </a:p>
          <a:p>
            <a:pPr marL="742950" lvl="1" indent="-285750">
              <a:buFont typeface="+mj-lt"/>
              <a:buAutoNum type="arabicPeriod"/>
            </a:pPr>
            <a:r>
              <a:rPr lang="en-US" dirty="0"/>
              <a:t>Energy consumption forecasting.</a:t>
            </a:r>
          </a:p>
          <a:p>
            <a:pPr marL="0" indent="0">
              <a:buNone/>
            </a:pPr>
            <a:r>
              <a:rPr lang="en-US" b="1" dirty="0"/>
              <a:t>Scientific Research</a:t>
            </a:r>
            <a:r>
              <a:rPr lang="en-US" dirty="0"/>
              <a:t>:</a:t>
            </a:r>
          </a:p>
          <a:p>
            <a:pPr marL="742950" lvl="1" indent="-285750">
              <a:buFont typeface="+mj-lt"/>
              <a:buAutoNum type="arabicPeriod"/>
            </a:pPr>
            <a:r>
              <a:rPr lang="en-US" dirty="0"/>
              <a:t>Accelerating discoveries in physics, biology, and chemistry.</a:t>
            </a:r>
          </a:p>
          <a:p>
            <a:pPr marL="742950" lvl="1" indent="-285750">
              <a:buFont typeface="+mj-lt"/>
              <a:buAutoNum type="arabicPeriod"/>
            </a:pPr>
            <a:r>
              <a:rPr lang="en-US" dirty="0"/>
              <a:t>Simulation and modeling for complex systems.</a:t>
            </a:r>
          </a:p>
          <a:p>
            <a:pPr marL="742950" lvl="1" indent="-285750">
              <a:buFont typeface="+mj-lt"/>
              <a:buAutoNum type="arabicPeriod"/>
            </a:pPr>
            <a:r>
              <a:rPr lang="en-US" dirty="0"/>
              <a:t>Deciphering large-scale datasets (e.g., astrophysics, climate models).</a:t>
            </a:r>
          </a:p>
          <a:p>
            <a:endParaRPr lang="en-US" dirty="0"/>
          </a:p>
        </p:txBody>
      </p:sp>
    </p:spTree>
    <p:extLst>
      <p:ext uri="{BB962C8B-B14F-4D97-AF65-F5344CB8AC3E}">
        <p14:creationId xmlns:p14="http://schemas.microsoft.com/office/powerpoint/2010/main" val="7289750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4EA18-38B9-F5E1-B150-168974379ADF}"/>
              </a:ext>
            </a:extLst>
          </p:cNvPr>
          <p:cNvSpPr>
            <a:spLocks noGrp="1"/>
          </p:cNvSpPr>
          <p:nvPr>
            <p:ph type="title"/>
          </p:nvPr>
        </p:nvSpPr>
        <p:spPr>
          <a:xfrm>
            <a:off x="838200" y="365125"/>
            <a:ext cx="10515600" cy="924029"/>
          </a:xfrm>
        </p:spPr>
        <p:txBody>
          <a:bodyPr/>
          <a:lstStyle/>
          <a:p>
            <a:r>
              <a:rPr lang="en-US" b="1" dirty="0"/>
              <a:t>Abuses of Machine Learning</a:t>
            </a:r>
            <a:endParaRPr lang="en-US" dirty="0"/>
          </a:p>
        </p:txBody>
      </p:sp>
      <p:sp>
        <p:nvSpPr>
          <p:cNvPr id="3" name="Content Placeholder 2">
            <a:extLst>
              <a:ext uri="{FF2B5EF4-FFF2-40B4-BE49-F238E27FC236}">
                <a16:creationId xmlns:a16="http://schemas.microsoft.com/office/drawing/2014/main" id="{6B5E6D72-E953-5324-1A89-90EFF5749DFB}"/>
              </a:ext>
            </a:extLst>
          </p:cNvPr>
          <p:cNvSpPr>
            <a:spLocks noGrp="1"/>
          </p:cNvSpPr>
          <p:nvPr>
            <p:ph idx="1"/>
          </p:nvPr>
        </p:nvSpPr>
        <p:spPr>
          <a:xfrm>
            <a:off x="838200" y="1289154"/>
            <a:ext cx="10515600" cy="4887809"/>
          </a:xfrm>
        </p:spPr>
        <p:txBody>
          <a:bodyPr>
            <a:normAutofit fontScale="55000" lnSpcReduction="20000"/>
          </a:bodyPr>
          <a:lstStyle/>
          <a:p>
            <a:pPr>
              <a:buFont typeface="+mj-lt"/>
              <a:buAutoNum type="arabicPeriod"/>
            </a:pPr>
            <a:r>
              <a:rPr lang="en-US" b="1" dirty="0"/>
              <a:t>Privacy Violations</a:t>
            </a:r>
            <a:r>
              <a:rPr lang="en-US" dirty="0"/>
              <a:t>:</a:t>
            </a:r>
          </a:p>
          <a:p>
            <a:pPr marL="742950" lvl="1" indent="-285750">
              <a:buFont typeface="+mj-lt"/>
              <a:buAutoNum type="arabicPeriod"/>
            </a:pPr>
            <a:r>
              <a:rPr lang="en-US" dirty="0"/>
              <a:t>Unauthorized surveillance through facial recognition systems.</a:t>
            </a:r>
          </a:p>
          <a:p>
            <a:pPr marL="742950" lvl="1" indent="-285750">
              <a:buFont typeface="+mj-lt"/>
              <a:buAutoNum type="arabicPeriod"/>
            </a:pPr>
            <a:r>
              <a:rPr lang="en-US" dirty="0"/>
              <a:t>Misuse of personal data for targeted advertising or political manipulation.</a:t>
            </a:r>
          </a:p>
          <a:p>
            <a:pPr>
              <a:buFont typeface="+mj-lt"/>
              <a:buAutoNum type="arabicPeriod"/>
            </a:pPr>
            <a:r>
              <a:rPr lang="en-US" b="1" dirty="0"/>
              <a:t>Discrimination and Bias</a:t>
            </a:r>
            <a:r>
              <a:rPr lang="en-US" dirty="0"/>
              <a:t>:</a:t>
            </a:r>
          </a:p>
          <a:p>
            <a:pPr marL="742950" lvl="1" indent="-285750">
              <a:buFont typeface="+mj-lt"/>
              <a:buAutoNum type="arabicPeriod"/>
            </a:pPr>
            <a:r>
              <a:rPr lang="en-US" dirty="0"/>
              <a:t>Biased algorithms perpetuating social or racial inequality (e.g., in hiring or loan approval).</a:t>
            </a:r>
          </a:p>
          <a:p>
            <a:pPr marL="742950" lvl="1" indent="-285750">
              <a:buFont typeface="+mj-lt"/>
              <a:buAutoNum type="arabicPeriod"/>
            </a:pPr>
            <a:r>
              <a:rPr lang="en-US" dirty="0"/>
              <a:t>Lack of diversity in training data leads to unfair decisions.</a:t>
            </a:r>
          </a:p>
          <a:p>
            <a:pPr>
              <a:buFont typeface="+mj-lt"/>
              <a:buAutoNum type="arabicPeriod"/>
            </a:pPr>
            <a:r>
              <a:rPr lang="en-US" b="1" dirty="0"/>
              <a:t>Weaponization</a:t>
            </a:r>
            <a:r>
              <a:rPr lang="en-US" dirty="0"/>
              <a:t>:</a:t>
            </a:r>
          </a:p>
          <a:p>
            <a:pPr marL="742950" lvl="1" indent="-285750">
              <a:buFont typeface="+mj-lt"/>
              <a:buAutoNum type="arabicPeriod"/>
            </a:pPr>
            <a:r>
              <a:rPr lang="en-US" dirty="0"/>
              <a:t>Autonomous weapons and drones powered by ML.</a:t>
            </a:r>
          </a:p>
          <a:p>
            <a:pPr marL="742950" lvl="1" indent="-285750">
              <a:buFont typeface="+mj-lt"/>
              <a:buAutoNum type="arabicPeriod"/>
            </a:pPr>
            <a:r>
              <a:rPr lang="en-US" dirty="0"/>
              <a:t>Cybersecurity threats like automated phishing and malware generation.</a:t>
            </a:r>
          </a:p>
          <a:p>
            <a:pPr>
              <a:buFont typeface="+mj-lt"/>
              <a:buAutoNum type="arabicPeriod"/>
            </a:pPr>
            <a:r>
              <a:rPr lang="en-US" b="1" dirty="0"/>
              <a:t>Misinformation</a:t>
            </a:r>
            <a:r>
              <a:rPr lang="en-US" dirty="0"/>
              <a:t>:</a:t>
            </a:r>
          </a:p>
          <a:p>
            <a:pPr marL="742950" lvl="1" indent="-285750">
              <a:buFont typeface="+mj-lt"/>
              <a:buAutoNum type="arabicPeriod"/>
            </a:pPr>
            <a:r>
              <a:rPr lang="en-US" dirty="0"/>
              <a:t>Deepfakes spreading false information or propaganda.</a:t>
            </a:r>
          </a:p>
          <a:p>
            <a:pPr marL="742950" lvl="1" indent="-285750">
              <a:buFont typeface="+mj-lt"/>
              <a:buAutoNum type="arabicPeriod"/>
            </a:pPr>
            <a:r>
              <a:rPr lang="en-US" dirty="0"/>
              <a:t>ML-generated fake news or fake reviews impacting public opinion.</a:t>
            </a:r>
          </a:p>
          <a:p>
            <a:pPr>
              <a:buFont typeface="+mj-lt"/>
              <a:buAutoNum type="arabicPeriod"/>
            </a:pPr>
            <a:r>
              <a:rPr lang="en-US" b="1" dirty="0"/>
              <a:t>Overreliance and Automation Bias</a:t>
            </a:r>
            <a:r>
              <a:rPr lang="en-US" dirty="0"/>
              <a:t>:</a:t>
            </a:r>
          </a:p>
          <a:p>
            <a:pPr marL="742950" lvl="1" indent="-285750">
              <a:buFont typeface="+mj-lt"/>
              <a:buAutoNum type="arabicPeriod"/>
            </a:pPr>
            <a:r>
              <a:rPr lang="en-US" dirty="0"/>
              <a:t>Blind trust in ML decisions without human oversight, leading to critical errors.</a:t>
            </a:r>
          </a:p>
          <a:p>
            <a:pPr marL="742950" lvl="1" indent="-285750">
              <a:buFont typeface="+mj-lt"/>
              <a:buAutoNum type="arabicPeriod"/>
            </a:pPr>
            <a:r>
              <a:rPr lang="en-US" dirty="0"/>
              <a:t>Neglecting traditional methods or human expertise in decision-making.</a:t>
            </a:r>
          </a:p>
          <a:p>
            <a:pPr>
              <a:buFont typeface="+mj-lt"/>
              <a:buAutoNum type="arabicPeriod"/>
            </a:pPr>
            <a:r>
              <a:rPr lang="en-US" b="1" dirty="0"/>
              <a:t>Economic Inequality</a:t>
            </a:r>
            <a:r>
              <a:rPr lang="en-US" dirty="0"/>
              <a:t>:</a:t>
            </a:r>
          </a:p>
          <a:p>
            <a:pPr marL="742950" lvl="1" indent="-285750">
              <a:buFont typeface="+mj-lt"/>
              <a:buAutoNum type="arabicPeriod"/>
            </a:pPr>
            <a:r>
              <a:rPr lang="en-US" dirty="0"/>
              <a:t>Automation replacing low-skill jobs, leading to unemployment.</a:t>
            </a:r>
          </a:p>
          <a:p>
            <a:pPr marL="742950" lvl="1" indent="-285750">
              <a:buFont typeface="+mj-lt"/>
              <a:buAutoNum type="arabicPeriod"/>
            </a:pPr>
            <a:r>
              <a:rPr lang="en-US" dirty="0"/>
              <a:t>Concentration of ML resources and benefits in tech giants or wealthy nations.</a:t>
            </a:r>
          </a:p>
          <a:p>
            <a:pPr>
              <a:buFont typeface="+mj-lt"/>
              <a:buAutoNum type="arabicPeriod"/>
            </a:pPr>
            <a:r>
              <a:rPr lang="en-US" b="1" dirty="0"/>
              <a:t>Addiction and Exploitation</a:t>
            </a:r>
            <a:r>
              <a:rPr lang="en-US" dirty="0"/>
              <a:t>:</a:t>
            </a:r>
          </a:p>
          <a:p>
            <a:pPr marL="742950" lvl="1" indent="-285750">
              <a:buFont typeface="+mj-lt"/>
              <a:buAutoNum type="arabicPeriod"/>
            </a:pPr>
            <a:r>
              <a:rPr lang="en-US" dirty="0"/>
              <a:t>Algorithms designed to maximize user engagement, leading to addiction (e.g., social media).</a:t>
            </a:r>
          </a:p>
          <a:p>
            <a:pPr marL="742950" lvl="1" indent="-285750">
              <a:buFont typeface="+mj-lt"/>
              <a:buAutoNum type="arabicPeriod"/>
            </a:pPr>
            <a:r>
              <a:rPr lang="en-US" dirty="0"/>
              <a:t>Exploitative microtransactions in gaming using ML-driven behavioral analytics.</a:t>
            </a:r>
          </a:p>
          <a:p>
            <a:endParaRPr lang="en-US" dirty="0"/>
          </a:p>
        </p:txBody>
      </p:sp>
    </p:spTree>
    <p:extLst>
      <p:ext uri="{BB962C8B-B14F-4D97-AF65-F5344CB8AC3E}">
        <p14:creationId xmlns:p14="http://schemas.microsoft.com/office/powerpoint/2010/main" val="3609450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415BFD-19BB-6195-A8C9-2870D137ECFA}"/>
              </a:ext>
            </a:extLst>
          </p:cNvPr>
          <p:cNvSpPr>
            <a:spLocks noGrp="1"/>
          </p:cNvSpPr>
          <p:nvPr>
            <p:ph type="title"/>
          </p:nvPr>
        </p:nvSpPr>
        <p:spPr/>
        <p:txBody>
          <a:bodyPr/>
          <a:lstStyle/>
          <a:p>
            <a:r>
              <a:rPr lang="en-US" b="1" dirty="0"/>
              <a:t>Mitigating Abuses</a:t>
            </a:r>
            <a:endParaRPr lang="en-US" dirty="0"/>
          </a:p>
        </p:txBody>
      </p:sp>
      <p:sp>
        <p:nvSpPr>
          <p:cNvPr id="3" name="Content Placeholder 2">
            <a:extLst>
              <a:ext uri="{FF2B5EF4-FFF2-40B4-BE49-F238E27FC236}">
                <a16:creationId xmlns:a16="http://schemas.microsoft.com/office/drawing/2014/main" id="{9156D658-1A11-BEC0-C90F-7D937A84ED7F}"/>
              </a:ext>
            </a:extLst>
          </p:cNvPr>
          <p:cNvSpPr>
            <a:spLocks noGrp="1"/>
          </p:cNvSpPr>
          <p:nvPr>
            <p:ph idx="1"/>
          </p:nvPr>
        </p:nvSpPr>
        <p:spPr/>
        <p:txBody>
          <a:bodyPr>
            <a:normAutofit fontScale="85000" lnSpcReduction="10000"/>
          </a:bodyPr>
          <a:lstStyle/>
          <a:p>
            <a:pPr>
              <a:buFont typeface="+mj-lt"/>
              <a:buAutoNum type="arabicPeriod"/>
            </a:pPr>
            <a:r>
              <a:rPr lang="en-US" b="1" dirty="0"/>
              <a:t>Regulation and Policy</a:t>
            </a:r>
            <a:r>
              <a:rPr lang="en-US" dirty="0"/>
              <a:t>:</a:t>
            </a:r>
          </a:p>
          <a:p>
            <a:pPr marL="742950" lvl="1" indent="-285750">
              <a:buFont typeface="+mj-lt"/>
              <a:buAutoNum type="arabicPeriod"/>
            </a:pPr>
            <a:r>
              <a:rPr lang="en-US" dirty="0"/>
              <a:t>Governments and organizations should establish ethical guidelines for ML development and deployment.</a:t>
            </a:r>
          </a:p>
          <a:p>
            <a:pPr marL="742950" lvl="1" indent="-285750">
              <a:buFont typeface="+mj-lt"/>
              <a:buAutoNum type="arabicPeriod"/>
            </a:pPr>
            <a:r>
              <a:rPr lang="en-US" dirty="0"/>
              <a:t>Data protection laws like GDPR can safeguard privacy.</a:t>
            </a:r>
          </a:p>
          <a:p>
            <a:pPr>
              <a:buFont typeface="+mj-lt"/>
              <a:buAutoNum type="arabicPeriod"/>
            </a:pPr>
            <a:r>
              <a:rPr lang="en-US" b="1" dirty="0"/>
              <a:t>Transparency and Explainability</a:t>
            </a:r>
            <a:r>
              <a:rPr lang="en-US" dirty="0"/>
              <a:t>:</a:t>
            </a:r>
          </a:p>
          <a:p>
            <a:pPr marL="742950" lvl="1" indent="-285750">
              <a:buFont typeface="+mj-lt"/>
              <a:buAutoNum type="arabicPeriod"/>
            </a:pPr>
            <a:r>
              <a:rPr lang="en-US" dirty="0"/>
              <a:t>Use of Explainable AI (XAI) to ensure ML models are interpretable and accountable.</a:t>
            </a:r>
          </a:p>
          <a:p>
            <a:pPr marL="742950" lvl="1" indent="-285750">
              <a:buFont typeface="+mj-lt"/>
              <a:buAutoNum type="arabicPeriod"/>
            </a:pPr>
            <a:r>
              <a:rPr lang="en-US" dirty="0"/>
              <a:t>Open-source practices to audit and improve algorithms.</a:t>
            </a:r>
          </a:p>
          <a:p>
            <a:pPr>
              <a:buFont typeface="+mj-lt"/>
              <a:buAutoNum type="arabicPeriod"/>
            </a:pPr>
            <a:r>
              <a:rPr lang="en-US" b="1" dirty="0"/>
              <a:t>Ethical Training</a:t>
            </a:r>
            <a:r>
              <a:rPr lang="en-US" dirty="0"/>
              <a:t>:</a:t>
            </a:r>
          </a:p>
          <a:p>
            <a:pPr marL="742950" lvl="1" indent="-285750">
              <a:buFont typeface="+mj-lt"/>
              <a:buAutoNum type="arabicPeriod"/>
            </a:pPr>
            <a:r>
              <a:rPr lang="en-US" dirty="0"/>
              <a:t>Training ML practitioners to prioritize ethical considerations.</a:t>
            </a:r>
          </a:p>
          <a:p>
            <a:pPr marL="742950" lvl="1" indent="-285750">
              <a:buFont typeface="+mj-lt"/>
              <a:buAutoNum type="arabicPeriod"/>
            </a:pPr>
            <a:r>
              <a:rPr lang="en-US" dirty="0"/>
              <a:t>Ensuring diverse and representative datasets to reduce bias.</a:t>
            </a:r>
          </a:p>
          <a:p>
            <a:pPr>
              <a:buFont typeface="+mj-lt"/>
              <a:buAutoNum type="arabicPeriod"/>
            </a:pPr>
            <a:r>
              <a:rPr lang="en-US" b="1" dirty="0"/>
              <a:t>Public Awareness</a:t>
            </a:r>
            <a:r>
              <a:rPr lang="en-US" dirty="0"/>
              <a:t>:</a:t>
            </a:r>
          </a:p>
          <a:p>
            <a:pPr marL="742950" lvl="1" indent="-285750">
              <a:buFont typeface="+mj-lt"/>
              <a:buAutoNum type="arabicPeriod"/>
            </a:pPr>
            <a:r>
              <a:rPr lang="en-US" dirty="0"/>
              <a:t>Educating users about ML's potential risks and benefits.</a:t>
            </a:r>
          </a:p>
          <a:p>
            <a:pPr marL="742950" lvl="1" indent="-285750">
              <a:buFont typeface="+mj-lt"/>
              <a:buAutoNum type="arabicPeriod"/>
            </a:pPr>
            <a:r>
              <a:rPr lang="en-US" dirty="0"/>
              <a:t>Encouraging skepticism towards automated systems without proper context.</a:t>
            </a:r>
          </a:p>
          <a:p>
            <a:endParaRPr lang="en-US" dirty="0"/>
          </a:p>
        </p:txBody>
      </p:sp>
    </p:spTree>
    <p:extLst>
      <p:ext uri="{BB962C8B-B14F-4D97-AF65-F5344CB8AC3E}">
        <p14:creationId xmlns:p14="http://schemas.microsoft.com/office/powerpoint/2010/main" val="1082785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5A32E-948F-F256-8EDB-D850EECA212D}"/>
              </a:ext>
            </a:extLst>
          </p:cNvPr>
          <p:cNvSpPr>
            <a:spLocks noGrp="1"/>
          </p:cNvSpPr>
          <p:nvPr>
            <p:ph type="title"/>
          </p:nvPr>
        </p:nvSpPr>
        <p:spPr/>
        <p:txBody>
          <a:bodyPr/>
          <a:lstStyle/>
          <a:p>
            <a:r>
              <a:rPr lang="en-US" dirty="0"/>
              <a:t>What is Machine Learning?</a:t>
            </a:r>
          </a:p>
        </p:txBody>
      </p:sp>
      <p:sp>
        <p:nvSpPr>
          <p:cNvPr id="3" name="Content Placeholder 2">
            <a:extLst>
              <a:ext uri="{FF2B5EF4-FFF2-40B4-BE49-F238E27FC236}">
                <a16:creationId xmlns:a16="http://schemas.microsoft.com/office/drawing/2014/main" id="{53D619DD-98B9-34BD-AB17-324A8A876485}"/>
              </a:ext>
            </a:extLst>
          </p:cNvPr>
          <p:cNvSpPr>
            <a:spLocks noGrp="1"/>
          </p:cNvSpPr>
          <p:nvPr>
            <p:ph idx="1"/>
          </p:nvPr>
        </p:nvSpPr>
        <p:spPr/>
        <p:txBody>
          <a:bodyPr/>
          <a:lstStyle/>
          <a:p>
            <a:r>
              <a:rPr lang="en-US" dirty="0"/>
              <a:t> </a:t>
            </a:r>
            <a:r>
              <a:rPr lang="en-US" dirty="0">
                <a:latin typeface="Times New Roman" panose="02020603050405020304" pitchFamily="18" charset="0"/>
                <a:cs typeface="Times New Roman" panose="02020603050405020304" pitchFamily="18" charset="0"/>
              </a:rPr>
              <a:t>"... said to learn from experience with respect to some class of tasks, and a performance measure P, if [the learner's] performance at tasks in the class, as measured by P, improves with experience.“</a:t>
            </a:r>
          </a:p>
          <a:p>
            <a:pPr marL="914400" lvl="2" indent="0">
              <a:buNone/>
            </a:pPr>
            <a:endParaRPr lang="en-US" dirty="0">
              <a:latin typeface="Times New Roman" panose="02020603050405020304" pitchFamily="18" charset="0"/>
              <a:cs typeface="Times New Roman" panose="02020603050405020304" pitchFamily="18" charset="0"/>
            </a:endParaRPr>
          </a:p>
          <a:p>
            <a:pPr marL="914400" lvl="2" indent="0">
              <a:buNone/>
            </a:pPr>
            <a:r>
              <a:rPr lang="en-US" dirty="0">
                <a:latin typeface="Times New Roman" panose="02020603050405020304" pitchFamily="18" charset="0"/>
                <a:cs typeface="Times New Roman" panose="02020603050405020304" pitchFamily="18" charset="0"/>
              </a:rPr>
              <a:t>Tom Mitchell 1997.</a:t>
            </a:r>
          </a:p>
          <a:p>
            <a:pPr marL="914400" lvl="2" indent="0">
              <a:buNone/>
            </a:pPr>
            <a:r>
              <a:rPr lang="en-US" sz="2800" dirty="0">
                <a:latin typeface="Times New Roman" panose="02020603050405020304" pitchFamily="18" charset="0"/>
                <a:cs typeface="Times New Roman" panose="02020603050405020304" pitchFamily="18" charset="0"/>
              </a:rPr>
              <a:t>Inductive Learning</a:t>
            </a:r>
          </a:p>
        </p:txBody>
      </p:sp>
    </p:spTree>
    <p:extLst>
      <p:ext uri="{BB962C8B-B14F-4D97-AF65-F5344CB8AC3E}">
        <p14:creationId xmlns:p14="http://schemas.microsoft.com/office/powerpoint/2010/main" val="584971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5B5C3-7E48-9395-8C70-18E3DAB583FA}"/>
              </a:ext>
            </a:extLst>
          </p:cNvPr>
          <p:cNvSpPr>
            <a:spLocks noGrp="1"/>
          </p:cNvSpPr>
          <p:nvPr>
            <p:ph type="title"/>
          </p:nvPr>
        </p:nvSpPr>
        <p:spPr/>
        <p:txBody>
          <a:bodyPr/>
          <a:lstStyle/>
          <a:p>
            <a:r>
              <a:rPr lang="en-US" dirty="0"/>
              <a:t>ML Paradigms</a:t>
            </a:r>
          </a:p>
        </p:txBody>
      </p:sp>
      <p:sp>
        <p:nvSpPr>
          <p:cNvPr id="3" name="Content Placeholder 2">
            <a:extLst>
              <a:ext uri="{FF2B5EF4-FFF2-40B4-BE49-F238E27FC236}">
                <a16:creationId xmlns:a16="http://schemas.microsoft.com/office/drawing/2014/main" id="{1ADB20ED-C021-F61C-6553-9CB4A1192E04}"/>
              </a:ext>
            </a:extLst>
          </p:cNvPr>
          <p:cNvSpPr>
            <a:spLocks noGrp="1"/>
          </p:cNvSpPr>
          <p:nvPr>
            <p:ph idx="1"/>
          </p:nvPr>
        </p:nvSpPr>
        <p:spPr/>
        <p:txBody>
          <a:bodyPr>
            <a:normAutofit lnSpcReduction="10000"/>
          </a:bodyPr>
          <a:lstStyle/>
          <a:p>
            <a:r>
              <a:rPr lang="en-US" dirty="0">
                <a:solidFill>
                  <a:srgbClr val="FF0000"/>
                </a:solidFill>
              </a:rPr>
              <a:t>Supervised Learning- </a:t>
            </a:r>
          </a:p>
          <a:p>
            <a:pPr marL="457200" lvl="1" indent="0">
              <a:buNone/>
            </a:pPr>
            <a:r>
              <a:rPr lang="en-US" dirty="0">
                <a:solidFill>
                  <a:srgbClr val="FF0000"/>
                </a:solidFill>
              </a:rPr>
              <a:t>Learn an input and output map</a:t>
            </a:r>
          </a:p>
          <a:p>
            <a:pPr lvl="2"/>
            <a:r>
              <a:rPr lang="en-US" dirty="0">
                <a:solidFill>
                  <a:srgbClr val="FF0000"/>
                </a:solidFill>
              </a:rPr>
              <a:t>Classification: categorical output</a:t>
            </a:r>
          </a:p>
          <a:p>
            <a:pPr lvl="2"/>
            <a:r>
              <a:rPr lang="en-US" dirty="0">
                <a:solidFill>
                  <a:srgbClr val="FF0000"/>
                </a:solidFill>
              </a:rPr>
              <a:t> Regression: continuous output</a:t>
            </a:r>
          </a:p>
          <a:p>
            <a:pPr lvl="1"/>
            <a:endParaRPr lang="en-US" dirty="0"/>
          </a:p>
          <a:p>
            <a:pPr lvl="1"/>
            <a:r>
              <a:rPr lang="en-US" dirty="0"/>
              <a:t> Unsupervised Learning</a:t>
            </a:r>
          </a:p>
          <a:p>
            <a:pPr marL="457200" lvl="1" indent="0">
              <a:buNone/>
            </a:pPr>
            <a:r>
              <a:rPr lang="en-US" dirty="0"/>
              <a:t>	Discover patterns in the data</a:t>
            </a:r>
          </a:p>
          <a:p>
            <a:pPr lvl="2"/>
            <a:r>
              <a:rPr lang="en-US" dirty="0"/>
              <a:t>Clustering: cohesive grouping</a:t>
            </a:r>
          </a:p>
          <a:p>
            <a:pPr lvl="2"/>
            <a:r>
              <a:rPr lang="en-US" dirty="0"/>
              <a:t>Association frequent co-occurrence</a:t>
            </a:r>
          </a:p>
          <a:p>
            <a:pPr lvl="1"/>
            <a:endParaRPr lang="en-US" dirty="0"/>
          </a:p>
          <a:p>
            <a:pPr lvl="1"/>
            <a:r>
              <a:rPr lang="en-US" dirty="0"/>
              <a:t> </a:t>
            </a:r>
            <a:r>
              <a:rPr lang="en-US" dirty="0">
                <a:solidFill>
                  <a:schemeClr val="accent1"/>
                </a:solidFill>
              </a:rPr>
              <a:t>Reinforcement Learning</a:t>
            </a:r>
          </a:p>
          <a:p>
            <a:pPr marL="457200" lvl="1" indent="0">
              <a:buNone/>
            </a:pPr>
            <a:r>
              <a:rPr lang="en-US" dirty="0">
                <a:solidFill>
                  <a:schemeClr val="accent1"/>
                </a:solidFill>
              </a:rPr>
              <a:t>	Learning Control</a:t>
            </a:r>
          </a:p>
        </p:txBody>
      </p:sp>
    </p:spTree>
    <p:extLst>
      <p:ext uri="{BB962C8B-B14F-4D97-AF65-F5344CB8AC3E}">
        <p14:creationId xmlns:p14="http://schemas.microsoft.com/office/powerpoint/2010/main" val="40976133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CF00A-3B6E-B7A9-A0A2-D7D548A403FB}"/>
              </a:ext>
            </a:extLst>
          </p:cNvPr>
          <p:cNvSpPr>
            <a:spLocks noGrp="1"/>
          </p:cNvSpPr>
          <p:nvPr>
            <p:ph type="title"/>
          </p:nvPr>
        </p:nvSpPr>
        <p:spPr/>
        <p:txBody>
          <a:bodyPr/>
          <a:lstStyle/>
          <a:p>
            <a:r>
              <a:rPr lang="en-US" dirty="0"/>
              <a:t>Challenges</a:t>
            </a:r>
          </a:p>
        </p:txBody>
      </p:sp>
      <p:sp>
        <p:nvSpPr>
          <p:cNvPr id="3" name="Content Placeholder 2">
            <a:extLst>
              <a:ext uri="{FF2B5EF4-FFF2-40B4-BE49-F238E27FC236}">
                <a16:creationId xmlns:a16="http://schemas.microsoft.com/office/drawing/2014/main" id="{019DC04C-5E46-E21F-CE44-EABABCB9DE46}"/>
              </a:ext>
            </a:extLst>
          </p:cNvPr>
          <p:cNvSpPr>
            <a:spLocks noGrp="1"/>
          </p:cNvSpPr>
          <p:nvPr>
            <p:ph idx="1"/>
          </p:nvPr>
        </p:nvSpPr>
        <p:spPr>
          <a:xfrm>
            <a:off x="838199" y="1825625"/>
            <a:ext cx="11490435" cy="4351338"/>
          </a:xfrm>
        </p:spPr>
        <p:txBody>
          <a:bodyPr>
            <a:normAutofit fontScale="92500" lnSpcReduction="20000"/>
          </a:bodyPr>
          <a:lstStyle/>
          <a:p>
            <a:r>
              <a:rPr lang="en-US" dirty="0"/>
              <a:t>How good is a model?</a:t>
            </a:r>
          </a:p>
          <a:p>
            <a:r>
              <a:rPr lang="en-US" dirty="0"/>
              <a:t>How do I choose a model?</a:t>
            </a:r>
          </a:p>
          <a:p>
            <a:r>
              <a:rPr lang="en-US" dirty="0"/>
              <a:t>Do I have enough data?</a:t>
            </a:r>
          </a:p>
          <a:p>
            <a:r>
              <a:rPr lang="en-US" dirty="0"/>
              <a:t>Is the data of sufficient quality?</a:t>
            </a:r>
          </a:p>
          <a:p>
            <a:pPr marL="0" indent="0">
              <a:buNone/>
            </a:pPr>
            <a:r>
              <a:rPr lang="en-US" dirty="0"/>
              <a:t>	Errors in data. Ex: Age-225; noise in low resolution images</a:t>
            </a:r>
          </a:p>
          <a:p>
            <a:pPr marL="0" indent="0">
              <a:buNone/>
            </a:pPr>
            <a:r>
              <a:rPr lang="en-US" dirty="0"/>
              <a:t>	Missing Values</a:t>
            </a:r>
          </a:p>
          <a:p>
            <a:r>
              <a:rPr lang="en-US" dirty="0"/>
              <a:t>How confident can I be of the results?</a:t>
            </a:r>
          </a:p>
          <a:p>
            <a:r>
              <a:rPr lang="en-US" dirty="0"/>
              <a:t>Am I describing the data correctly?</a:t>
            </a:r>
          </a:p>
          <a:p>
            <a:pPr marL="0" indent="0">
              <a:buNone/>
            </a:pPr>
            <a:r>
              <a:rPr lang="en-US" dirty="0"/>
              <a:t>	Are Age and Income enough? Should I look at Gender also?</a:t>
            </a:r>
          </a:p>
          <a:p>
            <a:pPr marL="0" indent="0">
              <a:buNone/>
            </a:pPr>
            <a:r>
              <a:rPr lang="en-US" dirty="0"/>
              <a:t>	How should I represent age? As a number, or as young,	middle age, old?</a:t>
            </a:r>
          </a:p>
        </p:txBody>
      </p:sp>
    </p:spTree>
    <p:extLst>
      <p:ext uri="{BB962C8B-B14F-4D97-AF65-F5344CB8AC3E}">
        <p14:creationId xmlns:p14="http://schemas.microsoft.com/office/powerpoint/2010/main" val="10681838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C86D87-77B8-9D6B-7182-2B5ECD040A3B}"/>
              </a:ext>
            </a:extLst>
          </p:cNvPr>
          <p:cNvSpPr>
            <a:spLocks noGrp="1"/>
          </p:cNvSpPr>
          <p:nvPr>
            <p:ph type="title"/>
          </p:nvPr>
        </p:nvSpPr>
        <p:spPr/>
        <p:txBody>
          <a:bodyPr/>
          <a:lstStyle/>
          <a:p>
            <a:r>
              <a:rPr lang="en-US" dirty="0"/>
              <a:t>AI</a:t>
            </a:r>
          </a:p>
        </p:txBody>
      </p:sp>
      <p:sp>
        <p:nvSpPr>
          <p:cNvPr id="3" name="Content Placeholder 2">
            <a:extLst>
              <a:ext uri="{FF2B5EF4-FFF2-40B4-BE49-F238E27FC236}">
                <a16:creationId xmlns:a16="http://schemas.microsoft.com/office/drawing/2014/main" id="{BC92BEE1-7DCC-8B39-8373-D71333EA99E1}"/>
              </a:ext>
            </a:extLst>
          </p:cNvPr>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We call ourselves Homo sapiens—</a:t>
            </a:r>
            <a:r>
              <a:rPr lang="en-US" sz="2400" b="1" i="1" dirty="0">
                <a:latin typeface="Times New Roman" panose="02020603050405020304" pitchFamily="18" charset="0"/>
                <a:cs typeface="Times New Roman" panose="02020603050405020304" pitchFamily="18" charset="0"/>
              </a:rPr>
              <a:t>man the wise</a:t>
            </a:r>
            <a:r>
              <a:rPr lang="en-US" sz="2400" dirty="0">
                <a:latin typeface="Times New Roman" panose="02020603050405020304" pitchFamily="18" charset="0"/>
                <a:cs typeface="Times New Roman" panose="02020603050405020304" pitchFamily="18" charset="0"/>
              </a:rPr>
              <a:t>—because our intelligence is so important to us. For thousands of years, we have tried to understand how we think; that is, how a mere handful of matter can perceive, understand, predict, and manipulate a world far larger and more complicated than itself. </a:t>
            </a:r>
          </a:p>
          <a:p>
            <a:pPr algn="just"/>
            <a:r>
              <a:rPr lang="en-US" sz="2400" dirty="0">
                <a:latin typeface="Times New Roman" panose="02020603050405020304" pitchFamily="18" charset="0"/>
                <a:cs typeface="Times New Roman" panose="02020603050405020304" pitchFamily="18" charset="0"/>
              </a:rPr>
              <a:t>The field of artificial intelligence, or AI, goes further still: it attempts to understand and build intelligent entities.</a:t>
            </a:r>
          </a:p>
          <a:p>
            <a:pPr algn="just"/>
            <a:r>
              <a:rPr lang="en-US" sz="2400" dirty="0">
                <a:latin typeface="Times New Roman" panose="02020603050405020304" pitchFamily="18" charset="0"/>
                <a:cs typeface="Times New Roman" panose="02020603050405020304" pitchFamily="18" charset="0"/>
              </a:rPr>
              <a:t>AI is one of the newest fields in science and engineering. Work started after World War II, and the name itself was coined in 1956. Along with molecular biology, AI is regularly cited as the “field I would most like to be in” by scientists in other disciplines. A student in physics might reasonably feel that Galileo, Newton, Einstein, and the rest have already taken all the good ideas. AI, on the other hand, still has openings for several full-time Einsteins and </a:t>
            </a:r>
            <a:r>
              <a:rPr lang="en-US" sz="2400" dirty="0" err="1">
                <a:latin typeface="Times New Roman" panose="02020603050405020304" pitchFamily="18" charset="0"/>
                <a:cs typeface="Times New Roman" panose="02020603050405020304" pitchFamily="18" charset="0"/>
              </a:rPr>
              <a:t>Edisons</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518247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FFE91-EC2F-5781-1E85-A08C4DE73198}"/>
              </a:ext>
            </a:extLst>
          </p:cNvPr>
          <p:cNvSpPr>
            <a:spLocks noGrp="1"/>
          </p:cNvSpPr>
          <p:nvPr>
            <p:ph type="title"/>
          </p:nvPr>
        </p:nvSpPr>
        <p:spPr>
          <a:xfrm>
            <a:off x="839788" y="457200"/>
            <a:ext cx="3932237" cy="757003"/>
          </a:xfrm>
        </p:spPr>
        <p:txBody>
          <a:bodyPr/>
          <a:lstStyle/>
          <a:p>
            <a:r>
              <a:rPr lang="en-US" dirty="0"/>
              <a:t>What is AI?</a:t>
            </a:r>
          </a:p>
        </p:txBody>
      </p:sp>
      <p:pic>
        <p:nvPicPr>
          <p:cNvPr id="6" name="Content Placeholder 5">
            <a:extLst>
              <a:ext uri="{FF2B5EF4-FFF2-40B4-BE49-F238E27FC236}">
                <a16:creationId xmlns:a16="http://schemas.microsoft.com/office/drawing/2014/main" id="{0749B646-E823-398A-B2F7-1A8BEA367D19}"/>
              </a:ext>
            </a:extLst>
          </p:cNvPr>
          <p:cNvPicPr>
            <a:picLocks noGrp="1" noChangeAspect="1"/>
          </p:cNvPicPr>
          <p:nvPr>
            <p:ph idx="1"/>
          </p:nvPr>
        </p:nvPicPr>
        <p:blipFill>
          <a:blip r:embed="rId2"/>
          <a:stretch>
            <a:fillRect/>
          </a:stretch>
        </p:blipFill>
        <p:spPr>
          <a:xfrm>
            <a:off x="5713710" y="457200"/>
            <a:ext cx="6085513" cy="4281745"/>
          </a:xfrm>
        </p:spPr>
      </p:pic>
      <p:sp>
        <p:nvSpPr>
          <p:cNvPr id="4" name="Text Placeholder 3">
            <a:extLst>
              <a:ext uri="{FF2B5EF4-FFF2-40B4-BE49-F238E27FC236}">
                <a16:creationId xmlns:a16="http://schemas.microsoft.com/office/drawing/2014/main" id="{E6AE664E-0A33-7918-21E6-BA1AB5769178}"/>
              </a:ext>
            </a:extLst>
          </p:cNvPr>
          <p:cNvSpPr>
            <a:spLocks noGrp="1"/>
          </p:cNvSpPr>
          <p:nvPr>
            <p:ph type="body" sz="half" idx="2"/>
          </p:nvPr>
        </p:nvSpPr>
        <p:spPr>
          <a:xfrm>
            <a:off x="542677" y="1214203"/>
            <a:ext cx="5021133" cy="4631961"/>
          </a:xfrm>
        </p:spPr>
        <p:txBody>
          <a:bodyPr>
            <a:normAutofit fontScale="25000" lnSpcReduction="20000"/>
          </a:bodyPr>
          <a:lstStyle/>
          <a:p>
            <a:pPr algn="just">
              <a:lnSpc>
                <a:spcPct val="170000"/>
              </a:lnSpc>
            </a:pPr>
            <a:r>
              <a:rPr lang="en-US" sz="5600" dirty="0">
                <a:latin typeface="Times New Roman" panose="02020603050405020304" pitchFamily="18" charset="0"/>
                <a:cs typeface="Times New Roman" panose="02020603050405020304" pitchFamily="18" charset="0"/>
              </a:rPr>
              <a:t>We have claimed that AI is exciting, but we have not said what it is. In Figure 1.1 we see eight definitions of AI, laid out along two dimensions. </a:t>
            </a:r>
          </a:p>
          <a:p>
            <a:pPr algn="just">
              <a:lnSpc>
                <a:spcPct val="170000"/>
              </a:lnSpc>
            </a:pPr>
            <a:r>
              <a:rPr lang="en-US" sz="5600" dirty="0">
                <a:latin typeface="Times New Roman" panose="02020603050405020304" pitchFamily="18" charset="0"/>
                <a:cs typeface="Times New Roman" panose="02020603050405020304" pitchFamily="18" charset="0"/>
              </a:rPr>
              <a:t>The definitions on top are concerned with thought processes and reasoning, whereas the ones on the bottom address behavior. </a:t>
            </a:r>
          </a:p>
          <a:p>
            <a:pPr algn="just">
              <a:lnSpc>
                <a:spcPct val="170000"/>
              </a:lnSpc>
            </a:pPr>
            <a:r>
              <a:rPr lang="en-US" sz="5600" dirty="0">
                <a:latin typeface="Times New Roman" panose="02020603050405020304" pitchFamily="18" charset="0"/>
                <a:cs typeface="Times New Roman" panose="02020603050405020304" pitchFamily="18" charset="0"/>
              </a:rPr>
              <a:t>The definitions on the left measure success in terms of fidelity to human performance, whereas the ones on the right measure against an ideal performance measure, called rationality. A system is rational if it does the “right thing,” given what it knows.</a:t>
            </a:r>
          </a:p>
          <a:p>
            <a:pPr algn="just">
              <a:lnSpc>
                <a:spcPct val="170000"/>
              </a:lnSpc>
            </a:pPr>
            <a:r>
              <a:rPr lang="en-US" sz="5600" dirty="0">
                <a:latin typeface="Times New Roman" panose="02020603050405020304" pitchFamily="18" charset="0"/>
                <a:cs typeface="Times New Roman" panose="02020603050405020304" pitchFamily="18" charset="0"/>
              </a:rPr>
              <a:t>Historically, all four approaches to AI have been </a:t>
            </a:r>
            <a:r>
              <a:rPr lang="en-US" sz="5600" dirty="0" err="1">
                <a:latin typeface="Times New Roman" panose="02020603050405020304" pitchFamily="18" charset="0"/>
                <a:cs typeface="Times New Roman" panose="02020603050405020304" pitchFamily="18" charset="0"/>
              </a:rPr>
              <a:t>followed,each</a:t>
            </a:r>
            <a:r>
              <a:rPr lang="en-US" sz="5600" dirty="0">
                <a:latin typeface="Times New Roman" panose="02020603050405020304" pitchFamily="18" charset="0"/>
                <a:cs typeface="Times New Roman" panose="02020603050405020304" pitchFamily="18" charset="0"/>
              </a:rPr>
              <a:t> by different people with different methods. A human-centered approach must be in part an empirical science, involving observations and hypotheses about human behavior. A rationalist approach involves a combination of mathematics and engineering. The various groups have both disparaged and helped each other. Let us look at the four approaches in more detail</a:t>
            </a:r>
          </a:p>
          <a:p>
            <a:pPr algn="just"/>
            <a:endParaRPr lang="en-US" dirty="0"/>
          </a:p>
        </p:txBody>
      </p:sp>
    </p:spTree>
    <p:extLst>
      <p:ext uri="{BB962C8B-B14F-4D97-AF65-F5344CB8AC3E}">
        <p14:creationId xmlns:p14="http://schemas.microsoft.com/office/powerpoint/2010/main" val="5542464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CE516F-1163-13A9-CAD9-8ECB4E4AB37E}"/>
              </a:ext>
            </a:extLst>
          </p:cNvPr>
          <p:cNvSpPr>
            <a:spLocks noGrp="1"/>
          </p:cNvSpPr>
          <p:nvPr>
            <p:ph type="title"/>
          </p:nvPr>
        </p:nvSpPr>
        <p:spPr>
          <a:xfrm>
            <a:off x="838200" y="0"/>
            <a:ext cx="10515600" cy="1004341"/>
          </a:xfrm>
        </p:spPr>
        <p:txBody>
          <a:bodyPr/>
          <a:lstStyle/>
          <a:p>
            <a:r>
              <a:rPr lang="en-US" dirty="0"/>
              <a:t>Acting humanly: The Turing Test approach</a:t>
            </a:r>
          </a:p>
        </p:txBody>
      </p:sp>
      <p:sp>
        <p:nvSpPr>
          <p:cNvPr id="3" name="Content Placeholder 2">
            <a:extLst>
              <a:ext uri="{FF2B5EF4-FFF2-40B4-BE49-F238E27FC236}">
                <a16:creationId xmlns:a16="http://schemas.microsoft.com/office/drawing/2014/main" id="{10FB355F-F1B3-06A4-6E33-430431DADDC6}"/>
              </a:ext>
            </a:extLst>
          </p:cNvPr>
          <p:cNvSpPr>
            <a:spLocks noGrp="1"/>
          </p:cNvSpPr>
          <p:nvPr>
            <p:ph idx="1"/>
          </p:nvPr>
        </p:nvSpPr>
        <p:spPr>
          <a:xfrm>
            <a:off x="673308" y="1253331"/>
            <a:ext cx="10515600" cy="4351338"/>
          </a:xfrm>
        </p:spPr>
        <p:txBody>
          <a:bodyPr>
            <a:normAutofit fontScale="85000" lnSpcReduction="10000"/>
          </a:bodyPr>
          <a:lstStyle/>
          <a:p>
            <a:pPr algn="just"/>
            <a:r>
              <a:rPr lang="en-US" dirty="0">
                <a:latin typeface="Times New Roman" panose="02020603050405020304" pitchFamily="18" charset="0"/>
                <a:cs typeface="Times New Roman" panose="02020603050405020304" pitchFamily="18" charset="0"/>
              </a:rPr>
              <a:t>The Turing Test, proposed by Alan Turing (1950), was designed to provide a satisfactory operational definition of intelligence. A computer passes the test if a human interrogator, after posing some written questions, cannot tell whether the written responses come from a person or a computer. For now, we note that programming a computer to pass a rigorously applied test provides plenty to work on. The computer would need to possess the following capabilities: </a:t>
            </a:r>
          </a:p>
          <a:p>
            <a:pPr algn="just"/>
            <a:r>
              <a:rPr lang="en-US" b="1" dirty="0">
                <a:latin typeface="Times New Roman" panose="02020603050405020304" pitchFamily="18" charset="0"/>
                <a:cs typeface="Times New Roman" panose="02020603050405020304" pitchFamily="18" charset="0"/>
              </a:rPr>
              <a:t>natural language processing </a:t>
            </a:r>
            <a:r>
              <a:rPr lang="en-US" dirty="0">
                <a:latin typeface="Times New Roman" panose="02020603050405020304" pitchFamily="18" charset="0"/>
                <a:cs typeface="Times New Roman" panose="02020603050405020304" pitchFamily="18" charset="0"/>
              </a:rPr>
              <a:t>to enable it to communicate successfully in English</a:t>
            </a:r>
          </a:p>
          <a:p>
            <a:pPr algn="just"/>
            <a:r>
              <a:rPr lang="en-US" b="1" dirty="0">
                <a:latin typeface="Times New Roman" panose="02020603050405020304" pitchFamily="18" charset="0"/>
                <a:cs typeface="Times New Roman" panose="02020603050405020304" pitchFamily="18" charset="0"/>
              </a:rPr>
              <a:t>knowledge representation </a:t>
            </a:r>
            <a:r>
              <a:rPr lang="en-US" dirty="0">
                <a:latin typeface="Times New Roman" panose="02020603050405020304" pitchFamily="18" charset="0"/>
                <a:cs typeface="Times New Roman" panose="02020603050405020304" pitchFamily="18" charset="0"/>
              </a:rPr>
              <a:t>to store what it knows or hears</a:t>
            </a:r>
          </a:p>
          <a:p>
            <a:pPr algn="just"/>
            <a:r>
              <a:rPr lang="en-US" b="1" dirty="0">
                <a:latin typeface="Times New Roman" panose="02020603050405020304" pitchFamily="18" charset="0"/>
                <a:cs typeface="Times New Roman" panose="02020603050405020304" pitchFamily="18" charset="0"/>
              </a:rPr>
              <a:t>automated reasoning </a:t>
            </a:r>
            <a:r>
              <a:rPr lang="en-US" dirty="0">
                <a:latin typeface="Times New Roman" panose="02020603050405020304" pitchFamily="18" charset="0"/>
                <a:cs typeface="Times New Roman" panose="02020603050405020304" pitchFamily="18" charset="0"/>
              </a:rPr>
              <a:t>to use the stored information to answer questions and to draw new conclusions</a:t>
            </a:r>
          </a:p>
          <a:p>
            <a:pPr algn="just"/>
            <a:r>
              <a:rPr lang="en-US" b="1" dirty="0">
                <a:latin typeface="Times New Roman" panose="02020603050405020304" pitchFamily="18" charset="0"/>
                <a:cs typeface="Times New Roman" panose="02020603050405020304" pitchFamily="18" charset="0"/>
              </a:rPr>
              <a:t>machine learning </a:t>
            </a:r>
            <a:r>
              <a:rPr lang="en-US" dirty="0">
                <a:latin typeface="Times New Roman" panose="02020603050405020304" pitchFamily="18" charset="0"/>
                <a:cs typeface="Times New Roman" panose="02020603050405020304" pitchFamily="18" charset="0"/>
              </a:rPr>
              <a:t>to adapt to new circumstances and to detect and extrapolate patterns.</a:t>
            </a:r>
          </a:p>
        </p:txBody>
      </p:sp>
    </p:spTree>
    <p:extLst>
      <p:ext uri="{BB962C8B-B14F-4D97-AF65-F5344CB8AC3E}">
        <p14:creationId xmlns:p14="http://schemas.microsoft.com/office/powerpoint/2010/main" val="236792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AADF7-47C6-514E-476C-AC5F958D9893}"/>
              </a:ext>
            </a:extLst>
          </p:cNvPr>
          <p:cNvSpPr>
            <a:spLocks noGrp="1"/>
          </p:cNvSpPr>
          <p:nvPr>
            <p:ph type="title"/>
          </p:nvPr>
        </p:nvSpPr>
        <p:spPr>
          <a:xfrm>
            <a:off x="838200" y="373282"/>
            <a:ext cx="10515600" cy="719529"/>
          </a:xfrm>
        </p:spPr>
        <p:txBody>
          <a:bodyPr>
            <a:normAutofit fontScale="90000"/>
          </a:bodyPr>
          <a:lstStyle/>
          <a:p>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Thinking Humanly: The Cognitive Modeling Approach</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464E7609-BA09-7431-6C1B-FA3E6E92C54D}"/>
              </a:ext>
            </a:extLst>
          </p:cNvPr>
          <p:cNvSpPr>
            <a:spLocks noGrp="1" noChangeArrowheads="1"/>
          </p:cNvSpPr>
          <p:nvPr>
            <p:ph idx="1"/>
          </p:nvPr>
        </p:nvSpPr>
        <p:spPr bwMode="auto">
          <a:xfrm>
            <a:off x="485179" y="733046"/>
            <a:ext cx="11465639"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Human Thinking</a:t>
            </a:r>
            <a:r>
              <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To claim a program "thinks like a human," it is necessary to understand human thought processes.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This involves studying the actual workings of the human mind.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Methods to Study Human Minds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Introspection</a:t>
            </a:r>
            <a:r>
              <a:rPr kumimoji="0" lang="en-US" altLang="en-US" sz="1800" b="0" i="0" u="none" strike="noStrike" cap="none" normalizeH="0" baseline="0" dirty="0">
                <a:ln>
                  <a:noFill/>
                </a:ln>
                <a:solidFill>
                  <a:schemeClr val="tx1"/>
                </a:solidFill>
                <a:effectLst/>
                <a:latin typeface="Arial" panose="020B0604020202020204" pitchFamily="34" charset="0"/>
              </a:rPr>
              <a:t>: Observing one’s own thought processes.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Psychological Experiments</a:t>
            </a:r>
            <a:r>
              <a:rPr kumimoji="0" lang="en-US" altLang="en-US" sz="1800" b="0" i="0" u="none" strike="noStrike" cap="none" normalizeH="0" baseline="0" dirty="0">
                <a:ln>
                  <a:noFill/>
                </a:ln>
                <a:solidFill>
                  <a:schemeClr val="tx1"/>
                </a:solidFill>
                <a:effectLst/>
                <a:latin typeface="Arial" panose="020B0604020202020204" pitchFamily="34" charset="0"/>
              </a:rPr>
              <a:t>: Monitoring human behavior in action.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Brain Imaging</a:t>
            </a:r>
            <a:r>
              <a:rPr kumimoji="0" lang="en-US" altLang="en-US" sz="1800" b="0" i="0" u="none" strike="noStrike" cap="none" normalizeH="0" baseline="0" dirty="0">
                <a:ln>
                  <a:noFill/>
                </a:ln>
                <a:solidFill>
                  <a:schemeClr val="tx1"/>
                </a:solidFill>
                <a:effectLst/>
                <a:latin typeface="Arial" panose="020B0604020202020204" pitchFamily="34" charset="0"/>
              </a:rPr>
              <a:t>: Observing the brain’s activity.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Translating Human Thinking into Programs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precise theory of the mind can be expressed as a computer program.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If a program's input-output behavior matches human behavior, it suggests shared mechanisms.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Example – General Problem Solver (GPS)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indent="-111125" algn="just" eaLnBrk="0" fontAlgn="base" hangingPunct="0">
              <a:lnSpc>
                <a:spcPct val="100000"/>
              </a:lnSpc>
              <a:spcBef>
                <a:spcPct val="0"/>
              </a:spcBef>
              <a:spcAft>
                <a:spcPct val="0"/>
              </a:spcAft>
            </a:pPr>
            <a:r>
              <a:rPr lang="en-US" altLang="en-US" sz="1800" dirty="0">
                <a:latin typeface="Arial" panose="020B0604020202020204" pitchFamily="34" charset="0"/>
              </a:rPr>
              <a:t>The General Problem Solver (GPS) was a simulation program and theoretical framework for</a:t>
            </a:r>
          </a:p>
          <a:p>
            <a:pPr marL="0" marR="0" lvl="0" indent="457200" algn="just"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 human problem-solving. It was created in 1957 by Herbert A. Simon, J. C. Shaw, and Allen Newell2. </a:t>
            </a:r>
          </a:p>
          <a:p>
            <a:pPr marL="0" marR="0" lvl="0" indent="520700" algn="just"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The program was designed to function as a universal problem solver, capable of solving any formalized </a:t>
            </a:r>
          </a:p>
          <a:p>
            <a:pPr marL="0" marR="0" lvl="0" indent="520700" algn="just" defTabSz="914400" rtl="0" eaLnBrk="0" fontAlgn="base" latinLnBrk="0" hangingPunct="0">
              <a:lnSpc>
                <a:spcPct val="100000"/>
              </a:lnSpc>
              <a:spcBef>
                <a:spcPct val="0"/>
              </a:spcBef>
              <a:spcAft>
                <a:spcPct val="0"/>
              </a:spcAft>
              <a:buClrTx/>
              <a:buSzTx/>
              <a:buNone/>
              <a:tabLst/>
            </a:pPr>
            <a:r>
              <a:rPr lang="en-US" altLang="en-US" sz="1800" dirty="0">
                <a:latin typeface="Arial" panose="020B0604020202020204" pitchFamily="34" charset="0"/>
              </a:rPr>
              <a:t>symbolic problem. The GPS had a significant impact on the subsequent direction of cognitive psychology</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284163" lvl="1" indent="173038" algn="just" eaLnBrk="0" fontAlgn="base" hangingPunct="0">
              <a:lnSpc>
                <a:spcPct val="100000"/>
              </a:lnSpc>
              <a:spcBef>
                <a:spcPct val="0"/>
              </a:spcBef>
              <a:spcAft>
                <a:spcPct val="0"/>
              </a:spcAft>
            </a:pPr>
            <a:r>
              <a:rPr kumimoji="0" lang="en-US" altLang="en-US" sz="1800" b="0" i="0" u="none" strike="noStrike" cap="none" normalizeH="0" baseline="0" dirty="0">
                <a:ln>
                  <a:noFill/>
                </a:ln>
                <a:solidFill>
                  <a:schemeClr val="tx1"/>
                </a:solidFill>
                <a:effectLst/>
                <a:latin typeface="Arial" panose="020B0604020202020204" pitchFamily="34" charset="0"/>
              </a:rPr>
              <a:t>They compared the program's reasoning traces with those of human problem-solvers.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52002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6418464-C86A-5342-937F-768ECE95A894}"/>
              </a:ext>
            </a:extLst>
          </p:cNvPr>
          <p:cNvSpPr txBox="1"/>
          <p:nvPr/>
        </p:nvSpPr>
        <p:spPr>
          <a:xfrm>
            <a:off x="953749" y="1081606"/>
            <a:ext cx="9987519" cy="369331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Cognitive Science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 interdisciplinary field combining AI models and psychology experiments.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Constructs precise, testable theories of the human mind.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rich field of study documented in textbooks and encyclopedias. </a:t>
            </a:r>
          </a:p>
          <a:p>
            <a:pPr marL="0" marR="0" lvl="0" indent="0" algn="l" defTabSz="914400" rtl="0" eaLnBrk="0" fontAlgn="base" latinLnBrk="0" hangingPunct="0">
              <a:lnSpc>
                <a:spcPct val="100000"/>
              </a:lnSpc>
              <a:spcBef>
                <a:spcPct val="0"/>
              </a:spcBef>
              <a:spcAft>
                <a:spcPct val="0"/>
              </a:spcAft>
              <a:buClrTx/>
              <a:buSzTx/>
              <a:buFontTx/>
              <a:buAutoNum type="arabicPeriod" startAt="6"/>
              <a:tabLst/>
            </a:pPr>
            <a:r>
              <a:rPr kumimoji="0" lang="en-US" altLang="en-US" sz="1800" b="1" i="0" u="none" strike="noStrike" cap="none" normalizeH="0" baseline="0" dirty="0">
                <a:ln>
                  <a:noFill/>
                </a:ln>
                <a:solidFill>
                  <a:schemeClr val="tx1"/>
                </a:solidFill>
                <a:effectLst/>
                <a:latin typeface="Arial" panose="020B0604020202020204" pitchFamily="34" charset="0"/>
              </a:rPr>
              <a:t>Experimental Basis of Cognitive Science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Grounded in experiments involving humans or animals.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AI research assumes experimentation with computers. </a:t>
            </a:r>
          </a:p>
          <a:p>
            <a:pPr marL="0" marR="0" lvl="0" indent="0" algn="l" defTabSz="914400" rtl="0" eaLnBrk="0" fontAlgn="base" latinLnBrk="0" hangingPunct="0">
              <a:lnSpc>
                <a:spcPct val="100000"/>
              </a:lnSpc>
              <a:spcBef>
                <a:spcPct val="0"/>
              </a:spcBef>
              <a:spcAft>
                <a:spcPct val="0"/>
              </a:spcAft>
              <a:buClrTx/>
              <a:buSzTx/>
              <a:buFontTx/>
              <a:buAutoNum type="arabicPeriod" startAt="7"/>
              <a:tabLst/>
            </a:pPr>
            <a:r>
              <a:rPr kumimoji="0" lang="en-US" altLang="en-US" sz="1800" b="1" i="0" u="none" strike="noStrike" cap="none" normalizeH="0" baseline="0" dirty="0">
                <a:ln>
                  <a:noFill/>
                </a:ln>
                <a:solidFill>
                  <a:schemeClr val="tx1"/>
                </a:solidFill>
                <a:effectLst/>
                <a:latin typeface="Arial" panose="020B0604020202020204" pitchFamily="34" charset="0"/>
              </a:rPr>
              <a:t>Historical Confusion in AI</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Early misconceptions conflated algorithm performance with human-like cognition.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Modern distinctions between AI techniques and cognitive science have improved progress. </a:t>
            </a:r>
          </a:p>
          <a:p>
            <a:pPr marL="0" marR="0" lvl="0" indent="0" algn="l" defTabSz="914400" rtl="0" eaLnBrk="0" fontAlgn="base" latinLnBrk="0" hangingPunct="0">
              <a:lnSpc>
                <a:spcPct val="100000"/>
              </a:lnSpc>
              <a:spcBef>
                <a:spcPct val="0"/>
              </a:spcBef>
              <a:spcAft>
                <a:spcPct val="0"/>
              </a:spcAft>
              <a:buClrTx/>
              <a:buSzTx/>
              <a:buFontTx/>
              <a:buAutoNum type="arabicPeriod" startAt="8"/>
              <a:tabLst/>
            </a:pPr>
            <a:r>
              <a:rPr kumimoji="0" lang="en-US" altLang="en-US" sz="1800" b="1" i="0" u="none" strike="noStrike" cap="none" normalizeH="0" baseline="0" dirty="0">
                <a:ln>
                  <a:noFill/>
                </a:ln>
                <a:solidFill>
                  <a:schemeClr val="tx1"/>
                </a:solidFill>
                <a:effectLst/>
                <a:latin typeface="Arial" panose="020B0604020202020204" pitchFamily="34" charset="0"/>
              </a:rPr>
              <a:t>Mutual Influence of AI and Cognitive Science</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Both fields contribute to each other, especially in areas like computer vision.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Neurophysiological evidence is now used to improve computational models</a:t>
            </a:r>
            <a:endParaRPr lang="en-US" dirty="0"/>
          </a:p>
        </p:txBody>
      </p:sp>
      <p:sp>
        <p:nvSpPr>
          <p:cNvPr id="4" name="TextBox 3">
            <a:extLst>
              <a:ext uri="{FF2B5EF4-FFF2-40B4-BE49-F238E27FC236}">
                <a16:creationId xmlns:a16="http://schemas.microsoft.com/office/drawing/2014/main" id="{AF0BFE6F-B12B-2BB9-F4FE-33CE5F0C68DB}"/>
              </a:ext>
            </a:extLst>
          </p:cNvPr>
          <p:cNvSpPr txBox="1"/>
          <p:nvPr/>
        </p:nvSpPr>
        <p:spPr>
          <a:xfrm>
            <a:off x="1019331" y="344854"/>
            <a:ext cx="4272197" cy="461665"/>
          </a:xfrm>
          <a:prstGeom prst="rect">
            <a:avLst/>
          </a:prstGeom>
          <a:noFill/>
        </p:spPr>
        <p:txBody>
          <a:bodyPr wrap="square" rtlCol="0">
            <a:spAutoFit/>
          </a:bodyPr>
          <a:lstStyle/>
          <a:p>
            <a:r>
              <a:rPr lang="en-US" sz="2400" b="1" dirty="0" err="1">
                <a:latin typeface="Times New Roman" panose="02020603050405020304" pitchFamily="18" charset="0"/>
                <a:cs typeface="Times New Roman" panose="02020603050405020304" pitchFamily="18" charset="0"/>
              </a:rPr>
              <a:t>Cont</a:t>
            </a:r>
            <a:r>
              <a:rPr lang="en-US" sz="2400" b="1" dirty="0">
                <a:latin typeface="Times New Roman" panose="02020603050405020304" pitchFamily="18" charset="0"/>
                <a:cs typeface="Times New Roman" panose="02020603050405020304" pitchFamily="18" charset="0"/>
              </a:rPr>
              <a:t>…</a:t>
            </a: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148210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6695D-ADDD-E7B4-36A5-9095F4650422}"/>
              </a:ext>
            </a:extLst>
          </p:cNvPr>
          <p:cNvSpPr>
            <a:spLocks noGrp="1"/>
          </p:cNvSpPr>
          <p:nvPr>
            <p:ph type="title"/>
          </p:nvPr>
        </p:nvSpPr>
        <p:spPr>
          <a:xfrm>
            <a:off x="838200" y="365125"/>
            <a:ext cx="10515600" cy="1058941"/>
          </a:xfrm>
        </p:spPr>
        <p:txBody>
          <a:bodyPr>
            <a:normAutofit fontScale="90000"/>
          </a:bodyPr>
          <a:lstStyle/>
          <a:p>
            <a:r>
              <a:rPr kumimoji="0" lang="en-US" altLang="en-US" sz="4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Thinking Rationally: The "Laws of Thought" Approach</a:t>
            </a:r>
            <a:br>
              <a:rPr kumimoji="0" lang="en-US" altLang="en-US" sz="4400" b="1" i="0" u="none" strike="noStrike" cap="none" normalizeH="0" baseline="0" dirty="0">
                <a:ln>
                  <a:noFill/>
                </a:ln>
                <a:solidFill>
                  <a:schemeClr val="tx1"/>
                </a:solidFill>
                <a:effectLst/>
                <a:latin typeface="Arial" panose="020B0604020202020204" pitchFamily="34" charset="0"/>
              </a:rPr>
            </a:br>
            <a:endParaRPr lang="en-US" dirty="0"/>
          </a:p>
        </p:txBody>
      </p:sp>
      <p:sp>
        <p:nvSpPr>
          <p:cNvPr id="4" name="Rectangle 1">
            <a:extLst>
              <a:ext uri="{FF2B5EF4-FFF2-40B4-BE49-F238E27FC236}">
                <a16:creationId xmlns:a16="http://schemas.microsoft.com/office/drawing/2014/main" id="{9FF3A5A3-E03A-6714-B503-5660E9629B6C}"/>
              </a:ext>
            </a:extLst>
          </p:cNvPr>
          <p:cNvSpPr>
            <a:spLocks noGrp="1" noChangeArrowheads="1"/>
          </p:cNvSpPr>
          <p:nvPr>
            <p:ph idx="1"/>
          </p:nvPr>
        </p:nvSpPr>
        <p:spPr bwMode="auto">
          <a:xfrm>
            <a:off x="744635" y="1316346"/>
            <a:ext cx="11447365"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Origins of Rational Thinking</a:t>
            </a:r>
            <a:r>
              <a:rPr kumimoji="0" lang="en-US" altLang="en-US" sz="3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Aristotle pioneered the codification of “right thinking” through irrefutable reasoning processes.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Introduced </a:t>
            </a:r>
            <a:r>
              <a:rPr kumimoji="0" lang="en-US" altLang="en-US" sz="1800" b="1" i="0" u="none" strike="noStrike" cap="none" normalizeH="0" baseline="0" dirty="0">
                <a:ln>
                  <a:noFill/>
                </a:ln>
                <a:solidFill>
                  <a:schemeClr val="tx1"/>
                </a:solidFill>
                <a:effectLst/>
                <a:latin typeface="Arial" panose="020B0604020202020204" pitchFamily="34" charset="0"/>
              </a:rPr>
              <a:t>syllogisms</a:t>
            </a:r>
            <a:r>
              <a:rPr kumimoji="0" lang="en-US" altLang="en-US" sz="1800" b="0" i="0" u="none" strike="noStrike" cap="none" normalizeH="0" baseline="0" dirty="0">
                <a:ln>
                  <a:noFill/>
                </a:ln>
                <a:solidFill>
                  <a:schemeClr val="tx1"/>
                </a:solidFill>
                <a:effectLst/>
                <a:latin typeface="Arial" panose="020B0604020202020204" pitchFamily="34" charset="0"/>
              </a:rPr>
              <a:t>, e.g., “Socrates is a man; all men are mortal; therefore, Socrates is mortal.”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These "laws of thought" aimed to govern mental operations and initiated the field of logic.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Development of Logic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19th-century logicians created precise notations for statements about objects and their relationships.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Logical notation extended beyond simple arithmetic, enabling reasoning about a broader range of topics.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AI and Logic</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By 1965, programs could solve problems described in logical notation.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a:t>
            </a:r>
            <a:r>
              <a:rPr kumimoji="0" lang="en-US" altLang="en-US" sz="1800" b="1" i="0" u="none" strike="noStrike" cap="none" normalizeH="0" baseline="0" dirty="0" err="1">
                <a:ln>
                  <a:noFill/>
                </a:ln>
                <a:solidFill>
                  <a:schemeClr val="tx1"/>
                </a:solidFill>
                <a:effectLst/>
                <a:latin typeface="Arial" panose="020B0604020202020204" pitchFamily="34" charset="0"/>
              </a:rPr>
              <a:t>logicist</a:t>
            </a:r>
            <a:r>
              <a:rPr kumimoji="0" lang="en-US" altLang="en-US" sz="1800" b="1" i="0" u="none" strike="noStrike" cap="none" normalizeH="0" baseline="0" dirty="0">
                <a:ln>
                  <a:noFill/>
                </a:ln>
                <a:solidFill>
                  <a:schemeClr val="tx1"/>
                </a:solidFill>
                <a:effectLst/>
                <a:latin typeface="Arial" panose="020B0604020202020204" pitchFamily="34" charset="0"/>
              </a:rPr>
              <a:t> tradition</a:t>
            </a:r>
            <a:r>
              <a:rPr kumimoji="0" lang="en-US" altLang="en-US" sz="1800" b="0" i="0" u="none" strike="noStrike" cap="none" normalizeH="0" baseline="0" dirty="0">
                <a:ln>
                  <a:noFill/>
                </a:ln>
                <a:solidFill>
                  <a:schemeClr val="tx1"/>
                </a:solidFill>
                <a:effectLst/>
                <a:latin typeface="Arial" panose="020B0604020202020204" pitchFamily="34" charset="0"/>
              </a:rPr>
              <a:t> in AI seeks to use these programs to build intelligent systems. </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01650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6297CE-5C83-5739-1365-38005C1F5D04}"/>
              </a:ext>
            </a:extLst>
          </p:cNvPr>
          <p:cNvSpPr>
            <a:spLocks noGrp="1"/>
          </p:cNvSpPr>
          <p:nvPr>
            <p:ph type="title"/>
          </p:nvPr>
        </p:nvSpPr>
        <p:spPr/>
        <p:txBody>
          <a:bodyPr/>
          <a:lstStyle/>
          <a:p>
            <a:r>
              <a:rPr lang="en-US" dirty="0" err="1"/>
              <a:t>Cont</a:t>
            </a:r>
            <a:r>
              <a:rPr lang="en-US" dirty="0"/>
              <a:t>…</a:t>
            </a:r>
          </a:p>
        </p:txBody>
      </p:sp>
      <p:sp>
        <p:nvSpPr>
          <p:cNvPr id="3" name="Content Placeholder 2">
            <a:extLst>
              <a:ext uri="{FF2B5EF4-FFF2-40B4-BE49-F238E27FC236}">
                <a16:creationId xmlns:a16="http://schemas.microsoft.com/office/drawing/2014/main" id="{EE86D076-7150-FD90-FCE5-04DF0CD057DF}"/>
              </a:ext>
            </a:extLst>
          </p:cNvPr>
          <p:cNvSpPr>
            <a:spLocks noGrp="1"/>
          </p:cNvSpPr>
          <p:nvPr>
            <p:ph idx="1"/>
          </p:nvPr>
        </p:nvSpPr>
        <p:spPr/>
        <p:txBody>
          <a:bodyPr/>
          <a:lstStyle/>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sz="1800" b="1" i="0" u="none" strike="noStrike" cap="none" normalizeH="0" baseline="0" dirty="0">
                <a:ln>
                  <a:noFill/>
                </a:ln>
                <a:solidFill>
                  <a:schemeClr val="tx1"/>
                </a:solidFill>
                <a:effectLst/>
                <a:latin typeface="Arial" panose="020B0604020202020204" pitchFamily="34" charset="0"/>
              </a:rPr>
              <a:t>Challenges in the Approach</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Informal Knowledge Representation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Translating informal or uncertain knowledge into precise logical notation is difficult.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Practical vs. Theoretical Problem-Solving</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Solving problems “in principle” differs from solving them in practice.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Problems with hundreds of facts can overwhelm computational resources without efficient guidance. </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sz="1800" b="1" i="0" u="none" strike="noStrike" cap="none" normalizeH="0" baseline="0" dirty="0">
                <a:ln>
                  <a:noFill/>
                </a:ln>
                <a:solidFill>
                  <a:schemeClr val="tx1"/>
                </a:solidFill>
                <a:effectLst/>
                <a:latin typeface="Arial" panose="020B0604020202020204" pitchFamily="34" charset="0"/>
              </a:rPr>
              <a:t>Key Insights</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Logical systems require structured reasoning steps to avoid inefficiencies like looping indefinitely.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The obstacles of knowledge representation and computational feasibility remain significant in AI's development of reasoning systems</a:t>
            </a:r>
            <a:endParaRPr lang="en-US" dirty="0"/>
          </a:p>
        </p:txBody>
      </p:sp>
    </p:spTree>
    <p:extLst>
      <p:ext uri="{BB962C8B-B14F-4D97-AF65-F5344CB8AC3E}">
        <p14:creationId xmlns:p14="http://schemas.microsoft.com/office/powerpoint/2010/main" val="1332775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75A733B-756A-7623-BD9C-57467C7F5239}"/>
              </a:ext>
            </a:extLst>
          </p:cNvPr>
          <p:cNvSpPr>
            <a:spLocks noChangeArrowheads="1"/>
          </p:cNvSpPr>
          <p:nvPr/>
        </p:nvSpPr>
        <p:spPr bwMode="auto">
          <a:xfrm>
            <a:off x="1" y="600327"/>
            <a:ext cx="11197652" cy="486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Definition of an Agent</a:t>
            </a:r>
            <a:r>
              <a:rPr lang="en-US" altLang="en-US" sz="3600" b="1" dirty="0">
                <a:latin typeface="Times New Roman" panose="02020603050405020304" pitchFamily="18" charset="0"/>
                <a:cs typeface="Times New Roman" panose="02020603050405020304" pitchFamily="18" charset="0"/>
              </a:rPr>
              <a:t>:</a:t>
            </a:r>
            <a:endParaRPr kumimoji="0" lang="en-US" altLang="en-US" sz="3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An agent is any entity that acts.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Computer agents are expected to: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Operate autonomously.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Perceive and interpret their environment.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Persist over time.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Adapt to changes. </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Create and pursue goals. </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Arial" panose="020B0604020202020204" pitchFamily="34" charset="0"/>
              </a:rPr>
              <a:t>Rational Agent</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A rational agent acts to achieve the best outcome or, under uncertainty, the best expected outcome.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Rationality often involves reasoning logically but is not limited to inference-based actions. </a:t>
            </a:r>
          </a:p>
          <a:p>
            <a:pPr marL="0" marR="0" lvl="0" indent="0" algn="l"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Arial" panose="020B0604020202020204" pitchFamily="34" charset="0"/>
              </a:rPr>
              <a:t>Examples of Rationality</a:t>
            </a:r>
            <a:r>
              <a:rPr kumimoji="0" lang="en-US" altLang="en-US" sz="18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Logical reasoning: Acting based on conclusions drawn to meet a goal.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Reflex actions: Quick, instinctive responses (e.g., recoiling from a hot stove) that can be more effective than deliberate actions.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EA957F28-C51D-C51B-E4A3-4E2CC5E44839}"/>
              </a:ext>
            </a:extLst>
          </p:cNvPr>
          <p:cNvSpPr txBox="1"/>
          <p:nvPr/>
        </p:nvSpPr>
        <p:spPr>
          <a:xfrm>
            <a:off x="584616" y="269823"/>
            <a:ext cx="8349522" cy="523220"/>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Acting Rationally: The Rational Agent Approach</a:t>
            </a:r>
          </a:p>
        </p:txBody>
      </p:sp>
    </p:spTree>
    <p:extLst>
      <p:ext uri="{BB962C8B-B14F-4D97-AF65-F5344CB8AC3E}">
        <p14:creationId xmlns:p14="http://schemas.microsoft.com/office/powerpoint/2010/main" val="40255574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578</TotalTime>
  <Words>2135</Words>
  <Application>Microsoft Office PowerPoint</Application>
  <PresentationFormat>Widescreen</PresentationFormat>
  <Paragraphs>211</Paragraphs>
  <Slides>19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Aptos</vt:lpstr>
      <vt:lpstr>Aptos Display</vt:lpstr>
      <vt:lpstr>Arial</vt:lpstr>
      <vt:lpstr>Times New Roman</vt:lpstr>
      <vt:lpstr>Office Theme</vt:lpstr>
      <vt:lpstr>Artificial Intelligence</vt:lpstr>
      <vt:lpstr>AI</vt:lpstr>
      <vt:lpstr>What is AI?</vt:lpstr>
      <vt:lpstr>Acting humanly: The Turing Test approach</vt:lpstr>
      <vt:lpstr>Thinking Humanly: The Cognitive Modeling Approach </vt:lpstr>
      <vt:lpstr>PowerPoint Presentation</vt:lpstr>
      <vt:lpstr>Thinking Rationally: The "Laws of Thought" Approach </vt:lpstr>
      <vt:lpstr>Cont…</vt:lpstr>
      <vt:lpstr>PowerPoint Presentation</vt:lpstr>
      <vt:lpstr>Cont…</vt:lpstr>
      <vt:lpstr>The Foundations of Artificial Intelligence</vt:lpstr>
      <vt:lpstr>Cognitive Psychology and Its Role in AI</vt:lpstr>
      <vt:lpstr>Uses of Machine Learning:</vt:lpstr>
      <vt:lpstr>Cont…</vt:lpstr>
      <vt:lpstr>Abuses of Machine Learning</vt:lpstr>
      <vt:lpstr>Mitigating Abuses</vt:lpstr>
      <vt:lpstr>What is Machine Learning?</vt:lpstr>
      <vt:lpstr>ML Paradigms</vt:lpstr>
      <vt:lpstr>Challenges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Syed Sajid Hussain</dc:creator>
  <cp:lastModifiedBy>Syed Sajid Hussain</cp:lastModifiedBy>
  <cp:revision>2</cp:revision>
  <dcterms:created xsi:type="dcterms:W3CDTF">2025-01-10T05:20:56Z</dcterms:created>
  <dcterms:modified xsi:type="dcterms:W3CDTF">2025-01-16T09:38:04Z</dcterms:modified>
</cp:coreProperties>
</file>