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5"/>
  </p:notesMasterIdLst>
  <p:sldIdLst>
    <p:sldId id="346" r:id="rId2"/>
    <p:sldId id="349" r:id="rId3"/>
    <p:sldId id="347" r:id="rId4"/>
    <p:sldId id="451" r:id="rId5"/>
    <p:sldId id="459" r:id="rId6"/>
    <p:sldId id="460" r:id="rId7"/>
    <p:sldId id="437" r:id="rId8"/>
    <p:sldId id="452" r:id="rId9"/>
    <p:sldId id="438" r:id="rId10"/>
    <p:sldId id="456" r:id="rId11"/>
    <p:sldId id="457" r:id="rId12"/>
    <p:sldId id="439" r:id="rId13"/>
    <p:sldId id="450" r:id="rId14"/>
    <p:sldId id="448" r:id="rId15"/>
    <p:sldId id="453" r:id="rId16"/>
    <p:sldId id="454" r:id="rId17"/>
    <p:sldId id="458" r:id="rId18"/>
    <p:sldId id="352" r:id="rId19"/>
    <p:sldId id="455" r:id="rId20"/>
    <p:sldId id="449" r:id="rId21"/>
    <p:sldId id="350" r:id="rId22"/>
    <p:sldId id="351" r:id="rId23"/>
    <p:sldId id="337" r:id="rId24"/>
  </p:sldIdLst>
  <p:sldSz cx="13312775" cy="74882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83" autoAdjust="0"/>
    <p:restoredTop sz="95859" autoAdjust="0"/>
  </p:normalViewPr>
  <p:slideViewPr>
    <p:cSldViewPr snapToGrid="0">
      <p:cViewPr varScale="1">
        <p:scale>
          <a:sx n="56" d="100"/>
          <a:sy n="56" d="100"/>
        </p:scale>
        <p:origin x="7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234CF1-96C6-4DA7-9DEC-B5B90AB04AA0}"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0B9421-C2D4-4483-A10B-21FF0838890E}" type="slidenum">
              <a:rPr lang="en-US" smtClean="0"/>
              <a:t>‹#›</a:t>
            </a:fld>
            <a:endParaRPr lang="en-US"/>
          </a:p>
        </p:txBody>
      </p:sp>
    </p:spTree>
    <p:extLst>
      <p:ext uri="{BB962C8B-B14F-4D97-AF65-F5344CB8AC3E}">
        <p14:creationId xmlns:p14="http://schemas.microsoft.com/office/powerpoint/2010/main" val="2179183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1D64E-478A-1C7A-E30B-2928419E360C}"/>
              </a:ext>
            </a:extLst>
          </p:cNvPr>
          <p:cNvSpPr>
            <a:spLocks noGrp="1"/>
          </p:cNvSpPr>
          <p:nvPr>
            <p:ph type="ctrTitle"/>
          </p:nvPr>
        </p:nvSpPr>
        <p:spPr>
          <a:xfrm>
            <a:off x="1664097" y="1225506"/>
            <a:ext cx="9984581" cy="2607016"/>
          </a:xfrm>
        </p:spPr>
        <p:txBody>
          <a:bodyPr anchor="b"/>
          <a:lstStyle>
            <a:lvl1pPr algn="ctr">
              <a:defRPr sz="6551"/>
            </a:lvl1pPr>
          </a:lstStyle>
          <a:p>
            <a:r>
              <a:rPr lang="en-US"/>
              <a:t>Click to edit Master title style</a:t>
            </a:r>
            <a:endParaRPr lang="en-IN"/>
          </a:p>
        </p:txBody>
      </p:sp>
      <p:sp>
        <p:nvSpPr>
          <p:cNvPr id="3" name="Subtitle 2">
            <a:extLst>
              <a:ext uri="{FF2B5EF4-FFF2-40B4-BE49-F238E27FC236}">
                <a16:creationId xmlns:a16="http://schemas.microsoft.com/office/drawing/2014/main" id="{6FA49085-9578-DC52-6A22-B041AE6D4061}"/>
              </a:ext>
            </a:extLst>
          </p:cNvPr>
          <p:cNvSpPr>
            <a:spLocks noGrp="1"/>
          </p:cNvSpPr>
          <p:nvPr>
            <p:ph type="subTitle" idx="1"/>
          </p:nvPr>
        </p:nvSpPr>
        <p:spPr>
          <a:xfrm>
            <a:off x="1664097" y="3933059"/>
            <a:ext cx="99845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F8943E-D792-CEA4-78B9-88DCDDB094E3}"/>
              </a:ext>
            </a:extLst>
          </p:cNvPr>
          <p:cNvSpPr>
            <a:spLocks noGrp="1"/>
          </p:cNvSpPr>
          <p:nvPr>
            <p:ph type="dt" sz="half" idx="10"/>
          </p:nvPr>
        </p:nvSpPr>
        <p:spPr/>
        <p:txBody>
          <a:bodyPr/>
          <a:lstStyle/>
          <a:p>
            <a:fld id="{737410FA-CE35-4D5A-A47A-EC25C35078B2}" type="datetime1">
              <a:rPr lang="en-IN" smtClean="0"/>
              <a:t>14-01-2025</a:t>
            </a:fld>
            <a:endParaRPr lang="en-IN"/>
          </a:p>
        </p:txBody>
      </p:sp>
      <p:sp>
        <p:nvSpPr>
          <p:cNvPr id="5" name="Footer Placeholder 4">
            <a:extLst>
              <a:ext uri="{FF2B5EF4-FFF2-40B4-BE49-F238E27FC236}">
                <a16:creationId xmlns:a16="http://schemas.microsoft.com/office/drawing/2014/main" id="{E5610C63-00AD-ED85-E3CC-AF52459CE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C6B301-9B48-3827-40FB-135BAA3EFAF7}"/>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39234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ED4A-B517-8786-80C5-66A5D60E3A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582A0-8C90-D236-344C-A748B1710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268AA-C00C-8080-CFC2-C133EEB97432}"/>
              </a:ext>
            </a:extLst>
          </p:cNvPr>
          <p:cNvSpPr>
            <a:spLocks noGrp="1"/>
          </p:cNvSpPr>
          <p:nvPr>
            <p:ph type="dt" sz="half" idx="10"/>
          </p:nvPr>
        </p:nvSpPr>
        <p:spPr/>
        <p:txBody>
          <a:bodyPr/>
          <a:lstStyle/>
          <a:p>
            <a:fld id="{5FBEB603-D42B-44FD-BE12-19A36654F80B}" type="datetime1">
              <a:rPr lang="en-IN" smtClean="0"/>
              <a:t>14-01-2025</a:t>
            </a:fld>
            <a:endParaRPr lang="en-IN"/>
          </a:p>
        </p:txBody>
      </p:sp>
      <p:sp>
        <p:nvSpPr>
          <p:cNvPr id="5" name="Footer Placeholder 4">
            <a:extLst>
              <a:ext uri="{FF2B5EF4-FFF2-40B4-BE49-F238E27FC236}">
                <a16:creationId xmlns:a16="http://schemas.microsoft.com/office/drawing/2014/main" id="{532F4E1B-00AD-AFD3-8CEC-C77422E7EB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7DD3F4-68F1-B077-EE39-F361EB35E7D2}"/>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310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932FD-435B-D467-5585-DF9F12E8C6C0}"/>
              </a:ext>
            </a:extLst>
          </p:cNvPr>
          <p:cNvSpPr>
            <a:spLocks noGrp="1"/>
          </p:cNvSpPr>
          <p:nvPr>
            <p:ph type="title" orient="vert"/>
          </p:nvPr>
        </p:nvSpPr>
        <p:spPr>
          <a:xfrm>
            <a:off x="9526955" y="398679"/>
            <a:ext cx="2870567" cy="634593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EE6659-9E0E-BDC1-C915-D84CC0929D57}"/>
              </a:ext>
            </a:extLst>
          </p:cNvPr>
          <p:cNvSpPr>
            <a:spLocks noGrp="1"/>
          </p:cNvSpPr>
          <p:nvPr>
            <p:ph type="body" orient="vert" idx="1"/>
          </p:nvPr>
        </p:nvSpPr>
        <p:spPr>
          <a:xfrm>
            <a:off x="915253" y="398679"/>
            <a:ext cx="8445292"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B2E90C-31C7-EA19-55C5-1B99079ECB8B}"/>
              </a:ext>
            </a:extLst>
          </p:cNvPr>
          <p:cNvSpPr>
            <a:spLocks noGrp="1"/>
          </p:cNvSpPr>
          <p:nvPr>
            <p:ph type="dt" sz="half" idx="10"/>
          </p:nvPr>
        </p:nvSpPr>
        <p:spPr/>
        <p:txBody>
          <a:bodyPr/>
          <a:lstStyle/>
          <a:p>
            <a:fld id="{6E9E0FA7-EA50-4A8F-A659-8A15740E542B}" type="datetime1">
              <a:rPr lang="en-IN" smtClean="0"/>
              <a:t>14-01-2025</a:t>
            </a:fld>
            <a:endParaRPr lang="en-IN"/>
          </a:p>
        </p:txBody>
      </p:sp>
      <p:sp>
        <p:nvSpPr>
          <p:cNvPr id="5" name="Footer Placeholder 4">
            <a:extLst>
              <a:ext uri="{FF2B5EF4-FFF2-40B4-BE49-F238E27FC236}">
                <a16:creationId xmlns:a16="http://schemas.microsoft.com/office/drawing/2014/main" id="{E8A15EEB-A01A-F13E-60F1-C05B5D6005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46E890-36DE-584F-0818-6AC88D26C9F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36967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3F19-B29D-AEBA-1E67-63B526DB24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3A8A09-5661-E84C-EA5A-BA7A0790D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2CD4C5-4F23-150D-0244-46A2469D79E8}"/>
              </a:ext>
            </a:extLst>
          </p:cNvPr>
          <p:cNvSpPr>
            <a:spLocks noGrp="1"/>
          </p:cNvSpPr>
          <p:nvPr>
            <p:ph type="dt" sz="half" idx="10"/>
          </p:nvPr>
        </p:nvSpPr>
        <p:spPr/>
        <p:txBody>
          <a:bodyPr/>
          <a:lstStyle/>
          <a:p>
            <a:fld id="{B8314CB9-266C-48A5-BC47-6E91B45369EA}" type="datetime1">
              <a:rPr lang="en-IN" smtClean="0"/>
              <a:t>14-01-2025</a:t>
            </a:fld>
            <a:endParaRPr lang="en-IN"/>
          </a:p>
        </p:txBody>
      </p:sp>
      <p:sp>
        <p:nvSpPr>
          <p:cNvPr id="5" name="Footer Placeholder 4">
            <a:extLst>
              <a:ext uri="{FF2B5EF4-FFF2-40B4-BE49-F238E27FC236}">
                <a16:creationId xmlns:a16="http://schemas.microsoft.com/office/drawing/2014/main" id="{385B48FF-FC69-C154-54AE-A7BC2D5E73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33FAA-014B-8F86-DF44-FBFEE780AA00}"/>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579654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5D23-87D4-D2E6-B822-4059C1337B12}"/>
              </a:ext>
            </a:extLst>
          </p:cNvPr>
          <p:cNvSpPr>
            <a:spLocks noGrp="1"/>
          </p:cNvSpPr>
          <p:nvPr>
            <p:ph type="title"/>
          </p:nvPr>
        </p:nvSpPr>
        <p:spPr>
          <a:xfrm>
            <a:off x="908320" y="1866861"/>
            <a:ext cx="11482268" cy="3114898"/>
          </a:xfrm>
        </p:spPr>
        <p:txBody>
          <a:bodyPr anchor="b"/>
          <a:lstStyle>
            <a:lvl1pPr>
              <a:defRPr sz="6551"/>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24B8A1B-3924-ABF0-4F27-2F19FF5DE2FB}"/>
              </a:ext>
            </a:extLst>
          </p:cNvPr>
          <p:cNvSpPr>
            <a:spLocks noGrp="1"/>
          </p:cNvSpPr>
          <p:nvPr>
            <p:ph type="body" idx="1"/>
          </p:nvPr>
        </p:nvSpPr>
        <p:spPr>
          <a:xfrm>
            <a:off x="908320" y="5011227"/>
            <a:ext cx="11482268" cy="1638052"/>
          </a:xfrm>
        </p:spPr>
        <p:txBody>
          <a:bodyPr/>
          <a:lstStyle>
            <a:lvl1pPr marL="0" indent="0">
              <a:buNone/>
              <a:defRPr sz="2621">
                <a:solidFill>
                  <a:schemeClr val="tx1">
                    <a:tint val="75000"/>
                  </a:schemeClr>
                </a:solidFill>
              </a:defRPr>
            </a:lvl1pPr>
            <a:lvl2pPr marL="499217" indent="0">
              <a:buNone/>
              <a:defRPr sz="2184">
                <a:solidFill>
                  <a:schemeClr val="tx1">
                    <a:tint val="75000"/>
                  </a:schemeClr>
                </a:solidFill>
              </a:defRPr>
            </a:lvl2pPr>
            <a:lvl3pPr marL="998433" indent="0">
              <a:buNone/>
              <a:defRPr sz="1965">
                <a:solidFill>
                  <a:schemeClr val="tx1">
                    <a:tint val="75000"/>
                  </a:schemeClr>
                </a:solidFill>
              </a:defRPr>
            </a:lvl3pPr>
            <a:lvl4pPr marL="1497650" indent="0">
              <a:buNone/>
              <a:defRPr sz="1747">
                <a:solidFill>
                  <a:schemeClr val="tx1">
                    <a:tint val="75000"/>
                  </a:schemeClr>
                </a:solidFill>
              </a:defRPr>
            </a:lvl4pPr>
            <a:lvl5pPr marL="1996867" indent="0">
              <a:buNone/>
              <a:defRPr sz="1747">
                <a:solidFill>
                  <a:schemeClr val="tx1">
                    <a:tint val="75000"/>
                  </a:schemeClr>
                </a:solidFill>
              </a:defRPr>
            </a:lvl5pPr>
            <a:lvl6pPr marL="2496083" indent="0">
              <a:buNone/>
              <a:defRPr sz="1747">
                <a:solidFill>
                  <a:schemeClr val="tx1">
                    <a:tint val="75000"/>
                  </a:schemeClr>
                </a:solidFill>
              </a:defRPr>
            </a:lvl6pPr>
            <a:lvl7pPr marL="2995300" indent="0">
              <a:buNone/>
              <a:defRPr sz="1747">
                <a:solidFill>
                  <a:schemeClr val="tx1">
                    <a:tint val="75000"/>
                  </a:schemeClr>
                </a:solidFill>
              </a:defRPr>
            </a:lvl7pPr>
            <a:lvl8pPr marL="3494517" indent="0">
              <a:buNone/>
              <a:defRPr sz="1747">
                <a:solidFill>
                  <a:schemeClr val="tx1">
                    <a:tint val="75000"/>
                  </a:schemeClr>
                </a:solidFill>
              </a:defRPr>
            </a:lvl8pPr>
            <a:lvl9pPr marL="3993733" indent="0">
              <a:buNone/>
              <a:defRPr sz="174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920101-8C12-368F-BCFD-D298AE953AA5}"/>
              </a:ext>
            </a:extLst>
          </p:cNvPr>
          <p:cNvSpPr>
            <a:spLocks noGrp="1"/>
          </p:cNvSpPr>
          <p:nvPr>
            <p:ph type="dt" sz="half" idx="10"/>
          </p:nvPr>
        </p:nvSpPr>
        <p:spPr/>
        <p:txBody>
          <a:bodyPr/>
          <a:lstStyle/>
          <a:p>
            <a:fld id="{846AFDF4-EF7A-4564-9465-9D98C589AD25}" type="datetime1">
              <a:rPr lang="en-IN" smtClean="0"/>
              <a:t>14-01-2025</a:t>
            </a:fld>
            <a:endParaRPr lang="en-IN"/>
          </a:p>
        </p:txBody>
      </p:sp>
      <p:sp>
        <p:nvSpPr>
          <p:cNvPr id="5" name="Footer Placeholder 4">
            <a:extLst>
              <a:ext uri="{FF2B5EF4-FFF2-40B4-BE49-F238E27FC236}">
                <a16:creationId xmlns:a16="http://schemas.microsoft.com/office/drawing/2014/main" id="{74CAA9EC-F0BF-9282-71FB-0F1C0553D9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64145-27E3-A673-EF49-6B65D2FFD9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434852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F7B97-55A1-573E-DE88-196F2F0E0C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938F98-6744-B58D-9226-B5436AC9AAFD}"/>
              </a:ext>
            </a:extLst>
          </p:cNvPr>
          <p:cNvSpPr>
            <a:spLocks noGrp="1"/>
          </p:cNvSpPr>
          <p:nvPr>
            <p:ph sz="half" idx="1"/>
          </p:nvPr>
        </p:nvSpPr>
        <p:spPr>
          <a:xfrm>
            <a:off x="91525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91AC41-88D4-9364-9F45-55F6EF05EB2E}"/>
              </a:ext>
            </a:extLst>
          </p:cNvPr>
          <p:cNvSpPr>
            <a:spLocks noGrp="1"/>
          </p:cNvSpPr>
          <p:nvPr>
            <p:ph sz="half" idx="2"/>
          </p:nvPr>
        </p:nvSpPr>
        <p:spPr>
          <a:xfrm>
            <a:off x="6739593" y="1993397"/>
            <a:ext cx="565792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C75089-67E1-B4A7-55DD-CCB9180F58A8}"/>
              </a:ext>
            </a:extLst>
          </p:cNvPr>
          <p:cNvSpPr>
            <a:spLocks noGrp="1"/>
          </p:cNvSpPr>
          <p:nvPr>
            <p:ph type="dt" sz="half" idx="10"/>
          </p:nvPr>
        </p:nvSpPr>
        <p:spPr/>
        <p:txBody>
          <a:bodyPr/>
          <a:lstStyle/>
          <a:p>
            <a:fld id="{4BD0B86C-E134-4771-BA43-07E1ACC61987}" type="datetime1">
              <a:rPr lang="en-IN" smtClean="0"/>
              <a:t>14-01-2025</a:t>
            </a:fld>
            <a:endParaRPr lang="en-IN"/>
          </a:p>
        </p:txBody>
      </p:sp>
      <p:sp>
        <p:nvSpPr>
          <p:cNvPr id="6" name="Footer Placeholder 5">
            <a:extLst>
              <a:ext uri="{FF2B5EF4-FFF2-40B4-BE49-F238E27FC236}">
                <a16:creationId xmlns:a16="http://schemas.microsoft.com/office/drawing/2014/main" id="{D8879873-233E-5E7B-6E92-9D12231EC4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8CCA6F-BAD1-6C94-A30B-01959B08FBE8}"/>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13811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C6B48-1BBD-2956-8F34-4B0ADA599724}"/>
              </a:ext>
            </a:extLst>
          </p:cNvPr>
          <p:cNvSpPr>
            <a:spLocks noGrp="1"/>
          </p:cNvSpPr>
          <p:nvPr>
            <p:ph type="title"/>
          </p:nvPr>
        </p:nvSpPr>
        <p:spPr>
          <a:xfrm>
            <a:off x="916987" y="398680"/>
            <a:ext cx="11482268" cy="144738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1B1C43-87E8-08EF-5D72-BB06D1176B90}"/>
              </a:ext>
            </a:extLst>
          </p:cNvPr>
          <p:cNvSpPr>
            <a:spLocks noGrp="1"/>
          </p:cNvSpPr>
          <p:nvPr>
            <p:ph type="body" idx="1"/>
          </p:nvPr>
        </p:nvSpPr>
        <p:spPr>
          <a:xfrm>
            <a:off x="916989" y="1835659"/>
            <a:ext cx="5631927"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a:extLst>
              <a:ext uri="{FF2B5EF4-FFF2-40B4-BE49-F238E27FC236}">
                <a16:creationId xmlns:a16="http://schemas.microsoft.com/office/drawing/2014/main" id="{F02DE98D-4E61-300A-2C4D-B91DAEB3BBD5}"/>
              </a:ext>
            </a:extLst>
          </p:cNvPr>
          <p:cNvSpPr>
            <a:spLocks noGrp="1"/>
          </p:cNvSpPr>
          <p:nvPr>
            <p:ph sz="half" idx="2"/>
          </p:nvPr>
        </p:nvSpPr>
        <p:spPr>
          <a:xfrm>
            <a:off x="916989" y="2735288"/>
            <a:ext cx="5631927"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5D277E-05C0-DBB0-3C88-A01C07166D39}"/>
              </a:ext>
            </a:extLst>
          </p:cNvPr>
          <p:cNvSpPr>
            <a:spLocks noGrp="1"/>
          </p:cNvSpPr>
          <p:nvPr>
            <p:ph type="body" sz="quarter" idx="3"/>
          </p:nvPr>
        </p:nvSpPr>
        <p:spPr>
          <a:xfrm>
            <a:off x="6739593" y="1835659"/>
            <a:ext cx="565966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a:extLst>
              <a:ext uri="{FF2B5EF4-FFF2-40B4-BE49-F238E27FC236}">
                <a16:creationId xmlns:a16="http://schemas.microsoft.com/office/drawing/2014/main" id="{8CAE8685-13DE-B05A-B935-F22B2CA0D1E4}"/>
              </a:ext>
            </a:extLst>
          </p:cNvPr>
          <p:cNvSpPr>
            <a:spLocks noGrp="1"/>
          </p:cNvSpPr>
          <p:nvPr>
            <p:ph sz="quarter" idx="4"/>
          </p:nvPr>
        </p:nvSpPr>
        <p:spPr>
          <a:xfrm>
            <a:off x="6739593" y="2735288"/>
            <a:ext cx="565966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1CF8E0-D36E-17C5-0797-196719A23D2E}"/>
              </a:ext>
            </a:extLst>
          </p:cNvPr>
          <p:cNvSpPr>
            <a:spLocks noGrp="1"/>
          </p:cNvSpPr>
          <p:nvPr>
            <p:ph type="dt" sz="half" idx="10"/>
          </p:nvPr>
        </p:nvSpPr>
        <p:spPr/>
        <p:txBody>
          <a:bodyPr/>
          <a:lstStyle/>
          <a:p>
            <a:fld id="{28B6DBC0-D5B8-4882-B814-FC9A488010AD}" type="datetime1">
              <a:rPr lang="en-IN" smtClean="0"/>
              <a:t>14-01-2025</a:t>
            </a:fld>
            <a:endParaRPr lang="en-IN"/>
          </a:p>
        </p:txBody>
      </p:sp>
      <p:sp>
        <p:nvSpPr>
          <p:cNvPr id="8" name="Footer Placeholder 7">
            <a:extLst>
              <a:ext uri="{FF2B5EF4-FFF2-40B4-BE49-F238E27FC236}">
                <a16:creationId xmlns:a16="http://schemas.microsoft.com/office/drawing/2014/main" id="{3383E82F-7963-91F0-238F-8851C17243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EADFA8-E7F8-D8AF-9F55-4069BE295D3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913002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4A05-D1FF-26B0-BE1C-8C91E1FA26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F067BD-C455-001A-4FD1-66B7DC9F3F26}"/>
              </a:ext>
            </a:extLst>
          </p:cNvPr>
          <p:cNvSpPr>
            <a:spLocks noGrp="1"/>
          </p:cNvSpPr>
          <p:nvPr>
            <p:ph type="dt" sz="half" idx="10"/>
          </p:nvPr>
        </p:nvSpPr>
        <p:spPr/>
        <p:txBody>
          <a:bodyPr/>
          <a:lstStyle/>
          <a:p>
            <a:fld id="{C270AD81-EEA0-4A94-9180-E93EF1E5F3F8}" type="datetime1">
              <a:rPr lang="en-IN" smtClean="0"/>
              <a:t>14-01-2025</a:t>
            </a:fld>
            <a:endParaRPr lang="en-IN"/>
          </a:p>
        </p:txBody>
      </p:sp>
      <p:sp>
        <p:nvSpPr>
          <p:cNvPr id="4" name="Footer Placeholder 3">
            <a:extLst>
              <a:ext uri="{FF2B5EF4-FFF2-40B4-BE49-F238E27FC236}">
                <a16:creationId xmlns:a16="http://schemas.microsoft.com/office/drawing/2014/main" id="{C65E7B67-0D01-E1C8-B892-1677F627AE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DDECB4-4488-7682-2118-69D12F5B5145}"/>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286442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471566-498C-19C4-723D-9D6B4251CC3C}"/>
              </a:ext>
            </a:extLst>
          </p:cNvPr>
          <p:cNvSpPr>
            <a:spLocks noGrp="1"/>
          </p:cNvSpPr>
          <p:nvPr>
            <p:ph type="dt" sz="half" idx="10"/>
          </p:nvPr>
        </p:nvSpPr>
        <p:spPr/>
        <p:txBody>
          <a:bodyPr/>
          <a:lstStyle/>
          <a:p>
            <a:fld id="{C687A05A-5012-439E-B4AB-A3BEF737441B}" type="datetime1">
              <a:rPr lang="en-IN" smtClean="0"/>
              <a:t>14-01-2025</a:t>
            </a:fld>
            <a:endParaRPr lang="en-IN"/>
          </a:p>
        </p:txBody>
      </p:sp>
      <p:sp>
        <p:nvSpPr>
          <p:cNvPr id="3" name="Footer Placeholder 2">
            <a:extLst>
              <a:ext uri="{FF2B5EF4-FFF2-40B4-BE49-F238E27FC236}">
                <a16:creationId xmlns:a16="http://schemas.microsoft.com/office/drawing/2014/main" id="{7E8B0847-313D-0CBE-86DB-9263A1B25B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0F60DC6-9602-3B57-D1A3-18CC0B9BEEBB}"/>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1763044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D0B-56AD-25ED-246E-D1A29E88FB85}"/>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DB33214-9ED8-B45F-48C6-3A06C4B056F8}"/>
              </a:ext>
            </a:extLst>
          </p:cNvPr>
          <p:cNvSpPr>
            <a:spLocks noGrp="1"/>
          </p:cNvSpPr>
          <p:nvPr>
            <p:ph idx="1"/>
          </p:nvPr>
        </p:nvSpPr>
        <p:spPr>
          <a:xfrm>
            <a:off x="5659664" y="1078168"/>
            <a:ext cx="6739592"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E0913D-2257-27AA-4DCF-02B23CABC34D}"/>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B1E4EDF-E637-6236-85EF-D96196F080C4}"/>
              </a:ext>
            </a:extLst>
          </p:cNvPr>
          <p:cNvSpPr>
            <a:spLocks noGrp="1"/>
          </p:cNvSpPr>
          <p:nvPr>
            <p:ph type="dt" sz="half" idx="10"/>
          </p:nvPr>
        </p:nvSpPr>
        <p:spPr/>
        <p:txBody>
          <a:bodyPr/>
          <a:lstStyle/>
          <a:p>
            <a:fld id="{0CFBACD7-4F78-4E65-821A-B4EB50D10649}" type="datetime1">
              <a:rPr lang="en-IN" smtClean="0"/>
              <a:t>14-01-2025</a:t>
            </a:fld>
            <a:endParaRPr lang="en-IN"/>
          </a:p>
        </p:txBody>
      </p:sp>
      <p:sp>
        <p:nvSpPr>
          <p:cNvPr id="6" name="Footer Placeholder 5">
            <a:extLst>
              <a:ext uri="{FF2B5EF4-FFF2-40B4-BE49-F238E27FC236}">
                <a16:creationId xmlns:a16="http://schemas.microsoft.com/office/drawing/2014/main" id="{654548BC-22C9-CE57-F9C8-AAE20BA11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C328A1-D786-B5D2-2B77-833A42E3B484}"/>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307211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AD8D-207B-7044-B614-D565AACA4016}"/>
              </a:ext>
            </a:extLst>
          </p:cNvPr>
          <p:cNvSpPr>
            <a:spLocks noGrp="1"/>
          </p:cNvSpPr>
          <p:nvPr>
            <p:ph type="title"/>
          </p:nvPr>
        </p:nvSpPr>
        <p:spPr>
          <a:xfrm>
            <a:off x="916989" y="499216"/>
            <a:ext cx="4293716" cy="1747256"/>
          </a:xfrm>
        </p:spPr>
        <p:txBody>
          <a:bodyPr anchor="b"/>
          <a:lstStyle>
            <a:lvl1pPr>
              <a:defRPr sz="349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724A54-D399-3DD3-ECFF-5656D3FA371B}"/>
              </a:ext>
            </a:extLst>
          </p:cNvPr>
          <p:cNvSpPr>
            <a:spLocks noGrp="1"/>
          </p:cNvSpPr>
          <p:nvPr>
            <p:ph type="pic" idx="1"/>
          </p:nvPr>
        </p:nvSpPr>
        <p:spPr>
          <a:xfrm>
            <a:off x="5659664" y="1078168"/>
            <a:ext cx="6739592" cy="5321502"/>
          </a:xfrm>
        </p:spPr>
        <p:txBody>
          <a:bodyPr/>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IN"/>
          </a:p>
        </p:txBody>
      </p:sp>
      <p:sp>
        <p:nvSpPr>
          <p:cNvPr id="4" name="Text Placeholder 3">
            <a:extLst>
              <a:ext uri="{FF2B5EF4-FFF2-40B4-BE49-F238E27FC236}">
                <a16:creationId xmlns:a16="http://schemas.microsoft.com/office/drawing/2014/main" id="{2E34BE89-765C-1EBB-248E-0C58155FFA75}"/>
              </a:ext>
            </a:extLst>
          </p:cNvPr>
          <p:cNvSpPr>
            <a:spLocks noGrp="1"/>
          </p:cNvSpPr>
          <p:nvPr>
            <p:ph type="body" sz="half" idx="2"/>
          </p:nvPr>
        </p:nvSpPr>
        <p:spPr>
          <a:xfrm>
            <a:off x="916989" y="2246471"/>
            <a:ext cx="4293716"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a:extLst>
              <a:ext uri="{FF2B5EF4-FFF2-40B4-BE49-F238E27FC236}">
                <a16:creationId xmlns:a16="http://schemas.microsoft.com/office/drawing/2014/main" id="{8C219E5E-BF83-F6B5-680C-7FCCB4DA2DB3}"/>
              </a:ext>
            </a:extLst>
          </p:cNvPr>
          <p:cNvSpPr>
            <a:spLocks noGrp="1"/>
          </p:cNvSpPr>
          <p:nvPr>
            <p:ph type="dt" sz="half" idx="10"/>
          </p:nvPr>
        </p:nvSpPr>
        <p:spPr/>
        <p:txBody>
          <a:bodyPr/>
          <a:lstStyle/>
          <a:p>
            <a:fld id="{9E602E48-AC37-438E-98F0-E49735A44EE3}" type="datetime1">
              <a:rPr lang="en-IN" smtClean="0"/>
              <a:t>14-01-2025</a:t>
            </a:fld>
            <a:endParaRPr lang="en-IN"/>
          </a:p>
        </p:txBody>
      </p:sp>
      <p:sp>
        <p:nvSpPr>
          <p:cNvPr id="6" name="Footer Placeholder 5">
            <a:extLst>
              <a:ext uri="{FF2B5EF4-FFF2-40B4-BE49-F238E27FC236}">
                <a16:creationId xmlns:a16="http://schemas.microsoft.com/office/drawing/2014/main" id="{F7C74F30-2B6A-AEB4-16EC-BC00EEF762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A0FDD-6F6A-1009-D67F-AA37D1679E63}"/>
              </a:ext>
            </a:extLst>
          </p:cNvPr>
          <p:cNvSpPr>
            <a:spLocks noGrp="1"/>
          </p:cNvSpPr>
          <p:nvPr>
            <p:ph type="sldNum" sz="quarter" idx="12"/>
          </p:nvPr>
        </p:nvSpPr>
        <p:spPr/>
        <p:txBody>
          <a:bodyPr/>
          <a:lstStyle/>
          <a:p>
            <a:fld id="{1B2A20A6-2C11-4CB1-9193-A0D80FC8463A}" type="slidenum">
              <a:rPr lang="en-IN" smtClean="0"/>
              <a:t>‹#›</a:t>
            </a:fld>
            <a:endParaRPr lang="en-IN"/>
          </a:p>
        </p:txBody>
      </p:sp>
    </p:spTree>
    <p:extLst>
      <p:ext uri="{BB962C8B-B14F-4D97-AF65-F5344CB8AC3E}">
        <p14:creationId xmlns:p14="http://schemas.microsoft.com/office/powerpoint/2010/main" val="745680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2F0FB9-85D7-314A-7868-990DB91E6959}"/>
              </a:ext>
            </a:extLst>
          </p:cNvPr>
          <p:cNvSpPr>
            <a:spLocks noGrp="1"/>
          </p:cNvSpPr>
          <p:nvPr>
            <p:ph type="title"/>
          </p:nvPr>
        </p:nvSpPr>
        <p:spPr>
          <a:xfrm>
            <a:off x="915254" y="398680"/>
            <a:ext cx="11482268" cy="144738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C0D864-B93B-152B-017C-DFE292FA3E5C}"/>
              </a:ext>
            </a:extLst>
          </p:cNvPr>
          <p:cNvSpPr>
            <a:spLocks noGrp="1"/>
          </p:cNvSpPr>
          <p:nvPr>
            <p:ph type="body" idx="1"/>
          </p:nvPr>
        </p:nvSpPr>
        <p:spPr>
          <a:xfrm>
            <a:off x="915254" y="1993397"/>
            <a:ext cx="11482268"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E4A768-9F60-DCE0-1C96-342980486622}"/>
              </a:ext>
            </a:extLst>
          </p:cNvPr>
          <p:cNvSpPr>
            <a:spLocks noGrp="1"/>
          </p:cNvSpPr>
          <p:nvPr>
            <p:ph type="dt" sz="half" idx="2"/>
          </p:nvPr>
        </p:nvSpPr>
        <p:spPr>
          <a:xfrm>
            <a:off x="915253" y="6940489"/>
            <a:ext cx="2995374" cy="398679"/>
          </a:xfrm>
          <a:prstGeom prst="rect">
            <a:avLst/>
          </a:prstGeom>
        </p:spPr>
        <p:txBody>
          <a:bodyPr vert="horz" lIns="91440" tIns="45720" rIns="91440" bIns="45720" rtlCol="0" anchor="ctr"/>
          <a:lstStyle>
            <a:lvl1pPr algn="l">
              <a:defRPr sz="1310">
                <a:solidFill>
                  <a:schemeClr val="tx1">
                    <a:tint val="75000"/>
                  </a:schemeClr>
                </a:solidFill>
              </a:defRPr>
            </a:lvl1pPr>
          </a:lstStyle>
          <a:p>
            <a:fld id="{C794C9DC-A68E-4366-9C3A-FAB296F0FB0C}" type="datetime1">
              <a:rPr lang="en-IN" smtClean="0"/>
              <a:t>14-01-2025</a:t>
            </a:fld>
            <a:endParaRPr lang="en-IN"/>
          </a:p>
        </p:txBody>
      </p:sp>
      <p:sp>
        <p:nvSpPr>
          <p:cNvPr id="5" name="Footer Placeholder 4">
            <a:extLst>
              <a:ext uri="{FF2B5EF4-FFF2-40B4-BE49-F238E27FC236}">
                <a16:creationId xmlns:a16="http://schemas.microsoft.com/office/drawing/2014/main" id="{BC34445C-DE3E-EB82-E099-43AC4778891A}"/>
              </a:ext>
            </a:extLst>
          </p:cNvPr>
          <p:cNvSpPr>
            <a:spLocks noGrp="1"/>
          </p:cNvSpPr>
          <p:nvPr>
            <p:ph type="ftr" sz="quarter" idx="3"/>
          </p:nvPr>
        </p:nvSpPr>
        <p:spPr>
          <a:xfrm>
            <a:off x="4409857" y="6940489"/>
            <a:ext cx="4493062" cy="398679"/>
          </a:xfrm>
          <a:prstGeom prst="rect">
            <a:avLst/>
          </a:prstGeom>
        </p:spPr>
        <p:txBody>
          <a:bodyPr vert="horz" lIns="91440" tIns="45720" rIns="91440" bIns="45720" rtlCol="0" anchor="ctr"/>
          <a:lstStyle>
            <a:lvl1pPr algn="ctr">
              <a:defRPr sz="131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E453CB-5C7C-0046-5155-6ACB34DE9686}"/>
              </a:ext>
            </a:extLst>
          </p:cNvPr>
          <p:cNvSpPr>
            <a:spLocks noGrp="1"/>
          </p:cNvSpPr>
          <p:nvPr>
            <p:ph type="sldNum" sz="quarter" idx="4"/>
          </p:nvPr>
        </p:nvSpPr>
        <p:spPr>
          <a:xfrm>
            <a:off x="9402148" y="6940489"/>
            <a:ext cx="2995374" cy="398679"/>
          </a:xfrm>
          <a:prstGeom prst="rect">
            <a:avLst/>
          </a:prstGeom>
        </p:spPr>
        <p:txBody>
          <a:bodyPr vert="horz" lIns="91440" tIns="45720" rIns="91440" bIns="45720" rtlCol="0" anchor="ctr"/>
          <a:lstStyle>
            <a:lvl1pPr algn="r">
              <a:defRPr sz="1310">
                <a:solidFill>
                  <a:schemeClr val="tx1">
                    <a:tint val="75000"/>
                  </a:schemeClr>
                </a:solidFill>
              </a:defRPr>
            </a:lvl1pPr>
          </a:lstStyle>
          <a:p>
            <a:fld id="{1B2A20A6-2C11-4CB1-9193-A0D80FC8463A}" type="slidenum">
              <a:rPr lang="en-IN" smtClean="0"/>
              <a:t>‹#›</a:t>
            </a:fld>
            <a:endParaRPr lang="en-IN"/>
          </a:p>
        </p:txBody>
      </p:sp>
    </p:spTree>
    <p:extLst>
      <p:ext uri="{BB962C8B-B14F-4D97-AF65-F5344CB8AC3E}">
        <p14:creationId xmlns:p14="http://schemas.microsoft.com/office/powerpoint/2010/main" val="349961988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urses.engr.illinois.edu/cs173/fa2020/Lectures/Notes/LogicNotes.pdf"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formal.kastel.kit.edu/~beckert/teaching/Verification-SS06/02logic.pdf" TargetMode="External"/><Relationship Id="rId4" Type="http://schemas.openxmlformats.org/officeDocument/2006/relationships/hyperlink" Target="https://www.youtube.com/watch?v=Iiu8aVhmidY"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317480" y="7088159"/>
            <a:ext cx="2995295" cy="398679"/>
          </a:xfrm>
        </p:spPr>
        <p:txBody>
          <a:bodyPr/>
          <a:lstStyle/>
          <a:p>
            <a:fld id="{1B2A20A6-2C11-4CB1-9193-A0D80FC8463A}" type="slidenum">
              <a:rPr lang="en-IN" smtClean="0"/>
              <a:t>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082908" y="1485210"/>
            <a:ext cx="11146583" cy="3424806"/>
          </a:xfrm>
          <a:prstGeom prst="rect">
            <a:avLst/>
          </a:prstGeom>
          <a:noFill/>
        </p:spPr>
        <p:txBody>
          <a:bodyPr wrap="square" lIns="99843" tIns="49922" rIns="99843" bIns="49922" rtlCol="0" anchor="ctr">
            <a:spAutoFit/>
          </a:bodyPr>
          <a:lstStyle/>
          <a:p>
            <a:pPr algn="ctr"/>
            <a:r>
              <a:rPr lang="en-IN" sz="5000" b="1" dirty="0">
                <a:solidFill>
                  <a:srgbClr val="46B0FA"/>
                </a:solidFill>
                <a:latin typeface="Times" panose="02020603050405020304" pitchFamily="18" charset="0"/>
                <a:cs typeface="Times" panose="02020603050405020304" pitchFamily="18" charset="0"/>
              </a:rPr>
              <a:t> </a:t>
            </a:r>
            <a:r>
              <a:rPr lang="en-US" sz="5000" b="1" dirty="0">
                <a:solidFill>
                  <a:srgbClr val="46B0FA"/>
                </a:solidFill>
                <a:latin typeface="Times" panose="02020603050405020304" pitchFamily="18" charset="0"/>
                <a:cs typeface="Times" panose="02020603050405020304" pitchFamily="18" charset="0"/>
              </a:rPr>
              <a:t>Propositional Logic	</a:t>
            </a:r>
          </a:p>
          <a:p>
            <a:pPr algn="ctr"/>
            <a:endParaRPr lang="en-US" sz="3400" b="1" dirty="0">
              <a:solidFill>
                <a:srgbClr val="46B0FA"/>
              </a:solidFill>
              <a:latin typeface="Times" panose="02020603050405020304" pitchFamily="18" charset="0"/>
              <a:cs typeface="Times" panose="02020603050405020304" pitchFamily="18" charset="0"/>
            </a:endParaRPr>
          </a:p>
          <a:p>
            <a:pPr algn="ctr"/>
            <a:endParaRPr lang="en-US" sz="3200" b="1" dirty="0">
              <a:solidFill>
                <a:srgbClr val="46B0FA"/>
              </a:solidFill>
              <a:latin typeface="Times" panose="02020603050405020304" pitchFamily="18" charset="0"/>
              <a:cs typeface="Times" panose="02020603050405020304" pitchFamily="18" charset="0"/>
            </a:endParaRPr>
          </a:p>
          <a:p>
            <a:pPr algn="ctr"/>
            <a:endParaRPr lang="en-US" sz="5000" dirty="0">
              <a:solidFill>
                <a:srgbClr val="46B0FA"/>
              </a:solidFill>
              <a:latin typeface="Times" panose="02020603050405020304" pitchFamily="18" charset="0"/>
              <a:cs typeface="Times" panose="02020603050405020304" pitchFamily="18" charset="0"/>
            </a:endParaRPr>
          </a:p>
          <a:p>
            <a:pPr algn="ctr"/>
            <a:r>
              <a:rPr lang="en-US" sz="5000" b="1" dirty="0">
                <a:latin typeface="Times" panose="02020603050405020304" pitchFamily="18" charset="0"/>
                <a:cs typeface="Times" panose="02020603050405020304" pitchFamily="18" charset="0"/>
              </a:rPr>
              <a:t>	</a:t>
            </a:r>
            <a:endParaRPr lang="en-IN" sz="5000" b="1" dirty="0">
              <a:solidFill>
                <a:srgbClr val="C00000"/>
              </a:solidFill>
              <a:latin typeface="Times" panose="02020603050405020304" pitchFamily="18" charset="0"/>
              <a:cs typeface="Times" panose="02020603050405020304" pitchFamily="18" charset="0"/>
            </a:endParaRPr>
          </a:p>
        </p:txBody>
      </p:sp>
      <p:sp>
        <p:nvSpPr>
          <p:cNvPr id="2" name="Rectangle 1"/>
          <p:cNvSpPr/>
          <p:nvPr/>
        </p:nvSpPr>
        <p:spPr>
          <a:xfrm>
            <a:off x="3124419" y="4442323"/>
            <a:ext cx="6654800" cy="1329467"/>
          </a:xfrm>
          <a:prstGeom prst="rect">
            <a:avLst/>
          </a:prstGeom>
        </p:spPr>
        <p:txBody>
          <a:bodyPr>
            <a:spAutoFit/>
          </a:bodyPr>
          <a:lstStyle/>
          <a:p>
            <a:pPr algn="ctr">
              <a:lnSpc>
                <a:spcPct val="120000"/>
              </a:lnSpc>
            </a:pPr>
            <a:r>
              <a:rPr lang="en-US" sz="2300" dirty="0">
                <a:latin typeface="Times New Roman"/>
                <a:cs typeface="Times New Roman"/>
              </a:rPr>
              <a:t>School of Computer Science</a:t>
            </a:r>
            <a:br>
              <a:rPr lang="en-US" sz="2300" dirty="0">
                <a:latin typeface="Times New Roman"/>
                <a:cs typeface="Times New Roman"/>
              </a:rPr>
            </a:br>
            <a:r>
              <a:rPr lang="en-US" sz="2300" dirty="0">
                <a:latin typeface="Times New Roman"/>
                <a:cs typeface="Times New Roman"/>
              </a:rPr>
              <a:t>UPES, Dehradun</a:t>
            </a:r>
          </a:p>
          <a:p>
            <a:pPr algn="ctr">
              <a:lnSpc>
                <a:spcPct val="120000"/>
              </a:lnSpc>
            </a:pPr>
            <a:r>
              <a:rPr lang="en-US" sz="2300" dirty="0">
                <a:latin typeface="Times New Roman"/>
                <a:cs typeface="Times New Roman"/>
              </a:rPr>
              <a:t>India</a:t>
            </a:r>
          </a:p>
        </p:txBody>
      </p:sp>
    </p:spTree>
    <p:extLst>
      <p:ext uri="{BB962C8B-B14F-4D97-AF65-F5344CB8AC3E}">
        <p14:creationId xmlns:p14="http://schemas.microsoft.com/office/powerpoint/2010/main" val="100812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210715" y="7089559"/>
            <a:ext cx="2995295" cy="398679"/>
          </a:xfrm>
        </p:spPr>
        <p:txBody>
          <a:bodyPr/>
          <a:lstStyle/>
          <a:p>
            <a:fld id="{1B2A20A6-2C11-4CB1-9193-A0D80FC8463A}" type="slidenum">
              <a:rPr lang="en-IN" smtClean="0"/>
              <a:t>10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Logical Connectives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2647268"/>
            <a:ext cx="11943797" cy="2193700"/>
          </a:xfrm>
          <a:prstGeom prst="rect">
            <a:avLst/>
          </a:prstGeom>
          <a:noFill/>
        </p:spPr>
        <p:txBody>
          <a:bodyPr wrap="square" lIns="99843" tIns="49922" rIns="99843" bIns="49922" rtlCol="0" anchor="ctr">
            <a:spAutoFit/>
          </a:bodyPr>
          <a:lstStyle/>
          <a:p>
            <a:endParaRPr lang="en-IN" sz="2600" kern="100" dirty="0">
              <a:solidFill>
                <a:schemeClr val="tx1">
                  <a:lumMod val="95000"/>
                  <a:lumOff val="5000"/>
                </a:schemeClr>
              </a:solidFill>
              <a:latin typeface="Arial" panose="020B0604020202020204" pitchFamily="34" charset="0"/>
              <a:cs typeface="Arial" panose="020B0604020202020204" pitchFamily="34" charset="0"/>
            </a:endParaRPr>
          </a:p>
          <a:p>
            <a:r>
              <a:rPr lang="en-IN" sz="2600" kern="100" dirty="0">
                <a:solidFill>
                  <a:schemeClr val="tx1">
                    <a:lumMod val="95000"/>
                    <a:lumOff val="5000"/>
                  </a:schemeClr>
                </a:solidFill>
                <a:latin typeface="Arial" panose="020B0604020202020204" pitchFamily="34" charset="0"/>
                <a:cs typeface="Arial" panose="020B0604020202020204" pitchFamily="34" charset="0"/>
              </a:rPr>
              <a:t>P→Q is equivalent to:  </a:t>
            </a:r>
          </a:p>
          <a:p>
            <a:pPr marL="457200" indent="-457200">
              <a:buFont typeface="Arial" panose="020B0604020202020204" pitchFamily="34" charset="0"/>
              <a:buChar char="•"/>
            </a:pPr>
            <a:r>
              <a:rPr lang="en-IN" sz="2800" b="1" dirty="0"/>
              <a:t>¬P∨Q</a:t>
            </a:r>
            <a:r>
              <a:rPr lang="en-IN" sz="2800" dirty="0"/>
              <a:t>: This is the disjunction form, meaning "Not P or Q.”</a:t>
            </a:r>
          </a:p>
          <a:p>
            <a:pPr marL="457200" indent="-457200">
              <a:buFont typeface="Arial" panose="020B0604020202020204" pitchFamily="34" charset="0"/>
              <a:buChar char="•"/>
            </a:pPr>
            <a:r>
              <a:rPr lang="en-IN" sz="2800" b="1" dirty="0"/>
              <a:t>¬Q→¬P</a:t>
            </a:r>
            <a:r>
              <a:rPr lang="en-IN" sz="2800" dirty="0"/>
              <a:t>: This is the contrapositive form, meaning "If not Q, then not P."</a:t>
            </a:r>
          </a:p>
          <a:p>
            <a:r>
              <a:rPr lang="en-IN" sz="2800" kern="100" dirty="0">
                <a:solidFill>
                  <a:schemeClr val="tx1">
                    <a:lumMod val="95000"/>
                    <a:lumOff val="5000"/>
                  </a:schemeClr>
                </a:solidFill>
                <a:latin typeface="Arial" panose="020B0604020202020204" pitchFamily="34" charset="0"/>
                <a:cs typeface="Arial" panose="020B0604020202020204" pitchFamily="34" charset="0"/>
              </a:rPr>
              <a:t>	</a:t>
            </a:r>
            <a:endParaRPr lang="en-IN" sz="2600" kern="1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354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377918"/>
            <a:ext cx="13312400" cy="7486838"/>
          </a:xfrm>
          <a:prstGeom prst="rect">
            <a:avLst/>
          </a:prstGeom>
        </p:spPr>
      </p:pic>
      <p:sp>
        <p:nvSpPr>
          <p:cNvPr id="8" name="Slide Number Placeholder 7"/>
          <p:cNvSpPr>
            <a:spLocks noGrp="1"/>
          </p:cNvSpPr>
          <p:nvPr>
            <p:ph type="sldNum" sz="quarter" idx="12"/>
          </p:nvPr>
        </p:nvSpPr>
        <p:spPr>
          <a:xfrm>
            <a:off x="10210715" y="7089559"/>
            <a:ext cx="2995295" cy="398679"/>
          </a:xfrm>
        </p:spPr>
        <p:txBody>
          <a:bodyPr/>
          <a:lstStyle/>
          <a:p>
            <a:fld id="{1B2A20A6-2C11-4CB1-9193-A0D80FC8463A}" type="slidenum">
              <a:rPr lang="en-IN" smtClean="0"/>
              <a:t>11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Logical Connectives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625979"/>
            <a:ext cx="11943797" cy="4317358"/>
          </a:xfrm>
          <a:prstGeom prst="rect">
            <a:avLst/>
          </a:prstGeom>
          <a:noFill/>
        </p:spPr>
        <p:txBody>
          <a:bodyPr wrap="square" lIns="99843" tIns="49922" rIns="99843" bIns="49922" rtlCol="0" anchor="ctr">
            <a:spAutoFit/>
          </a:bodyPr>
          <a:lstStyle/>
          <a:p>
            <a:endParaRPr lang="en-IN" sz="2600" kern="100" dirty="0">
              <a:solidFill>
                <a:schemeClr val="tx1">
                  <a:lumMod val="95000"/>
                  <a:lumOff val="5000"/>
                </a:schemeClr>
              </a:solidFill>
              <a:latin typeface="Arial" panose="020B0604020202020204" pitchFamily="34" charset="0"/>
              <a:cs typeface="Arial" panose="020B0604020202020204" pitchFamily="34" charset="0"/>
            </a:endParaRPr>
          </a:p>
          <a:p>
            <a:r>
              <a:rPr lang="en-IN" sz="2600" kern="100" dirty="0">
                <a:solidFill>
                  <a:schemeClr val="tx1">
                    <a:lumMod val="95000"/>
                    <a:lumOff val="5000"/>
                  </a:schemeClr>
                </a:solidFill>
                <a:latin typeface="Arial" panose="020B0604020202020204" pitchFamily="34" charset="0"/>
                <a:cs typeface="Arial" panose="020B0604020202020204" pitchFamily="34" charset="0"/>
              </a:rPr>
              <a:t>P</a:t>
            </a:r>
            <a:r>
              <a:rPr lang="en-IN" sz="2600" i="1" kern="100" dirty="0">
                <a:solidFill>
                  <a:schemeClr val="tx1">
                    <a:lumMod val="95000"/>
                    <a:lumOff val="5000"/>
                  </a:schemeClr>
                </a:solidFill>
                <a:latin typeface="Arial" panose="020B0604020202020204" pitchFamily="34" charset="0"/>
                <a:cs typeface="Arial" panose="020B0604020202020204" pitchFamily="34" charset="0"/>
              </a:rPr>
              <a:t> ↔ </a:t>
            </a:r>
            <a:r>
              <a:rPr lang="en-IN" sz="2600" kern="100" dirty="0">
                <a:solidFill>
                  <a:schemeClr val="tx1">
                    <a:lumMod val="95000"/>
                    <a:lumOff val="5000"/>
                  </a:schemeClr>
                </a:solidFill>
                <a:latin typeface="Arial" panose="020B0604020202020204" pitchFamily="34" charset="0"/>
                <a:cs typeface="Arial" panose="020B0604020202020204" pitchFamily="34" charset="0"/>
              </a:rPr>
              <a:t>Q is equivalent to:</a:t>
            </a:r>
          </a:p>
          <a:p>
            <a:endParaRPr lang="en-IN" sz="2600" kern="100" dirty="0">
              <a:solidFill>
                <a:schemeClr val="tx1">
                  <a:lumMod val="95000"/>
                  <a:lumOff val="5000"/>
                </a:schemeClr>
              </a:solidFill>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IN" sz="2800" b="1" dirty="0"/>
              <a:t>(P→Q)∧(Q→P)</a:t>
            </a:r>
            <a:r>
              <a:rPr lang="en-IN" sz="2800" dirty="0"/>
              <a:t>: This means "P implies Q and Q implies P.”</a:t>
            </a:r>
          </a:p>
          <a:p>
            <a:endParaRPr lang="en-IN" sz="2800" dirty="0"/>
          </a:p>
          <a:p>
            <a:pPr marL="457200" indent="-457200">
              <a:buFont typeface="Arial" panose="020B0604020202020204" pitchFamily="34" charset="0"/>
              <a:buChar char="•"/>
            </a:pPr>
            <a:r>
              <a:rPr lang="en-IN" sz="2800" b="1" dirty="0"/>
              <a:t>¬P↔¬Q</a:t>
            </a:r>
            <a:r>
              <a:rPr lang="en-IN" sz="2800" dirty="0"/>
              <a:t>: The biconditional is preserved under negation, so "Not P if and only if Not Q.</a:t>
            </a:r>
          </a:p>
          <a:p>
            <a:endParaRPr lang="en-IN" sz="2800" dirty="0"/>
          </a:p>
          <a:p>
            <a:pPr marL="457200" indent="-457200">
              <a:buFont typeface="Arial" panose="020B0604020202020204" pitchFamily="34" charset="0"/>
              <a:buChar char="•"/>
            </a:pPr>
            <a:r>
              <a:rPr lang="en-IN" sz="2800" b="1" dirty="0"/>
              <a:t>(P∧Q)∨(¬P∧¬Q) </a:t>
            </a:r>
            <a:r>
              <a:rPr lang="en-IN" sz="2800" dirty="0"/>
              <a:t>: This is the expression for logical equivalence, meaning "P and Q are both true, or P and Q are both false."</a:t>
            </a:r>
            <a:endParaRPr lang="en-IN" sz="2600" kern="1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4285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257346" y="7133797"/>
            <a:ext cx="2995295" cy="398679"/>
          </a:xfrm>
        </p:spPr>
        <p:txBody>
          <a:bodyPr/>
          <a:lstStyle/>
          <a:p>
            <a:fld id="{1B2A20A6-2C11-4CB1-9193-A0D80FC8463A}" type="slidenum">
              <a:rPr lang="en-IN" smtClean="0"/>
              <a:t>12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Truth Tables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913733"/>
            <a:ext cx="11943797" cy="3332473"/>
          </a:xfrm>
          <a:prstGeom prst="rect">
            <a:avLst/>
          </a:prstGeom>
          <a:noFill/>
        </p:spPr>
        <p:txBody>
          <a:bodyPr wrap="square" lIns="99843" tIns="49922" rIns="99843" bIns="49922" rtlCol="0" anchor="ctr">
            <a:spAutoFit/>
          </a:bodyPr>
          <a:lstStyle/>
          <a:p>
            <a:pPr marR="0" lvl="0" rtl="0"/>
            <a:r>
              <a:rPr lang="en-IN" sz="3000" b="1"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Purpose</a:t>
            </a:r>
            <a:r>
              <a:rPr lang="en-IN" sz="3000" b="0"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 Systematically determine the truth value of compound propositions.</a:t>
            </a:r>
          </a:p>
          <a:p>
            <a:pPr marR="0" lvl="0" rtl="0"/>
            <a:endParaRPr lang="en-IN" sz="3000" b="0" i="0" u="none" strike="noStrike" kern="100" baseline="0" dirty="0">
              <a:solidFill>
                <a:schemeClr val="tx1">
                  <a:lumMod val="95000"/>
                  <a:lumOff val="5000"/>
                </a:schemeClr>
              </a:solidFill>
              <a:latin typeface="Arial" panose="020B0604020202020204" pitchFamily="34" charset="0"/>
              <a:cs typeface="Arial" panose="020B0604020202020204" pitchFamily="34" charset="0"/>
            </a:endParaRPr>
          </a:p>
          <a:p>
            <a:pPr marR="0" lvl="0" rtl="0"/>
            <a:r>
              <a:rPr lang="en-IN" sz="3000" b="1"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Construction</a:t>
            </a:r>
            <a:r>
              <a:rPr lang="en-IN" sz="3000" b="0"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 Assign truth values to variables and apply logical connectives.</a:t>
            </a:r>
          </a:p>
          <a:p>
            <a:pPr marR="0" lvl="0" rtl="0"/>
            <a:endParaRPr lang="en-IN" sz="3000" b="1" i="0" u="none" strike="noStrike" kern="100" baseline="0" dirty="0">
              <a:solidFill>
                <a:schemeClr val="tx1">
                  <a:lumMod val="95000"/>
                  <a:lumOff val="5000"/>
                </a:schemeClr>
              </a:solidFill>
              <a:latin typeface="Arial" panose="020B0604020202020204" pitchFamily="34" charset="0"/>
              <a:cs typeface="Arial" panose="020B0604020202020204" pitchFamily="34" charset="0"/>
            </a:endParaRPr>
          </a:p>
          <a:p>
            <a:pPr marR="0" lvl="0" rtl="0"/>
            <a:r>
              <a:rPr lang="en-IN" sz="3000" b="1"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Example</a:t>
            </a:r>
            <a:r>
              <a:rPr lang="en-IN" sz="3000" b="0"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 Truth table for (𝑝∧𝑞)∨¬𝑝</a:t>
            </a:r>
          </a:p>
        </p:txBody>
      </p:sp>
    </p:spTree>
    <p:extLst>
      <p:ext uri="{BB962C8B-B14F-4D97-AF65-F5344CB8AC3E}">
        <p14:creationId xmlns:p14="http://schemas.microsoft.com/office/powerpoint/2010/main" val="232862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317105" y="7088159"/>
            <a:ext cx="2995295" cy="398679"/>
          </a:xfrm>
        </p:spPr>
        <p:txBody>
          <a:bodyPr/>
          <a:lstStyle/>
          <a:p>
            <a:fld id="{1B2A20A6-2C11-4CB1-9193-A0D80FC8463A}" type="slidenum">
              <a:rPr lang="en-IN" smtClean="0"/>
              <a:t>13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Truth Table Examples</a:t>
            </a:r>
            <a:endParaRPr lang="en-IN" sz="3000" b="1" dirty="0">
              <a:solidFill>
                <a:srgbClr val="C00000"/>
              </a:solidFill>
              <a:latin typeface="Arial"/>
              <a:cs typeface="Arial"/>
            </a:endParaRPr>
          </a:p>
        </p:txBody>
      </p:sp>
      <p:pic>
        <p:nvPicPr>
          <p:cNvPr id="5" name="Picture 4" descr="A table with letters and symbols&#10;&#10;Description automatically generated">
            <a:extLst>
              <a:ext uri="{FF2B5EF4-FFF2-40B4-BE49-F238E27FC236}">
                <a16:creationId xmlns:a16="http://schemas.microsoft.com/office/drawing/2014/main" id="{750F8E7D-2EBC-D8BC-4AC1-E46A5710E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3290" y="2932258"/>
            <a:ext cx="2959100" cy="1841500"/>
          </a:xfrm>
          <a:prstGeom prst="rect">
            <a:avLst/>
          </a:prstGeom>
        </p:spPr>
      </p:pic>
      <p:pic>
        <p:nvPicPr>
          <p:cNvPr id="10" name="Picture 9" descr="A white rectangular grid with black letters&#10;&#10;Description automatically generated">
            <a:extLst>
              <a:ext uri="{FF2B5EF4-FFF2-40B4-BE49-F238E27FC236}">
                <a16:creationId xmlns:a16="http://schemas.microsoft.com/office/drawing/2014/main" id="{05BDD242-1D08-E85B-B86A-6C2FAB081B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6801" y="819917"/>
            <a:ext cx="3276600" cy="2184400"/>
          </a:xfrm>
          <a:prstGeom prst="rect">
            <a:avLst/>
          </a:prstGeom>
        </p:spPr>
      </p:pic>
      <p:pic>
        <p:nvPicPr>
          <p:cNvPr id="12" name="Picture 11" descr="A table of letters on a white background&#10;&#10;Description automatically generated">
            <a:extLst>
              <a:ext uri="{FF2B5EF4-FFF2-40B4-BE49-F238E27FC236}">
                <a16:creationId xmlns:a16="http://schemas.microsoft.com/office/drawing/2014/main" id="{8ED01D1D-34B3-A4EE-3D2C-5A1F4A9511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4270" y="1047879"/>
            <a:ext cx="2730500" cy="1854200"/>
          </a:xfrm>
          <a:prstGeom prst="rect">
            <a:avLst/>
          </a:prstGeom>
        </p:spPr>
      </p:pic>
      <p:pic>
        <p:nvPicPr>
          <p:cNvPr id="14" name="Picture 13" descr="A table of letters on a white background&#10;&#10;Description automatically generated">
            <a:extLst>
              <a:ext uri="{FF2B5EF4-FFF2-40B4-BE49-F238E27FC236}">
                <a16:creationId xmlns:a16="http://schemas.microsoft.com/office/drawing/2014/main" id="{D8E13FBB-DE70-8843-F88B-A2B3761CB9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23370" y="1020654"/>
            <a:ext cx="3276600" cy="1866900"/>
          </a:xfrm>
          <a:prstGeom prst="rect">
            <a:avLst/>
          </a:prstGeom>
        </p:spPr>
      </p:pic>
      <p:pic>
        <p:nvPicPr>
          <p:cNvPr id="16" name="Picture 15" descr="A table with letters and numbers&#10;&#10;Description automatically generated">
            <a:extLst>
              <a:ext uri="{FF2B5EF4-FFF2-40B4-BE49-F238E27FC236}">
                <a16:creationId xmlns:a16="http://schemas.microsoft.com/office/drawing/2014/main" id="{DD68C80D-86A0-0A8B-02A6-DCEE4A3E68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31916" y="2784903"/>
            <a:ext cx="2971800" cy="2082800"/>
          </a:xfrm>
          <a:prstGeom prst="rect">
            <a:avLst/>
          </a:prstGeom>
        </p:spPr>
      </p:pic>
      <p:sp>
        <p:nvSpPr>
          <p:cNvPr id="17" name="TextBox 16">
            <a:extLst>
              <a:ext uri="{FF2B5EF4-FFF2-40B4-BE49-F238E27FC236}">
                <a16:creationId xmlns:a16="http://schemas.microsoft.com/office/drawing/2014/main" id="{B1831451-7687-9960-A82D-DF0D7F44CFAF}"/>
              </a:ext>
            </a:extLst>
          </p:cNvPr>
          <p:cNvSpPr txBox="1"/>
          <p:nvPr/>
        </p:nvSpPr>
        <p:spPr>
          <a:xfrm>
            <a:off x="712132" y="5484666"/>
            <a:ext cx="10632638" cy="707886"/>
          </a:xfrm>
          <a:prstGeom prst="rect">
            <a:avLst/>
          </a:prstGeom>
          <a:noFill/>
        </p:spPr>
        <p:txBody>
          <a:bodyPr wrap="square" rtlCol="0">
            <a:spAutoFit/>
          </a:bodyPr>
          <a:lstStyle/>
          <a:p>
            <a:r>
              <a:rPr lang="en-US" sz="2000" dirty="0">
                <a:solidFill>
                  <a:srgbClr val="C00000"/>
                </a:solidFill>
                <a:latin typeface="Arial" panose="020B0604020202020204" pitchFamily="34" charset="0"/>
                <a:cs typeface="Arial" panose="020B0604020202020204" pitchFamily="34" charset="0"/>
              </a:rPr>
              <a:t>For a detailed tutorial on Truth Tables, please refer to:</a:t>
            </a:r>
            <a:br>
              <a:rPr lang="en-US" sz="2000" dirty="0">
                <a:solidFill>
                  <a:srgbClr val="C00000"/>
                </a:solidFill>
                <a:latin typeface="Arial" panose="020B0604020202020204" pitchFamily="34" charset="0"/>
                <a:cs typeface="Arial" panose="020B0604020202020204" pitchFamily="34" charset="0"/>
              </a:rPr>
            </a:br>
            <a:r>
              <a:rPr lang="en-US" sz="2000" dirty="0">
                <a:solidFill>
                  <a:srgbClr val="C00000"/>
                </a:solidFill>
                <a:latin typeface="Arial" panose="020B0604020202020204" pitchFamily="34" charset="0"/>
                <a:cs typeface="Arial" panose="020B0604020202020204" pitchFamily="34" charset="0"/>
              </a:rPr>
              <a:t>https://</a:t>
            </a:r>
            <a:r>
              <a:rPr lang="en-US" sz="2000" dirty="0" err="1">
                <a:solidFill>
                  <a:srgbClr val="C00000"/>
                </a:solidFill>
                <a:latin typeface="Arial" panose="020B0604020202020204" pitchFamily="34" charset="0"/>
                <a:cs typeface="Arial" panose="020B0604020202020204" pitchFamily="34" charset="0"/>
              </a:rPr>
              <a:t>sites.millersville.edu</a:t>
            </a:r>
            <a:r>
              <a:rPr lang="en-US" sz="2000" dirty="0">
                <a:solidFill>
                  <a:srgbClr val="C00000"/>
                </a:solidFill>
                <a:latin typeface="Arial" panose="020B0604020202020204" pitchFamily="34" charset="0"/>
                <a:cs typeface="Arial" panose="020B0604020202020204" pitchFamily="34" charset="0"/>
              </a:rPr>
              <a:t>/</a:t>
            </a:r>
            <a:r>
              <a:rPr lang="en-US" sz="2000" dirty="0" err="1">
                <a:solidFill>
                  <a:srgbClr val="C00000"/>
                </a:solidFill>
                <a:latin typeface="Arial" panose="020B0604020202020204" pitchFamily="34" charset="0"/>
                <a:cs typeface="Arial" panose="020B0604020202020204" pitchFamily="34" charset="0"/>
              </a:rPr>
              <a:t>bikenaga</a:t>
            </a:r>
            <a:r>
              <a:rPr lang="en-US" sz="2000" dirty="0">
                <a:solidFill>
                  <a:srgbClr val="C00000"/>
                </a:solidFill>
                <a:latin typeface="Arial" panose="020B0604020202020204" pitchFamily="34" charset="0"/>
                <a:cs typeface="Arial" panose="020B0604020202020204" pitchFamily="34" charset="0"/>
              </a:rPr>
              <a:t>/math-proof/truth-tables/truth-</a:t>
            </a:r>
            <a:r>
              <a:rPr lang="en-US" sz="2000" dirty="0" err="1">
                <a:solidFill>
                  <a:srgbClr val="C00000"/>
                </a:solidFill>
                <a:latin typeface="Arial" panose="020B0604020202020204" pitchFamily="34" charset="0"/>
                <a:cs typeface="Arial" panose="020B0604020202020204" pitchFamily="34" charset="0"/>
              </a:rPr>
              <a:t>tables.html</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073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317105" y="7089559"/>
            <a:ext cx="2995295" cy="398679"/>
          </a:xfrm>
        </p:spPr>
        <p:txBody>
          <a:bodyPr/>
          <a:lstStyle/>
          <a:p>
            <a:fld id="{1B2A20A6-2C11-4CB1-9193-A0D80FC8463A}" type="slidenum">
              <a:rPr lang="en-IN" smtClean="0"/>
              <a:t>14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Laws of Propositional Logic</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913733"/>
            <a:ext cx="11943797" cy="3332473"/>
          </a:xfrm>
          <a:prstGeom prst="rect">
            <a:avLst/>
          </a:prstGeom>
          <a:noFill/>
        </p:spPr>
        <p:txBody>
          <a:bodyPr wrap="square" lIns="99843" tIns="49922" rIns="99843" bIns="49922" rtlCol="0" anchor="ctr">
            <a:spAutoFit/>
          </a:bodyPr>
          <a:lstStyle/>
          <a:p>
            <a:pPr marL="457200" marR="0" lvl="0" indent="-457200" rtl="0">
              <a:buFont typeface="Arial" panose="020B0604020202020204" pitchFamily="34" charset="0"/>
              <a:buChar char="•"/>
            </a:pPr>
            <a:r>
              <a:rPr lang="en-IN" sz="3000" b="1"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Commutative Laws</a:t>
            </a:r>
            <a:r>
              <a:rPr lang="en-IN" sz="3000" b="0"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 𝑝∧𝑞 ≡ 𝑞∧𝑝</a:t>
            </a:r>
            <a:endParaRPr lang="en-IN" sz="3000" b="1" i="0" u="none" strike="noStrike" kern="100" baseline="0" dirty="0">
              <a:solidFill>
                <a:schemeClr val="tx1">
                  <a:lumMod val="95000"/>
                  <a:lumOff val="5000"/>
                </a:schemeClr>
              </a:solidFill>
              <a:latin typeface="Arial" panose="020B0604020202020204" pitchFamily="34" charset="0"/>
              <a:cs typeface="Arial" panose="020B0604020202020204" pitchFamily="34" charset="0"/>
            </a:endParaRPr>
          </a:p>
          <a:p>
            <a:pPr marL="457200" marR="0" lvl="0" indent="-457200" rtl="0">
              <a:buFont typeface="Arial" panose="020B0604020202020204" pitchFamily="34" charset="0"/>
              <a:buChar char="•"/>
            </a:pPr>
            <a:r>
              <a:rPr lang="en-IN" sz="3000" b="1"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Associative Laws</a:t>
            </a:r>
            <a:r>
              <a:rPr lang="en-IN" sz="3000" b="0"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 (𝑝∧𝑞)∧𝑟 ≡ 𝑝∧(𝑞∧𝑟)</a:t>
            </a:r>
            <a:endParaRPr lang="en-IN" sz="3000" b="1" i="0" u="none" strike="noStrike" kern="100" baseline="0" dirty="0">
              <a:solidFill>
                <a:schemeClr val="tx1">
                  <a:lumMod val="95000"/>
                  <a:lumOff val="5000"/>
                </a:schemeClr>
              </a:solidFill>
              <a:latin typeface="Arial" panose="020B0604020202020204" pitchFamily="34" charset="0"/>
              <a:cs typeface="Arial" panose="020B0604020202020204" pitchFamily="34" charset="0"/>
            </a:endParaRPr>
          </a:p>
          <a:p>
            <a:pPr marL="457200" marR="0" lvl="0" indent="-457200" rtl="0">
              <a:buFont typeface="Arial" panose="020B0604020202020204" pitchFamily="34" charset="0"/>
              <a:buChar char="•"/>
            </a:pPr>
            <a:r>
              <a:rPr lang="en-IN" sz="3000" b="1"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Distributive Laws</a:t>
            </a:r>
            <a:r>
              <a:rPr lang="en-IN" sz="3000" b="0"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 𝑝∧(𝑞∨𝑟) ≡ (𝑝∧𝑞)∨(𝑝∧𝑟)</a:t>
            </a:r>
            <a:endParaRPr lang="en-IN" sz="3000" b="1" i="0" u="none" strike="noStrike" kern="100" baseline="0" dirty="0">
              <a:solidFill>
                <a:schemeClr val="tx1">
                  <a:lumMod val="95000"/>
                  <a:lumOff val="5000"/>
                </a:schemeClr>
              </a:solidFill>
              <a:latin typeface="Arial" panose="020B0604020202020204" pitchFamily="34" charset="0"/>
              <a:cs typeface="Arial" panose="020B0604020202020204" pitchFamily="34" charset="0"/>
            </a:endParaRPr>
          </a:p>
          <a:p>
            <a:pPr marL="457200" marR="0" lvl="0" indent="-457200" rtl="0">
              <a:buFont typeface="Arial" panose="020B0604020202020204" pitchFamily="34" charset="0"/>
              <a:buChar char="•"/>
            </a:pPr>
            <a:r>
              <a:rPr lang="en-IN" sz="3000" b="1"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De Morgan's Laws</a:t>
            </a:r>
            <a:r>
              <a:rPr lang="en-IN" sz="3000" b="0"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 ¬(𝑝∧𝑞) ≡ ¬𝑝∨¬𝑞</a:t>
            </a:r>
            <a:endParaRPr lang="en-IN" sz="3000" b="1" i="0" u="none" strike="noStrike" kern="100" baseline="0" dirty="0">
              <a:solidFill>
                <a:schemeClr val="tx1">
                  <a:lumMod val="95000"/>
                  <a:lumOff val="5000"/>
                </a:schemeClr>
              </a:solidFill>
              <a:latin typeface="Arial" panose="020B0604020202020204" pitchFamily="34" charset="0"/>
              <a:cs typeface="Arial" panose="020B0604020202020204" pitchFamily="34" charset="0"/>
            </a:endParaRPr>
          </a:p>
          <a:p>
            <a:pPr marL="457200" marR="0" lvl="0" indent="-457200" rtl="0">
              <a:buFont typeface="Arial" panose="020B0604020202020204" pitchFamily="34" charset="0"/>
              <a:buChar char="•"/>
            </a:pPr>
            <a:r>
              <a:rPr lang="en-IN" sz="3000" b="1"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Idempotent Laws</a:t>
            </a:r>
            <a:r>
              <a:rPr lang="en-IN" sz="3000" b="0"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 𝑝∧𝑝 ≡ 𝑝</a:t>
            </a:r>
            <a:endParaRPr lang="en-IN" sz="3000" b="0" i="1" u="none" strike="noStrike" kern="100" baseline="0" dirty="0">
              <a:solidFill>
                <a:schemeClr val="tx1">
                  <a:lumMod val="95000"/>
                  <a:lumOff val="5000"/>
                </a:schemeClr>
              </a:solidFill>
              <a:latin typeface="Arial" panose="020B0604020202020204" pitchFamily="34" charset="0"/>
              <a:cs typeface="Arial" panose="020B0604020202020204" pitchFamily="34" charset="0"/>
            </a:endParaRPr>
          </a:p>
          <a:p>
            <a:pPr marR="0" lvl="0" rtl="0"/>
            <a:endParaRPr lang="en-IN" sz="3000" b="1" i="0" u="none" strike="noStrike" kern="100" baseline="0" dirty="0">
              <a:solidFill>
                <a:schemeClr val="tx1">
                  <a:lumMod val="95000"/>
                  <a:lumOff val="5000"/>
                </a:schemeClr>
              </a:solidFill>
              <a:latin typeface="Arial" panose="020B0604020202020204" pitchFamily="34" charset="0"/>
              <a:cs typeface="Arial" panose="020B0604020202020204" pitchFamily="34" charset="0"/>
            </a:endParaRPr>
          </a:p>
          <a:p>
            <a:pPr marR="0" lvl="0" rtl="0"/>
            <a:r>
              <a:rPr lang="en-IN" sz="3000" b="1"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Example</a:t>
            </a:r>
            <a:r>
              <a:rPr lang="en-IN" sz="3000" b="0"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 Applying De Morgan's Law: ¬(𝑝∨𝑞) ≡ ¬𝑝∧¬𝑞</a:t>
            </a:r>
          </a:p>
        </p:txBody>
      </p:sp>
    </p:spTree>
    <p:extLst>
      <p:ext uri="{BB962C8B-B14F-4D97-AF65-F5344CB8AC3E}">
        <p14:creationId xmlns:p14="http://schemas.microsoft.com/office/powerpoint/2010/main" val="40369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317480" y="7133797"/>
            <a:ext cx="2995295" cy="398679"/>
          </a:xfrm>
        </p:spPr>
        <p:txBody>
          <a:bodyPr/>
          <a:lstStyle/>
          <a:p>
            <a:fld id="{1B2A20A6-2C11-4CB1-9193-A0D80FC8463A}" type="slidenum">
              <a:rPr lang="en-IN" smtClean="0"/>
              <a:t>15</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Examples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2298727"/>
            <a:ext cx="11943797" cy="562484"/>
          </a:xfrm>
          <a:prstGeom prst="rect">
            <a:avLst/>
          </a:prstGeom>
          <a:noFill/>
        </p:spPr>
        <p:txBody>
          <a:bodyPr wrap="square" lIns="99843" tIns="49922" rIns="99843" bIns="49922" rtlCol="0" anchor="ctr">
            <a:spAutoFit/>
          </a:bodyPr>
          <a:lstStyle/>
          <a:p>
            <a:pPr marL="457200" marR="0" lvl="0" indent="-457200" rtl="0">
              <a:buFont typeface="Arial" panose="020B0604020202020204" pitchFamily="34" charset="0"/>
              <a:buChar char="•"/>
            </a:pPr>
            <a:endParaRPr lang="en-IN" sz="3000" b="0" i="0" u="none" strike="noStrike" kern="100" baseline="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3F9DB3B-6720-3BC2-538E-8AE0C49565E8}"/>
              </a:ext>
            </a:extLst>
          </p:cNvPr>
          <p:cNvSpPr txBox="1"/>
          <p:nvPr/>
        </p:nvSpPr>
        <p:spPr>
          <a:xfrm>
            <a:off x="684301" y="2298727"/>
            <a:ext cx="11943797" cy="562484"/>
          </a:xfrm>
          <a:prstGeom prst="rect">
            <a:avLst/>
          </a:prstGeom>
          <a:noFill/>
        </p:spPr>
        <p:txBody>
          <a:bodyPr wrap="square" lIns="99843" tIns="49922" rIns="99843" bIns="49922" rtlCol="0" anchor="ctr">
            <a:spAutoFit/>
          </a:bodyPr>
          <a:lstStyle/>
          <a:p>
            <a:pPr marL="457200" marR="0" lvl="0" indent="-457200" rtl="0">
              <a:buFont typeface="Arial" panose="020B0604020202020204" pitchFamily="34" charset="0"/>
              <a:buChar char="•"/>
            </a:pPr>
            <a:r>
              <a:rPr lang="en-IN" sz="3000" dirty="0">
                <a:latin typeface="Arial" panose="020B0604020202020204" pitchFamily="34" charset="0"/>
                <a:cs typeface="Arial" panose="020B0604020202020204" pitchFamily="34" charset="0"/>
              </a:rPr>
              <a:t>Simplify the expression </a:t>
            </a:r>
            <a:r>
              <a:rPr lang="en-IN" sz="3000" b="1" dirty="0">
                <a:latin typeface="Arial" panose="020B0604020202020204" pitchFamily="34" charset="0"/>
                <a:cs typeface="Arial" panose="020B0604020202020204" pitchFamily="34" charset="0"/>
              </a:rPr>
              <a:t>¬(</a:t>
            </a:r>
            <a:r>
              <a:rPr lang="en-IN" sz="3000" b="1" dirty="0" err="1">
                <a:latin typeface="Arial" panose="020B0604020202020204" pitchFamily="34" charset="0"/>
                <a:cs typeface="Arial" panose="020B0604020202020204" pitchFamily="34" charset="0"/>
              </a:rPr>
              <a:t>p∨q</a:t>
            </a:r>
            <a:r>
              <a:rPr lang="en-IN" sz="3000" b="1" dirty="0">
                <a:latin typeface="Arial" panose="020B0604020202020204" pitchFamily="34" charset="0"/>
                <a:cs typeface="Arial" panose="020B0604020202020204" pitchFamily="34" charset="0"/>
              </a:rPr>
              <a:t>)∧(</a:t>
            </a:r>
            <a:r>
              <a:rPr lang="en-IN" sz="3000" b="1" dirty="0" err="1">
                <a:latin typeface="Arial" panose="020B0604020202020204" pitchFamily="34" charset="0"/>
                <a:cs typeface="Arial" panose="020B0604020202020204" pitchFamily="34" charset="0"/>
              </a:rPr>
              <a:t>p→q</a:t>
            </a:r>
            <a:r>
              <a:rPr lang="en-IN" sz="3000" b="1" dirty="0">
                <a:latin typeface="Arial" panose="020B0604020202020204" pitchFamily="34" charset="0"/>
                <a:cs typeface="Arial" panose="020B0604020202020204" pitchFamily="34" charset="0"/>
              </a:rPr>
              <a:t>)</a:t>
            </a:r>
            <a:endParaRPr lang="en-IN" sz="3000" b="1" i="0" u="none" strike="noStrike" kern="100" baseline="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330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296002" y="7166409"/>
            <a:ext cx="2995295" cy="398679"/>
          </a:xfrm>
        </p:spPr>
        <p:txBody>
          <a:bodyPr/>
          <a:lstStyle/>
          <a:p>
            <a:fld id="{1B2A20A6-2C11-4CB1-9193-A0D80FC8463A}" type="slidenum">
              <a:rPr lang="en-IN" smtClean="0"/>
              <a:t>16</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Solution</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684301" y="2298727"/>
            <a:ext cx="11943797" cy="562484"/>
          </a:xfrm>
          <a:prstGeom prst="rect">
            <a:avLst/>
          </a:prstGeom>
          <a:noFill/>
        </p:spPr>
        <p:txBody>
          <a:bodyPr wrap="square" lIns="99843" tIns="49922" rIns="99843" bIns="49922" rtlCol="0" anchor="ctr">
            <a:spAutoFit/>
          </a:bodyPr>
          <a:lstStyle/>
          <a:p>
            <a:pPr marL="457200" marR="0" lvl="0" indent="-457200" rtl="0">
              <a:buFont typeface="Arial" panose="020B0604020202020204" pitchFamily="34" charset="0"/>
              <a:buChar char="•"/>
            </a:pPr>
            <a:endParaRPr lang="en-IN" sz="3000" b="0" i="0" u="none" strike="noStrike" kern="100" baseline="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3F9DB3B-6720-3BC2-538E-8AE0C49565E8}"/>
              </a:ext>
            </a:extLst>
          </p:cNvPr>
          <p:cNvSpPr txBox="1"/>
          <p:nvPr/>
        </p:nvSpPr>
        <p:spPr>
          <a:xfrm>
            <a:off x="1368602" y="913733"/>
            <a:ext cx="11943797" cy="5887018"/>
          </a:xfrm>
          <a:prstGeom prst="rect">
            <a:avLst/>
          </a:prstGeom>
          <a:noFill/>
        </p:spPr>
        <p:txBody>
          <a:bodyPr wrap="square" lIns="99843" tIns="49922" rIns="99843" bIns="49922" rtlCol="0" anchor="ctr">
            <a:spAutoFit/>
          </a:bodyPr>
          <a:lstStyle/>
          <a:p>
            <a:r>
              <a:rPr lang="en-IN" sz="3000" b="1" u="sng" dirty="0">
                <a:latin typeface="Arial" panose="020B0604020202020204" pitchFamily="34" charset="0"/>
                <a:cs typeface="Arial" panose="020B0604020202020204" pitchFamily="34" charset="0"/>
              </a:rPr>
              <a:t>Simplifying the expression ¬(</a:t>
            </a:r>
            <a:r>
              <a:rPr lang="en-IN" sz="3000" b="1" u="sng" dirty="0" err="1">
                <a:latin typeface="Arial" panose="020B0604020202020204" pitchFamily="34" charset="0"/>
                <a:cs typeface="Arial" panose="020B0604020202020204" pitchFamily="34" charset="0"/>
              </a:rPr>
              <a:t>p∨q</a:t>
            </a:r>
            <a:r>
              <a:rPr lang="en-IN" sz="3000" b="1" u="sng" dirty="0">
                <a:latin typeface="Arial" panose="020B0604020202020204" pitchFamily="34" charset="0"/>
                <a:cs typeface="Arial" panose="020B0604020202020204" pitchFamily="34" charset="0"/>
              </a:rPr>
              <a:t>)∧(</a:t>
            </a:r>
            <a:r>
              <a:rPr lang="en-IN" sz="3000" b="1" u="sng" dirty="0" err="1">
                <a:latin typeface="Arial" panose="020B0604020202020204" pitchFamily="34" charset="0"/>
                <a:cs typeface="Arial" panose="020B0604020202020204" pitchFamily="34" charset="0"/>
              </a:rPr>
              <a:t>p→q</a:t>
            </a:r>
            <a:r>
              <a:rPr lang="en-IN" sz="3000" b="1" u="sng" dirty="0">
                <a:latin typeface="Arial" panose="020B0604020202020204" pitchFamily="34" charset="0"/>
                <a:cs typeface="Arial" panose="020B0604020202020204" pitchFamily="34" charset="0"/>
              </a:rPr>
              <a:t>)</a:t>
            </a:r>
          </a:p>
          <a:p>
            <a:endParaRPr lang="en-IN" sz="3000" b="1" u="sng" dirty="0">
              <a:latin typeface="Arial" panose="020B0604020202020204" pitchFamily="34" charset="0"/>
              <a:cs typeface="Arial" panose="020B0604020202020204" pitchFamily="34" charset="0"/>
            </a:endParaRPr>
          </a:p>
          <a:p>
            <a:r>
              <a:rPr lang="en-IN" sz="3000" dirty="0">
                <a:latin typeface="Arial" panose="020B0604020202020204" pitchFamily="34" charset="0"/>
                <a:cs typeface="Arial" panose="020B0604020202020204" pitchFamily="34" charset="0"/>
              </a:rPr>
              <a:t>1. </a:t>
            </a:r>
            <a:r>
              <a:rPr lang="en-IN" sz="2600" dirty="0">
                <a:latin typeface="Arial" panose="020B0604020202020204" pitchFamily="34" charset="0"/>
                <a:cs typeface="Arial" panose="020B0604020202020204" pitchFamily="34" charset="0"/>
              </a:rPr>
              <a:t>Apply De Morgan's Law to ¬(</a:t>
            </a:r>
            <a:r>
              <a:rPr lang="en-IN" sz="2600" dirty="0" err="1">
                <a:latin typeface="Arial" panose="020B0604020202020204" pitchFamily="34" charset="0"/>
                <a:cs typeface="Arial" panose="020B0604020202020204" pitchFamily="34" charset="0"/>
              </a:rPr>
              <a:t>p∨q</a:t>
            </a:r>
            <a:r>
              <a:rPr lang="en-IN" sz="2600" dirty="0">
                <a:latin typeface="Arial" panose="020B0604020202020204" pitchFamily="34" charset="0"/>
                <a:cs typeface="Arial" panose="020B0604020202020204" pitchFamily="34" charset="0"/>
              </a:rPr>
              <a:t>) :</a:t>
            </a:r>
          </a:p>
          <a:p>
            <a:r>
              <a:rPr lang="en-IN" sz="2600" b="1" dirty="0">
                <a:latin typeface="Arial" panose="020B0604020202020204" pitchFamily="34" charset="0"/>
                <a:cs typeface="Arial" panose="020B0604020202020204" pitchFamily="34" charset="0"/>
              </a:rPr>
              <a:t>	¬(</a:t>
            </a:r>
            <a:r>
              <a:rPr lang="en-IN" sz="2600" b="1" dirty="0" err="1">
                <a:latin typeface="Arial" panose="020B0604020202020204" pitchFamily="34" charset="0"/>
                <a:cs typeface="Arial" panose="020B0604020202020204" pitchFamily="34" charset="0"/>
              </a:rPr>
              <a:t>p∨q</a:t>
            </a:r>
            <a:r>
              <a:rPr lang="en-IN" sz="2600" b="1" dirty="0">
                <a:latin typeface="Arial" panose="020B0604020202020204" pitchFamily="34" charset="0"/>
                <a:cs typeface="Arial" panose="020B0604020202020204" pitchFamily="34" charset="0"/>
              </a:rPr>
              <a:t>)≡¬p∧¬q</a:t>
            </a:r>
          </a:p>
          <a:p>
            <a:r>
              <a:rPr lang="en-IN" sz="2600" dirty="0">
                <a:latin typeface="Arial" panose="020B0604020202020204" pitchFamily="34" charset="0"/>
                <a:cs typeface="Arial" panose="020B0604020202020204" pitchFamily="34" charset="0"/>
              </a:rPr>
              <a:t>2. Apply the definition of implication to </a:t>
            </a:r>
            <a:r>
              <a:rPr lang="en-IN" sz="2600" dirty="0" err="1">
                <a:latin typeface="Arial" panose="020B0604020202020204" pitchFamily="34" charset="0"/>
                <a:cs typeface="Arial" panose="020B0604020202020204" pitchFamily="34" charset="0"/>
              </a:rPr>
              <a:t>p→q</a:t>
            </a:r>
            <a:r>
              <a:rPr lang="en-IN" sz="2600" dirty="0">
                <a:latin typeface="Arial" panose="020B0604020202020204" pitchFamily="34" charset="0"/>
                <a:cs typeface="Arial" panose="020B0604020202020204" pitchFamily="34" charset="0"/>
              </a:rPr>
              <a:t>:</a:t>
            </a:r>
          </a:p>
          <a:p>
            <a:r>
              <a:rPr lang="en-IN" sz="2600" dirty="0">
                <a:latin typeface="Arial" panose="020B0604020202020204" pitchFamily="34" charset="0"/>
                <a:cs typeface="Arial" panose="020B0604020202020204" pitchFamily="34" charset="0"/>
              </a:rPr>
              <a:t>	</a:t>
            </a:r>
            <a:r>
              <a:rPr lang="en-IN" sz="2600" b="1" dirty="0" err="1">
                <a:latin typeface="Arial" panose="020B0604020202020204" pitchFamily="34" charset="0"/>
                <a:cs typeface="Arial" panose="020B0604020202020204" pitchFamily="34" charset="0"/>
              </a:rPr>
              <a:t>p→q</a:t>
            </a:r>
            <a:r>
              <a:rPr lang="en-IN" sz="2600" b="1" dirty="0">
                <a:latin typeface="Arial" panose="020B0604020202020204" pitchFamily="34" charset="0"/>
                <a:cs typeface="Arial" panose="020B0604020202020204" pitchFamily="34" charset="0"/>
              </a:rPr>
              <a:t>≡¬</a:t>
            </a:r>
            <a:r>
              <a:rPr lang="en-IN" sz="2600" b="1" dirty="0" err="1">
                <a:latin typeface="Arial" panose="020B0604020202020204" pitchFamily="34" charset="0"/>
                <a:cs typeface="Arial" panose="020B0604020202020204" pitchFamily="34" charset="0"/>
              </a:rPr>
              <a:t>p∨q</a:t>
            </a:r>
            <a:endParaRPr lang="en-IN" sz="2600" b="1" dirty="0">
              <a:latin typeface="Arial" panose="020B0604020202020204" pitchFamily="34" charset="0"/>
              <a:cs typeface="Arial" panose="020B0604020202020204" pitchFamily="34" charset="0"/>
            </a:endParaRPr>
          </a:p>
          <a:p>
            <a:r>
              <a:rPr lang="en-IN" sz="2600" dirty="0">
                <a:latin typeface="Arial" panose="020B0604020202020204" pitchFamily="34" charset="0"/>
                <a:cs typeface="Arial" panose="020B0604020202020204" pitchFamily="34" charset="0"/>
              </a:rPr>
              <a:t>3. Substitute these into the original expression:</a:t>
            </a:r>
          </a:p>
          <a:p>
            <a:r>
              <a:rPr lang="en-IN" sz="2600" dirty="0">
                <a:latin typeface="Arial" panose="020B0604020202020204" pitchFamily="34" charset="0"/>
                <a:cs typeface="Arial" panose="020B0604020202020204" pitchFamily="34" charset="0"/>
              </a:rPr>
              <a:t>	</a:t>
            </a:r>
            <a:r>
              <a:rPr lang="en-IN" sz="2600" b="1" dirty="0">
                <a:latin typeface="Arial" panose="020B0604020202020204" pitchFamily="34" charset="0"/>
                <a:cs typeface="Arial" panose="020B0604020202020204" pitchFamily="34" charset="0"/>
              </a:rPr>
              <a:t>(¬p∧¬q)∧(¬</a:t>
            </a:r>
            <a:r>
              <a:rPr lang="en-IN" sz="2600" b="1" dirty="0" err="1">
                <a:latin typeface="Arial" panose="020B0604020202020204" pitchFamily="34" charset="0"/>
                <a:cs typeface="Arial" panose="020B0604020202020204" pitchFamily="34" charset="0"/>
              </a:rPr>
              <a:t>p∨q</a:t>
            </a:r>
            <a:r>
              <a:rPr lang="en-IN" sz="2600" b="1" dirty="0">
                <a:latin typeface="Arial" panose="020B0604020202020204" pitchFamily="34" charset="0"/>
                <a:cs typeface="Arial" panose="020B0604020202020204" pitchFamily="34" charset="0"/>
              </a:rPr>
              <a:t>)</a:t>
            </a:r>
          </a:p>
          <a:p>
            <a:r>
              <a:rPr lang="en-IN" sz="2600" dirty="0">
                <a:latin typeface="Arial" panose="020B0604020202020204" pitchFamily="34" charset="0"/>
                <a:cs typeface="Arial" panose="020B0604020202020204" pitchFamily="34" charset="0"/>
              </a:rPr>
              <a:t>4. Distribute ¬p across (¬p∧¬q) and (¬</a:t>
            </a:r>
            <a:r>
              <a:rPr lang="en-IN" sz="2600" dirty="0" err="1">
                <a:latin typeface="Arial" panose="020B0604020202020204" pitchFamily="34" charset="0"/>
                <a:cs typeface="Arial" panose="020B0604020202020204" pitchFamily="34" charset="0"/>
              </a:rPr>
              <a:t>p∨q</a:t>
            </a:r>
            <a:r>
              <a:rPr lang="en-IN" sz="2600" dirty="0">
                <a:latin typeface="Arial" panose="020B0604020202020204" pitchFamily="34" charset="0"/>
                <a:cs typeface="Arial" panose="020B0604020202020204" pitchFamily="34" charset="0"/>
              </a:rPr>
              <a:t>) :</a:t>
            </a:r>
          </a:p>
          <a:p>
            <a:r>
              <a:rPr lang="en-IN" sz="2600" dirty="0">
                <a:latin typeface="Arial" panose="020B0604020202020204" pitchFamily="34" charset="0"/>
                <a:cs typeface="Arial" panose="020B0604020202020204" pitchFamily="34" charset="0"/>
              </a:rPr>
              <a:t>	</a:t>
            </a:r>
            <a:r>
              <a:rPr lang="en-IN" sz="2600" b="1" dirty="0">
                <a:latin typeface="Arial" panose="020B0604020202020204" pitchFamily="34" charset="0"/>
                <a:cs typeface="Arial" panose="020B0604020202020204" pitchFamily="34" charset="0"/>
              </a:rPr>
              <a:t>(¬p∧¬q)∧(¬</a:t>
            </a:r>
            <a:r>
              <a:rPr lang="en-IN" sz="2600" b="1" dirty="0" err="1">
                <a:latin typeface="Arial" panose="020B0604020202020204" pitchFamily="34" charset="0"/>
                <a:cs typeface="Arial" panose="020B0604020202020204" pitchFamily="34" charset="0"/>
              </a:rPr>
              <a:t>p∨q</a:t>
            </a:r>
            <a:r>
              <a:rPr lang="en-IN" sz="2600" b="1" dirty="0">
                <a:latin typeface="Arial" panose="020B0604020202020204" pitchFamily="34" charset="0"/>
                <a:cs typeface="Arial" panose="020B0604020202020204" pitchFamily="34" charset="0"/>
              </a:rPr>
              <a:t>)≡(¬p∧¬q∧¬p)∨(¬p∧¬</a:t>
            </a:r>
            <a:r>
              <a:rPr lang="en-IN" sz="2600" b="1" dirty="0" err="1">
                <a:latin typeface="Arial" panose="020B0604020202020204" pitchFamily="34" charset="0"/>
                <a:cs typeface="Arial" panose="020B0604020202020204" pitchFamily="34" charset="0"/>
              </a:rPr>
              <a:t>q∧q</a:t>
            </a:r>
            <a:r>
              <a:rPr lang="en-IN" sz="2600" b="1" dirty="0">
                <a:latin typeface="Arial" panose="020B0604020202020204" pitchFamily="34" charset="0"/>
                <a:cs typeface="Arial" panose="020B0604020202020204" pitchFamily="34" charset="0"/>
              </a:rPr>
              <a:t>)</a:t>
            </a:r>
          </a:p>
          <a:p>
            <a:r>
              <a:rPr lang="en-IN" sz="2600" dirty="0">
                <a:latin typeface="Arial" panose="020B0604020202020204" pitchFamily="34" charset="0"/>
                <a:cs typeface="Arial" panose="020B0604020202020204" pitchFamily="34" charset="0"/>
              </a:rPr>
              <a:t>5. Simplify the expression:</a:t>
            </a:r>
          </a:p>
          <a:p>
            <a:r>
              <a:rPr lang="en-IN" sz="2600" dirty="0">
                <a:latin typeface="Arial" panose="020B0604020202020204" pitchFamily="34" charset="0"/>
                <a:cs typeface="Arial" panose="020B0604020202020204" pitchFamily="34" charset="0"/>
              </a:rPr>
              <a:t>	</a:t>
            </a:r>
            <a:r>
              <a:rPr lang="en-IN" sz="2600" b="1" dirty="0">
                <a:latin typeface="Arial" panose="020B0604020202020204" pitchFamily="34" charset="0"/>
                <a:cs typeface="Arial" panose="020B0604020202020204" pitchFamily="34" charset="0"/>
              </a:rPr>
              <a:t>(¬p∧¬q∧¬p)∨(¬p∧¬</a:t>
            </a:r>
            <a:r>
              <a:rPr lang="en-IN" sz="2600" b="1" dirty="0" err="1">
                <a:latin typeface="Arial" panose="020B0604020202020204" pitchFamily="34" charset="0"/>
                <a:cs typeface="Arial" panose="020B0604020202020204" pitchFamily="34" charset="0"/>
              </a:rPr>
              <a:t>q∧q</a:t>
            </a:r>
            <a:r>
              <a:rPr lang="en-IN" sz="2600" b="1" dirty="0">
                <a:latin typeface="Arial" panose="020B0604020202020204" pitchFamily="34" charset="0"/>
                <a:cs typeface="Arial" panose="020B0604020202020204" pitchFamily="34" charset="0"/>
              </a:rPr>
              <a:t>)≡¬p∧¬q</a:t>
            </a:r>
          </a:p>
          <a:p>
            <a:r>
              <a:rPr lang="en-IN" sz="2600" dirty="0">
                <a:latin typeface="Arial" panose="020B0604020202020204" pitchFamily="34" charset="0"/>
                <a:cs typeface="Arial" panose="020B0604020202020204" pitchFamily="34" charset="0"/>
              </a:rPr>
              <a:t>So, the simplified expression is:</a:t>
            </a:r>
          </a:p>
          <a:p>
            <a:r>
              <a:rPr lang="en-IN" sz="2600" b="1" dirty="0">
                <a:latin typeface="Arial" panose="020B0604020202020204" pitchFamily="34" charset="0"/>
                <a:cs typeface="Arial" panose="020B0604020202020204" pitchFamily="34" charset="0"/>
              </a:rPr>
              <a:t>	¬p∧¬q</a:t>
            </a:r>
            <a:endParaRPr lang="en-IN" sz="2600" b="1" i="0" u="none" strike="noStrike" kern="100" baseline="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7058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60190-3F32-4EBE-4547-CE4367F74325}"/>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A8705683-A58A-B673-D4C9-E04FC07E3A7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a:extLst>
              <a:ext uri="{FF2B5EF4-FFF2-40B4-BE49-F238E27FC236}">
                <a16:creationId xmlns:a16="http://schemas.microsoft.com/office/drawing/2014/main" id="{E012D3CD-CC38-1926-0E74-D0C672AE1332}"/>
              </a:ext>
            </a:extLst>
          </p:cNvPr>
          <p:cNvSpPr>
            <a:spLocks noGrp="1"/>
          </p:cNvSpPr>
          <p:nvPr>
            <p:ph type="sldNum" sz="quarter" idx="12"/>
          </p:nvPr>
        </p:nvSpPr>
        <p:spPr>
          <a:xfrm>
            <a:off x="10296002" y="7166409"/>
            <a:ext cx="2995295" cy="398679"/>
          </a:xfrm>
        </p:spPr>
        <p:txBody>
          <a:bodyPr/>
          <a:lstStyle/>
          <a:p>
            <a:fld id="{1B2A20A6-2C11-4CB1-9193-A0D80FC8463A}" type="slidenum">
              <a:rPr lang="en-IN" smtClean="0"/>
              <a:t>17</a:t>
            </a:fld>
            <a:endParaRPr lang="en-IN" dirty="0"/>
          </a:p>
        </p:txBody>
      </p:sp>
      <p:sp>
        <p:nvSpPr>
          <p:cNvPr id="3" name="Rectangle 2">
            <a:extLst>
              <a:ext uri="{FF2B5EF4-FFF2-40B4-BE49-F238E27FC236}">
                <a16:creationId xmlns:a16="http://schemas.microsoft.com/office/drawing/2014/main" id="{31C8F7C2-AD01-61DB-1F31-EA8E40A9723C}"/>
              </a:ext>
            </a:extLst>
          </p:cNvPr>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C4B92469-A859-C52A-61D5-A6FEF83DE868}"/>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Tautology</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DFDF5156-A051-4032-9F7E-E0074D3F5EFF}"/>
              </a:ext>
            </a:extLst>
          </p:cNvPr>
          <p:cNvSpPr txBox="1"/>
          <p:nvPr/>
        </p:nvSpPr>
        <p:spPr>
          <a:xfrm>
            <a:off x="684301" y="2298727"/>
            <a:ext cx="11943797" cy="562484"/>
          </a:xfrm>
          <a:prstGeom prst="rect">
            <a:avLst/>
          </a:prstGeom>
          <a:noFill/>
        </p:spPr>
        <p:txBody>
          <a:bodyPr wrap="square" lIns="99843" tIns="49922" rIns="99843" bIns="49922" rtlCol="0" anchor="ctr">
            <a:spAutoFit/>
          </a:bodyPr>
          <a:lstStyle/>
          <a:p>
            <a:pPr marL="457200" marR="0" lvl="0" indent="-457200" rtl="0">
              <a:buFont typeface="Arial" panose="020B0604020202020204" pitchFamily="34" charset="0"/>
              <a:buChar char="•"/>
            </a:pPr>
            <a:endParaRPr lang="en-IN" sz="3000" b="0" i="0" u="none" strike="noStrike" kern="100" baseline="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F9CCA6A-8DA9-A8DF-3BDB-1ABCFC54686D}"/>
              </a:ext>
            </a:extLst>
          </p:cNvPr>
          <p:cNvSpPr txBox="1"/>
          <p:nvPr/>
        </p:nvSpPr>
        <p:spPr>
          <a:xfrm>
            <a:off x="1026452" y="698290"/>
            <a:ext cx="11943797" cy="4809800"/>
          </a:xfrm>
          <a:prstGeom prst="rect">
            <a:avLst/>
          </a:prstGeom>
          <a:noFill/>
        </p:spPr>
        <p:txBody>
          <a:bodyPr wrap="square" lIns="99843" tIns="49922" rIns="99843" bIns="49922" rtlCol="0" anchor="ctr">
            <a:spAutoFit/>
          </a:bodyPr>
          <a:lstStyle/>
          <a:p>
            <a:r>
              <a:rPr lang="en-US" sz="2800" b="0" i="1" dirty="0">
                <a:solidFill>
                  <a:srgbClr val="273239"/>
                </a:solidFill>
                <a:effectLst/>
                <a:latin typeface="Nunito" panose="020F0502020204030204" pitchFamily="2" charset="0"/>
              </a:rPr>
              <a:t>A tautology is a statement in logic and mathematics that is always true regardless of the truth values of its individual components.</a:t>
            </a:r>
          </a:p>
          <a:p>
            <a:endParaRPr lang="en-US" sz="2800" b="0" i="1" dirty="0">
              <a:solidFill>
                <a:srgbClr val="273239"/>
              </a:solidFill>
              <a:effectLst/>
              <a:latin typeface="Nunito" panose="020F0502020204030204" pitchFamily="2" charset="0"/>
            </a:endParaRPr>
          </a:p>
          <a:p>
            <a:r>
              <a:rPr lang="en-US" sz="2400" b="1" i="0" dirty="0">
                <a:solidFill>
                  <a:srgbClr val="273239"/>
                </a:solidFill>
                <a:effectLst/>
                <a:latin typeface="Times New Roman" panose="02020603050405020304" pitchFamily="18" charset="0"/>
                <a:cs typeface="Times New Roman" panose="02020603050405020304" pitchFamily="18" charset="0"/>
              </a:rPr>
              <a:t>Logical Statement</a:t>
            </a:r>
            <a:r>
              <a:rPr lang="en-US" sz="2800" b="1" i="0" dirty="0">
                <a:solidFill>
                  <a:srgbClr val="273239"/>
                </a:solidFill>
                <a:effectLst/>
                <a:latin typeface="Nunito" pitchFamily="2" charset="0"/>
              </a:rPr>
              <a:t>:</a:t>
            </a:r>
            <a:r>
              <a:rPr lang="en-US" sz="2800" b="0" i="0" dirty="0">
                <a:solidFill>
                  <a:srgbClr val="273239"/>
                </a:solidFill>
                <a:effectLst/>
                <a:latin typeface="Nunito" pitchFamily="2" charset="0"/>
              </a:rPr>
              <a:t> The statement "If it is raining, then it is raining" is a tautology because it is always true.</a:t>
            </a:r>
          </a:p>
          <a:p>
            <a:endParaRPr lang="en-US" sz="2800" b="0" i="1" dirty="0">
              <a:solidFill>
                <a:srgbClr val="273239"/>
              </a:solidFill>
              <a:effectLst/>
              <a:latin typeface="Nunito" panose="020F0502020204030204" pitchFamily="2" charset="0"/>
            </a:endParaRPr>
          </a:p>
          <a:p>
            <a:endParaRPr lang="en-US" sz="2800" i="1" u="none" strike="noStrike" kern="100" baseline="0" dirty="0">
              <a:solidFill>
                <a:srgbClr val="273239"/>
              </a:solidFill>
              <a:latin typeface="Nunito" panose="020F0502020204030204" pitchFamily="2" charset="0"/>
              <a:cs typeface="Arial" panose="020B0604020202020204" pitchFamily="34" charset="0"/>
            </a:endParaRPr>
          </a:p>
          <a:p>
            <a:endParaRPr lang="en-US" sz="2800" b="1" i="1" kern="100" dirty="0">
              <a:solidFill>
                <a:srgbClr val="273239"/>
              </a:solidFill>
              <a:latin typeface="Nunito" panose="020F0502020204030204" pitchFamily="2" charset="0"/>
              <a:cs typeface="Arial" panose="020B0604020202020204" pitchFamily="34" charset="0"/>
            </a:endParaRPr>
          </a:p>
          <a:p>
            <a:endParaRPr lang="en-US" sz="2800" b="1" i="1" u="none" strike="noStrike" kern="100" baseline="0" dirty="0">
              <a:solidFill>
                <a:srgbClr val="273239"/>
              </a:solidFill>
              <a:latin typeface="Nunito" panose="020F0502020204030204" pitchFamily="2" charset="0"/>
              <a:cs typeface="Arial" panose="020B0604020202020204" pitchFamily="34" charset="0"/>
            </a:endParaRPr>
          </a:p>
          <a:p>
            <a:endParaRPr lang="en-US" sz="2800" b="1" i="1" kern="100" dirty="0">
              <a:solidFill>
                <a:srgbClr val="273239"/>
              </a:solidFill>
              <a:latin typeface="Nunito" panose="020F0502020204030204" pitchFamily="2" charset="0"/>
              <a:cs typeface="Arial" panose="020B0604020202020204" pitchFamily="34" charset="0"/>
            </a:endParaRPr>
          </a:p>
          <a:p>
            <a:endParaRPr lang="en-IN" sz="2600" b="1" i="0" u="none" strike="noStrike" kern="100" baseline="0" dirty="0">
              <a:solidFill>
                <a:schemeClr val="tx1">
                  <a:lumMod val="95000"/>
                  <a:lumOff val="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36869D2-9460-415D-870A-9C2DF6E9C8F1}"/>
              </a:ext>
            </a:extLst>
          </p:cNvPr>
          <p:cNvPicPr>
            <a:picLocks noChangeAspect="1"/>
          </p:cNvPicPr>
          <p:nvPr/>
        </p:nvPicPr>
        <p:blipFill>
          <a:blip r:embed="rId3"/>
          <a:stretch>
            <a:fillRect/>
          </a:stretch>
        </p:blipFill>
        <p:spPr>
          <a:xfrm>
            <a:off x="2934599" y="3164075"/>
            <a:ext cx="7525800" cy="3581900"/>
          </a:xfrm>
          <a:prstGeom prst="rect">
            <a:avLst/>
          </a:prstGeom>
        </p:spPr>
      </p:pic>
    </p:spTree>
    <p:extLst>
      <p:ext uri="{BB962C8B-B14F-4D97-AF65-F5344CB8AC3E}">
        <p14:creationId xmlns:p14="http://schemas.microsoft.com/office/powerpoint/2010/main" val="3426567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396087" y="6981216"/>
            <a:ext cx="2995295" cy="398679"/>
          </a:xfrm>
        </p:spPr>
        <p:txBody>
          <a:bodyPr/>
          <a:lstStyle/>
          <a:p>
            <a:fld id="{1B2A20A6-2C11-4CB1-9193-A0D80FC8463A}" type="slidenum">
              <a:rPr lang="en-IN" smtClean="0"/>
              <a:t>18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MCQs</a:t>
            </a:r>
            <a:endParaRPr lang="en-IN" sz="3276" b="1" dirty="0">
              <a:solidFill>
                <a:srgbClr val="46B0FA"/>
              </a:solidFill>
              <a:latin typeface="Arial"/>
              <a:cs typeface="Arial"/>
            </a:endParaRPr>
          </a:p>
        </p:txBody>
      </p:sp>
      <p:sp>
        <p:nvSpPr>
          <p:cNvPr id="2" name="TextBox 1">
            <a:extLst>
              <a:ext uri="{FF2B5EF4-FFF2-40B4-BE49-F238E27FC236}">
                <a16:creationId xmlns:a16="http://schemas.microsoft.com/office/drawing/2014/main" id="{F4F26755-023A-1F13-FFBB-F8212BB0A794}"/>
              </a:ext>
            </a:extLst>
          </p:cNvPr>
          <p:cNvSpPr txBox="1"/>
          <p:nvPr/>
        </p:nvSpPr>
        <p:spPr>
          <a:xfrm>
            <a:off x="1207944" y="938757"/>
            <a:ext cx="5448443" cy="5948574"/>
          </a:xfrm>
          <a:prstGeom prst="rect">
            <a:avLst/>
          </a:prstGeom>
          <a:noFill/>
        </p:spPr>
        <p:txBody>
          <a:bodyPr wrap="square" lIns="99843" tIns="49922" rIns="99843" bIns="49922" rtlCol="0" anchor="ctr">
            <a:spAutoFit/>
          </a:bodyPr>
          <a:lstStyle/>
          <a:p>
            <a:pPr marL="342900" lvl="0" indent="-342900">
              <a:buFont typeface="+mj-lt"/>
              <a:buAutoNum type="arabicPeriod"/>
              <a:tabLst>
                <a:tab pos="457200" algn="l"/>
              </a:tabLst>
            </a:pPr>
            <a:r>
              <a:rPr lang="en-IN" sz="2000" b="1" kern="100" dirty="0">
                <a:effectLst/>
                <a:latin typeface="Arial" panose="020B0604020202020204" pitchFamily="34" charset="0"/>
                <a:ea typeface="Aptos" panose="020B0004020202020204" pitchFamily="34" charset="0"/>
                <a:cs typeface="Arial" panose="020B0604020202020204" pitchFamily="34" charset="0"/>
              </a:rPr>
              <a:t>Which of the following is a valid statement in propositional logic?</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A) 𝑃∧(𝑄∨𝑅)</a:t>
            </a: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B) 𝑃𝑄𝑅</a:t>
            </a: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C) 𝑃+𝑄</a:t>
            </a: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D) 𝑃⊕𝑄</a:t>
            </a:r>
          </a:p>
          <a:p>
            <a:pPr marL="342900" lvl="0" indent="-342900">
              <a:buFont typeface="+mj-lt"/>
              <a:buAutoNum type="arabicPeriod"/>
              <a:tabLst>
                <a:tab pos="457200" algn="l"/>
              </a:tabLst>
            </a:pPr>
            <a:r>
              <a:rPr lang="en-IN" sz="2000" b="1" kern="100" dirty="0">
                <a:effectLst/>
                <a:latin typeface="Arial" panose="020B0604020202020204" pitchFamily="34" charset="0"/>
                <a:ea typeface="Aptos" panose="020B0004020202020204" pitchFamily="34" charset="0"/>
                <a:cs typeface="Arial" panose="020B0604020202020204" pitchFamily="34" charset="0"/>
              </a:rPr>
              <a:t>What is the truth value of the proposition 𝑃∧¬𝑃?</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A) True</a:t>
            </a: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B) False</a:t>
            </a: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C) It depends on 𝑃</a:t>
            </a: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D) Undefined</a:t>
            </a:r>
          </a:p>
          <a:p>
            <a:pPr marL="342900" lvl="0" indent="-342900">
              <a:buFont typeface="+mj-lt"/>
              <a:buAutoNum type="arabicPeriod"/>
              <a:tabLst>
                <a:tab pos="457200" algn="l"/>
              </a:tabLst>
            </a:pPr>
            <a:r>
              <a:rPr lang="en-IN" sz="2000" b="1" kern="100" dirty="0">
                <a:effectLst/>
                <a:latin typeface="Arial" panose="020B0604020202020204" pitchFamily="34" charset="0"/>
                <a:ea typeface="Aptos" panose="020B0004020202020204" pitchFamily="34" charset="0"/>
                <a:cs typeface="Arial" panose="020B0604020202020204" pitchFamily="34" charset="0"/>
              </a:rPr>
              <a:t>Which of the following is not a tautology?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A) 𝑃∨¬𝑃</a:t>
            </a: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B) 𝑃∧¬𝑃</a:t>
            </a: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C) 𝑃→(𝑄∨¬𝑄)</a:t>
            </a: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D) ¬(𝑃∧¬𝑃)</a:t>
            </a:r>
          </a:p>
          <a:p>
            <a:pPr algn="just"/>
            <a:endParaRPr lang="en-IN" sz="2000" dirty="0">
              <a:solidFill>
                <a:srgbClr val="C0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03D6CEB-B4C5-ED12-C1D1-36DC35D85BF8}"/>
              </a:ext>
            </a:extLst>
          </p:cNvPr>
          <p:cNvSpPr txBox="1"/>
          <p:nvPr/>
        </p:nvSpPr>
        <p:spPr>
          <a:xfrm>
            <a:off x="6278725" y="938757"/>
            <a:ext cx="5448443" cy="4101914"/>
          </a:xfrm>
          <a:prstGeom prst="rect">
            <a:avLst/>
          </a:prstGeom>
          <a:noFill/>
        </p:spPr>
        <p:txBody>
          <a:bodyPr wrap="square" lIns="99843" tIns="49922" rIns="99843" bIns="49922" rtlCol="0" anchor="ctr">
            <a:spAutoFit/>
          </a:bodyPr>
          <a:lstStyle/>
          <a:p>
            <a:pPr lvl="0">
              <a:tabLst>
                <a:tab pos="457200" algn="l"/>
              </a:tabLst>
            </a:pPr>
            <a:r>
              <a:rPr lang="en-IN" sz="2000" b="1" kern="100" dirty="0">
                <a:effectLst/>
                <a:latin typeface="Arial" panose="020B0604020202020204" pitchFamily="34" charset="0"/>
                <a:ea typeface="Aptos" panose="020B0004020202020204" pitchFamily="34" charset="0"/>
                <a:cs typeface="Arial" panose="020B0604020202020204" pitchFamily="34" charset="0"/>
              </a:rPr>
              <a:t>4.         In propositional logic, the statement ¬(𝑃∨𝑄) is equivalent to:</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A) ¬𝑃∧𝑄</a:t>
            </a: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B) ¬𝑃∧¬𝑄</a:t>
            </a: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C) ¬𝑃∨¬𝑄</a:t>
            </a: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D) 𝑃∧¬𝑄</a:t>
            </a:r>
          </a:p>
          <a:p>
            <a:pPr lvl="0">
              <a:tabLst>
                <a:tab pos="457200" algn="l"/>
              </a:tabLst>
            </a:pPr>
            <a:r>
              <a:rPr lang="en-IN" sz="2000" b="1" kern="100" dirty="0">
                <a:effectLst/>
                <a:latin typeface="Arial" panose="020B0604020202020204" pitchFamily="34" charset="0"/>
                <a:ea typeface="Aptos" panose="020B0004020202020204" pitchFamily="34" charset="0"/>
                <a:cs typeface="Arial" panose="020B0604020202020204" pitchFamily="34" charset="0"/>
              </a:rPr>
              <a:t>5.        Which of the following logical connectives is not binary?</a:t>
            </a:r>
            <a:endParaRPr lang="en-IN" sz="2000" kern="100" dirty="0">
              <a:effectLst/>
              <a:latin typeface="Arial" panose="020B0604020202020204" pitchFamily="34" charset="0"/>
              <a:ea typeface="Aptos" panose="020B0004020202020204" pitchFamily="34" charset="0"/>
              <a:cs typeface="Arial" panose="020B0604020202020204" pitchFamily="34" charset="0"/>
            </a:endParaRP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A) ∧</a:t>
            </a: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B) ∨ </a:t>
            </a: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C) ¬</a:t>
            </a:r>
          </a:p>
          <a:p>
            <a:pPr marL="742950" lvl="1" indent="-285750">
              <a:buSzPts val="1000"/>
              <a:buFont typeface="Symbol" pitchFamily="2" charset="2"/>
              <a:buChar char=""/>
              <a:tabLst>
                <a:tab pos="914400" algn="l"/>
              </a:tabLst>
            </a:pPr>
            <a:r>
              <a:rPr lang="en-IN" sz="2000" kern="100" dirty="0">
                <a:effectLst/>
                <a:latin typeface="Arial" panose="020B0604020202020204" pitchFamily="34" charset="0"/>
                <a:ea typeface="Aptos" panose="020B0004020202020204" pitchFamily="34" charset="0"/>
                <a:cs typeface="Arial" panose="020B0604020202020204" pitchFamily="34" charset="0"/>
              </a:rPr>
              <a:t>D) →</a:t>
            </a:r>
          </a:p>
          <a:p>
            <a:pPr algn="just"/>
            <a:endParaRPr lang="en-IN"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4262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396087" y="7088159"/>
            <a:ext cx="2995295" cy="398679"/>
          </a:xfrm>
        </p:spPr>
        <p:txBody>
          <a:bodyPr/>
          <a:lstStyle/>
          <a:p>
            <a:fld id="{1B2A20A6-2C11-4CB1-9193-A0D80FC8463A}" type="slidenum">
              <a:rPr lang="en-IN" smtClean="0"/>
              <a:t>19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Answers</a:t>
            </a:r>
            <a:endParaRPr lang="en-IN" sz="3276" b="1" dirty="0">
              <a:solidFill>
                <a:srgbClr val="46B0FA"/>
              </a:solidFill>
              <a:latin typeface="Arial"/>
              <a:cs typeface="Arial"/>
            </a:endParaRPr>
          </a:p>
        </p:txBody>
      </p:sp>
      <p:sp>
        <p:nvSpPr>
          <p:cNvPr id="2" name="TextBox 1">
            <a:extLst>
              <a:ext uri="{FF2B5EF4-FFF2-40B4-BE49-F238E27FC236}">
                <a16:creationId xmlns:a16="http://schemas.microsoft.com/office/drawing/2014/main" id="{F4F26755-023A-1F13-FFBB-F8212BB0A794}"/>
              </a:ext>
            </a:extLst>
          </p:cNvPr>
          <p:cNvSpPr txBox="1"/>
          <p:nvPr/>
        </p:nvSpPr>
        <p:spPr>
          <a:xfrm>
            <a:off x="1130751" y="938757"/>
            <a:ext cx="11503715" cy="2870808"/>
          </a:xfrm>
          <a:prstGeom prst="rect">
            <a:avLst/>
          </a:prstGeom>
          <a:noFill/>
        </p:spPr>
        <p:txBody>
          <a:bodyPr wrap="square" lIns="99843" tIns="49922" rIns="99843" bIns="49922" rtlCol="0" anchor="ctr">
            <a:spAutoFit/>
          </a:bodyPr>
          <a:lstStyle/>
          <a:p>
            <a:pPr marL="457200" lvl="0" indent="-457200">
              <a:buAutoNum type="arabicPeriod"/>
              <a:tabLst>
                <a:tab pos="457200" algn="l"/>
              </a:tabLst>
            </a:pPr>
            <a:r>
              <a:rPr lang="en-IN" sz="3000" kern="100" dirty="0">
                <a:effectLst/>
                <a:latin typeface="Arial" panose="020B0604020202020204" pitchFamily="34" charset="0"/>
                <a:ea typeface="Aptos" panose="020B0004020202020204" pitchFamily="34" charset="0"/>
                <a:cs typeface="Arial" panose="020B0604020202020204" pitchFamily="34" charset="0"/>
              </a:rPr>
              <a:t>A </a:t>
            </a:r>
          </a:p>
          <a:p>
            <a:pPr marL="457200" lvl="0" indent="-457200">
              <a:buAutoNum type="arabicPeriod"/>
              <a:tabLst>
                <a:tab pos="457200" algn="l"/>
              </a:tabLst>
            </a:pPr>
            <a:r>
              <a:rPr lang="en-IN" sz="3000" kern="100" dirty="0">
                <a:effectLst/>
                <a:latin typeface="Arial" panose="020B0604020202020204" pitchFamily="34" charset="0"/>
                <a:ea typeface="Aptos" panose="020B0004020202020204" pitchFamily="34" charset="0"/>
                <a:cs typeface="Arial" panose="020B0604020202020204" pitchFamily="34" charset="0"/>
              </a:rPr>
              <a:t>B</a:t>
            </a:r>
          </a:p>
          <a:p>
            <a:pPr marL="457200" lvl="0" indent="-457200">
              <a:buAutoNum type="arabicPeriod"/>
              <a:tabLst>
                <a:tab pos="457200" algn="l"/>
              </a:tabLst>
            </a:pPr>
            <a:r>
              <a:rPr lang="en-IN" sz="3000" kern="100" dirty="0">
                <a:latin typeface="Arial" panose="020B0604020202020204" pitchFamily="34" charset="0"/>
                <a:ea typeface="Aptos" panose="020B0004020202020204" pitchFamily="34" charset="0"/>
                <a:cs typeface="Arial" panose="020B0604020202020204" pitchFamily="34" charset="0"/>
              </a:rPr>
              <a:t>B</a:t>
            </a:r>
          </a:p>
          <a:p>
            <a:pPr marL="457200" lvl="0" indent="-457200">
              <a:buAutoNum type="arabicPeriod"/>
              <a:tabLst>
                <a:tab pos="457200" algn="l"/>
              </a:tabLst>
            </a:pPr>
            <a:r>
              <a:rPr lang="en-IN" sz="3000" kern="100" dirty="0">
                <a:effectLst/>
                <a:latin typeface="Arial" panose="020B0604020202020204" pitchFamily="34" charset="0"/>
                <a:ea typeface="Aptos" panose="020B0004020202020204" pitchFamily="34" charset="0"/>
                <a:cs typeface="Arial" panose="020B0604020202020204" pitchFamily="34" charset="0"/>
              </a:rPr>
              <a:t>B</a:t>
            </a:r>
          </a:p>
          <a:p>
            <a:pPr marL="457200" lvl="0" indent="-457200">
              <a:buAutoNum type="arabicPeriod"/>
              <a:tabLst>
                <a:tab pos="457200" algn="l"/>
              </a:tabLst>
            </a:pPr>
            <a:r>
              <a:rPr lang="en-IN" sz="3000" kern="100" dirty="0">
                <a:latin typeface="Arial" panose="020B0604020202020204" pitchFamily="34" charset="0"/>
                <a:ea typeface="Aptos" panose="020B0004020202020204" pitchFamily="34" charset="0"/>
                <a:cs typeface="Arial" panose="020B0604020202020204" pitchFamily="34" charset="0"/>
              </a:rPr>
              <a:t>C</a:t>
            </a:r>
            <a:r>
              <a:rPr lang="en-IN" sz="3000" kern="100" dirty="0">
                <a:effectLst/>
                <a:latin typeface="Arial" panose="020B0604020202020204" pitchFamily="34" charset="0"/>
                <a:ea typeface="Aptos" panose="020B0004020202020204" pitchFamily="34" charset="0"/>
                <a:cs typeface="Arial" panose="020B0604020202020204" pitchFamily="34" charset="0"/>
              </a:rPr>
              <a:t> </a:t>
            </a:r>
          </a:p>
          <a:p>
            <a:pPr algn="just"/>
            <a:endParaRPr lang="en-IN" sz="3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522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269945" y="7108372"/>
            <a:ext cx="2995295" cy="398679"/>
          </a:xfrm>
        </p:spPr>
        <p:txBody>
          <a:bodyPr/>
          <a:lstStyle/>
          <a:p>
            <a:fld id="{1B2A20A6-2C11-4CB1-9193-A0D80FC8463A}" type="slidenum">
              <a:rPr lang="en-IN" smtClean="0"/>
              <a:t>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725601" y="188092"/>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Table of Contents</a:t>
            </a:r>
            <a:endParaRPr lang="en-IN" sz="3276" b="1" dirty="0">
              <a:solidFill>
                <a:srgbClr val="46B0FA"/>
              </a:solidFill>
              <a:latin typeface="Arial"/>
              <a:cs typeface="Arial"/>
            </a:endParaRPr>
          </a:p>
        </p:txBody>
      </p:sp>
      <p:sp>
        <p:nvSpPr>
          <p:cNvPr id="2" name="TextBox 1">
            <a:extLst>
              <a:ext uri="{FF2B5EF4-FFF2-40B4-BE49-F238E27FC236}">
                <a16:creationId xmlns:a16="http://schemas.microsoft.com/office/drawing/2014/main" id="{9DDF8641-5425-82EC-65E0-A7D5EA7B8D3F}"/>
              </a:ext>
            </a:extLst>
          </p:cNvPr>
          <p:cNvSpPr txBox="1"/>
          <p:nvPr/>
        </p:nvSpPr>
        <p:spPr>
          <a:xfrm>
            <a:off x="725601" y="979715"/>
            <a:ext cx="11943797" cy="3671027"/>
          </a:xfrm>
          <a:prstGeom prst="rect">
            <a:avLst/>
          </a:prstGeom>
          <a:noFill/>
        </p:spPr>
        <p:txBody>
          <a:bodyPr wrap="square" lIns="99843" tIns="49922" rIns="99843" bIns="49922" rtlCol="0" anchor="ctr">
            <a:spAutoFit/>
          </a:bodyPr>
          <a:lstStyle/>
          <a:p>
            <a:pPr marL="342900" indent="-342900" algn="just">
              <a:buAutoNum type="arabicPeriod"/>
            </a:pPr>
            <a:r>
              <a:rPr lang="en-US" sz="2900" dirty="0">
                <a:solidFill>
                  <a:schemeClr val="tx1">
                    <a:lumMod val="95000"/>
                    <a:lumOff val="5000"/>
                  </a:schemeClr>
                </a:solidFill>
                <a:latin typeface="Times" panose="02020603050405020304" pitchFamily="18" charset="0"/>
              </a:rPr>
              <a:t>Introduction to Logic</a:t>
            </a:r>
          </a:p>
          <a:p>
            <a:pPr marL="342900" indent="-342900" algn="just">
              <a:buAutoNum type="arabicPeriod"/>
            </a:pPr>
            <a:r>
              <a:rPr lang="en-US" sz="2900" dirty="0">
                <a:solidFill>
                  <a:schemeClr val="tx1">
                    <a:lumMod val="95000"/>
                    <a:lumOff val="5000"/>
                  </a:schemeClr>
                </a:solidFill>
                <a:latin typeface="Times" panose="02020603050405020304" pitchFamily="18" charset="0"/>
              </a:rPr>
              <a:t>Propositional Logic Overview</a:t>
            </a:r>
          </a:p>
          <a:p>
            <a:pPr marL="342900" indent="-342900" algn="just">
              <a:buAutoNum type="arabicPeriod"/>
            </a:pPr>
            <a:r>
              <a:rPr lang="en-US" sz="2900" dirty="0">
                <a:solidFill>
                  <a:schemeClr val="tx1">
                    <a:lumMod val="95000"/>
                    <a:lumOff val="5000"/>
                  </a:schemeClr>
                </a:solidFill>
                <a:latin typeface="Times" panose="02020603050405020304" pitchFamily="18" charset="0"/>
              </a:rPr>
              <a:t>Truth Tables</a:t>
            </a:r>
          </a:p>
          <a:p>
            <a:pPr marL="342900" indent="-342900" algn="just">
              <a:buAutoNum type="arabicPeriod"/>
            </a:pPr>
            <a:r>
              <a:rPr lang="en-US" sz="2900" dirty="0">
                <a:solidFill>
                  <a:schemeClr val="tx1">
                    <a:lumMod val="95000"/>
                    <a:lumOff val="5000"/>
                  </a:schemeClr>
                </a:solidFill>
                <a:latin typeface="Times" panose="02020603050405020304" pitchFamily="18" charset="0"/>
              </a:rPr>
              <a:t>Propositional Logic Connectives</a:t>
            </a:r>
          </a:p>
          <a:p>
            <a:pPr marL="342900" indent="-342900" algn="just">
              <a:buAutoNum type="arabicPeriod"/>
            </a:pPr>
            <a:r>
              <a:rPr lang="en-US" sz="2900" dirty="0">
                <a:solidFill>
                  <a:schemeClr val="tx1">
                    <a:lumMod val="95000"/>
                    <a:lumOff val="5000"/>
                  </a:schemeClr>
                </a:solidFill>
                <a:latin typeface="Times" panose="02020603050405020304" pitchFamily="18" charset="0"/>
              </a:rPr>
              <a:t>Laws of Propositional Logic</a:t>
            </a:r>
          </a:p>
          <a:p>
            <a:pPr marL="342900" indent="-342900" algn="just">
              <a:buAutoNum type="arabicPeriod"/>
            </a:pPr>
            <a:r>
              <a:rPr lang="en-US" sz="2900" dirty="0">
                <a:solidFill>
                  <a:schemeClr val="tx1">
                    <a:lumMod val="95000"/>
                    <a:lumOff val="5000"/>
                  </a:schemeClr>
                </a:solidFill>
                <a:latin typeface="Times" panose="02020603050405020304" pitchFamily="18" charset="0"/>
              </a:rPr>
              <a:t>MCQs</a:t>
            </a:r>
          </a:p>
          <a:p>
            <a:pPr marL="342900" indent="-342900" algn="just">
              <a:buAutoNum type="arabicPeriod"/>
            </a:pPr>
            <a:r>
              <a:rPr lang="en-US" sz="2900" dirty="0">
                <a:solidFill>
                  <a:schemeClr val="tx1">
                    <a:lumMod val="95000"/>
                    <a:lumOff val="5000"/>
                  </a:schemeClr>
                </a:solidFill>
                <a:latin typeface="Times" panose="02020603050405020304" pitchFamily="18" charset="0"/>
              </a:rPr>
              <a:t>Key Points </a:t>
            </a:r>
          </a:p>
          <a:p>
            <a:pPr marL="342900" indent="-342900" algn="just">
              <a:buAutoNum type="arabicPeriod"/>
            </a:pPr>
            <a:r>
              <a:rPr lang="en-US" sz="2900" dirty="0">
                <a:solidFill>
                  <a:schemeClr val="tx1">
                    <a:lumMod val="95000"/>
                    <a:lumOff val="5000"/>
                  </a:schemeClr>
                </a:solidFill>
                <a:latin typeface="Times" panose="02020603050405020304" pitchFamily="18" charset="0"/>
              </a:rPr>
              <a:t>References</a:t>
            </a:r>
          </a:p>
        </p:txBody>
      </p:sp>
    </p:spTree>
    <p:extLst>
      <p:ext uri="{BB962C8B-B14F-4D97-AF65-F5344CB8AC3E}">
        <p14:creationId xmlns:p14="http://schemas.microsoft.com/office/powerpoint/2010/main" val="3505743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210715" y="7089559"/>
            <a:ext cx="2995295" cy="398679"/>
          </a:xfrm>
        </p:spPr>
        <p:txBody>
          <a:bodyPr/>
          <a:lstStyle/>
          <a:p>
            <a:fld id="{1B2A20A6-2C11-4CB1-9193-A0D80FC8463A}" type="slidenum">
              <a:rPr lang="en-IN" smtClean="0"/>
              <a:t>20</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Summary / Key Points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1136336"/>
            <a:ext cx="11943797" cy="2409143"/>
          </a:xfrm>
          <a:prstGeom prst="rect">
            <a:avLst/>
          </a:prstGeom>
          <a:noFill/>
        </p:spPr>
        <p:txBody>
          <a:bodyPr wrap="square" lIns="99843" tIns="49922" rIns="99843" bIns="49922" rtlCol="0" anchor="ctr">
            <a:spAutoFit/>
          </a:bodyPr>
          <a:lstStyle/>
          <a:p>
            <a:pPr marL="457200" marR="0" lvl="0" indent="-457200" algn="just" rtl="0">
              <a:buFont typeface="Arial" panose="020B0604020202020204" pitchFamily="34" charset="0"/>
              <a:buChar char="•"/>
            </a:pPr>
            <a:r>
              <a:rPr lang="en-IN" sz="3000"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Propositional logic provides an essential framework in formal logic, with broad applications in mathematics, computer science, and philosophy. </a:t>
            </a:r>
          </a:p>
          <a:p>
            <a:pPr marL="457200" marR="0" lvl="0" indent="-457200" algn="just" rtl="0">
              <a:buFont typeface="Arial" panose="020B0604020202020204" pitchFamily="34" charset="0"/>
              <a:buChar char="•"/>
            </a:pPr>
            <a:r>
              <a:rPr lang="en-IN" sz="3000"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Propositional logic handles simple true/false statements and their combinations using logical connectives. </a:t>
            </a:r>
            <a:endParaRPr lang="hi-IN" sz="3000" kern="100" dirty="0">
              <a:solidFill>
                <a:schemeClr val="tx1">
                  <a:lumMod val="95000"/>
                  <a:lumOff val="5000"/>
                </a:schemeClr>
              </a:solidFill>
              <a:latin typeface="Arial" panose="020B0604020202020204" pitchFamily="34" charset="0"/>
            </a:endParaRPr>
          </a:p>
        </p:txBody>
      </p:sp>
    </p:spTree>
    <p:extLst>
      <p:ext uri="{BB962C8B-B14F-4D97-AF65-F5344CB8AC3E}">
        <p14:creationId xmlns:p14="http://schemas.microsoft.com/office/powerpoint/2010/main" val="3729993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317480" y="7145338"/>
            <a:ext cx="2995295" cy="398679"/>
          </a:xfrm>
        </p:spPr>
        <p:txBody>
          <a:bodyPr/>
          <a:lstStyle/>
          <a:p>
            <a:fld id="{1B2A20A6-2C11-4CB1-9193-A0D80FC8463A}" type="slidenum">
              <a:rPr lang="en-IN" smtClean="0"/>
              <a:t>21</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857804" y="167613"/>
            <a:ext cx="10454766" cy="604931"/>
          </a:xfrm>
          <a:prstGeom prst="rect">
            <a:avLst/>
          </a:prstGeom>
          <a:noFill/>
        </p:spPr>
        <p:txBody>
          <a:bodyPr wrap="square" lIns="99843" tIns="49922" rIns="99843" bIns="49922" rtlCol="0" anchor="ctr">
            <a:spAutoFit/>
          </a:bodyPr>
          <a:lstStyle/>
          <a:p>
            <a:pPr algn="ctr"/>
            <a:r>
              <a:rPr lang="en-US" b="1" dirty="0"/>
              <a:t>	</a:t>
            </a:r>
            <a:r>
              <a:rPr lang="en-US" sz="3276" b="1" dirty="0">
                <a:solidFill>
                  <a:srgbClr val="46B0FA"/>
                </a:solidFill>
                <a:latin typeface="Arial"/>
                <a:cs typeface="Arial"/>
              </a:rPr>
              <a:t>Reference Material</a:t>
            </a:r>
            <a:endParaRPr lang="en-IN" sz="3276" b="1" dirty="0">
              <a:solidFill>
                <a:srgbClr val="46B0FA"/>
              </a:solidFill>
              <a:latin typeface="Arial"/>
              <a:cs typeface="Arial"/>
            </a:endParaRPr>
          </a:p>
        </p:txBody>
      </p:sp>
      <p:sp>
        <p:nvSpPr>
          <p:cNvPr id="2" name="TextBox 1">
            <a:extLst>
              <a:ext uri="{FF2B5EF4-FFF2-40B4-BE49-F238E27FC236}">
                <a16:creationId xmlns:a16="http://schemas.microsoft.com/office/drawing/2014/main" id="{A871BA7B-150D-D978-CB81-E8BA3ED92EE6}"/>
              </a:ext>
            </a:extLst>
          </p:cNvPr>
          <p:cNvSpPr txBox="1"/>
          <p:nvPr/>
        </p:nvSpPr>
        <p:spPr>
          <a:xfrm>
            <a:off x="857804" y="938757"/>
            <a:ext cx="11943797" cy="5179132"/>
          </a:xfrm>
          <a:prstGeom prst="rect">
            <a:avLst/>
          </a:prstGeom>
          <a:noFill/>
        </p:spPr>
        <p:txBody>
          <a:bodyPr wrap="square" lIns="99843" tIns="49922" rIns="99843" bIns="49922" rtlCol="0" anchor="ctr">
            <a:spAutoFit/>
          </a:bodyPr>
          <a:lstStyle/>
          <a:p>
            <a:pPr marL="514350" marR="0" lvl="0" indent="-514350" algn="just" rtl="0">
              <a:buAutoNum type="arabicPeriod"/>
            </a:pPr>
            <a:r>
              <a:rPr lang="en-IN" sz="3000" i="0" u="none" strike="noStrike" kern="100" baseline="0" dirty="0">
                <a:solidFill>
                  <a:srgbClr val="0F4761"/>
                </a:solidFill>
                <a:latin typeface="Arial" panose="020B0604020202020204" pitchFamily="34" charset="0"/>
                <a:cs typeface="Arial" panose="020B0604020202020204" pitchFamily="34" charset="0"/>
                <a:hlinkClick r:id="rId3"/>
              </a:rPr>
              <a:t>Artificial Intelligence: A Modern Approach, 4th Ed., Stuart Russell &amp; Peter Norvig </a:t>
            </a:r>
          </a:p>
          <a:p>
            <a:pPr marR="0" lvl="0" algn="just" rtl="0"/>
            <a:endParaRPr lang="en-IN" sz="3000" i="0" u="none" strike="noStrike" kern="100" baseline="0" dirty="0">
              <a:solidFill>
                <a:srgbClr val="0F4761"/>
              </a:solidFill>
              <a:latin typeface="Arial" panose="020B0604020202020204" pitchFamily="34" charset="0"/>
              <a:cs typeface="Arial" panose="020B0604020202020204" pitchFamily="34" charset="0"/>
              <a:hlinkClick r:id="rId3"/>
            </a:endParaRPr>
          </a:p>
          <a:p>
            <a:pPr marL="514350" marR="0" lvl="0" indent="-514350" algn="just" rtl="0">
              <a:buAutoNum type="arabicPeriod"/>
            </a:pPr>
            <a:r>
              <a:rPr lang="en-IN" sz="3000" i="0" u="none" strike="noStrike" kern="100" baseline="0" dirty="0">
                <a:solidFill>
                  <a:srgbClr val="0F4761"/>
                </a:solidFill>
                <a:latin typeface="Arial" panose="020B0604020202020204" pitchFamily="34" charset="0"/>
                <a:cs typeface="Arial" panose="020B0604020202020204" pitchFamily="34" charset="0"/>
                <a:hlinkClick r:id="rId3"/>
              </a:rPr>
              <a:t>https://courses.engr.illinois.edu/cs173/fa2020/Lectures/Notes/LogicNotes.pdf</a:t>
            </a:r>
            <a:endParaRPr lang="en-IN" sz="3000" i="0" u="none" strike="noStrike" kern="100" baseline="0" dirty="0">
              <a:solidFill>
                <a:srgbClr val="0F4761"/>
              </a:solidFill>
              <a:latin typeface="Arial" panose="020B0604020202020204" pitchFamily="34" charset="0"/>
              <a:cs typeface="Arial" panose="020B0604020202020204" pitchFamily="34" charset="0"/>
            </a:endParaRPr>
          </a:p>
          <a:p>
            <a:pPr marL="514350" marR="0" lvl="0" indent="-514350" algn="just" rtl="0">
              <a:buAutoNum type="arabicPeriod"/>
            </a:pPr>
            <a:endParaRPr lang="en-IN" sz="3000" i="0" u="none" strike="noStrike" kern="100" baseline="0" dirty="0">
              <a:solidFill>
                <a:srgbClr val="0F4761"/>
              </a:solidFill>
              <a:latin typeface="Arial" panose="020B0604020202020204" pitchFamily="34" charset="0"/>
              <a:cs typeface="Arial" panose="020B0604020202020204" pitchFamily="34" charset="0"/>
              <a:hlinkClick r:id="rId4"/>
            </a:endParaRPr>
          </a:p>
          <a:p>
            <a:pPr marL="514350" marR="0" lvl="0" indent="-514350" algn="just" rtl="0">
              <a:buAutoNum type="arabicPeriod"/>
            </a:pPr>
            <a:r>
              <a:rPr lang="en-IN" sz="3000" i="0" u="none" strike="noStrike" kern="100" baseline="0" dirty="0">
                <a:solidFill>
                  <a:srgbClr val="0F4761"/>
                </a:solidFill>
                <a:latin typeface="Arial" panose="020B0604020202020204" pitchFamily="34" charset="0"/>
                <a:cs typeface="Arial" panose="020B0604020202020204" pitchFamily="34" charset="0"/>
                <a:hlinkClick r:id="rId4"/>
              </a:rPr>
              <a:t>https://www.youtube.com/watch?v=Iiu8aVhmidY</a:t>
            </a:r>
            <a:endParaRPr lang="en-IN" sz="3000" kern="100" dirty="0">
              <a:solidFill>
                <a:srgbClr val="0F4761"/>
              </a:solidFill>
              <a:latin typeface="Arial" panose="020B0604020202020204" pitchFamily="34" charset="0"/>
              <a:cs typeface="Arial" panose="020B0604020202020204" pitchFamily="34" charset="0"/>
            </a:endParaRPr>
          </a:p>
          <a:p>
            <a:pPr marL="514350" marR="0" lvl="0" indent="-514350" algn="just" rtl="0">
              <a:buAutoNum type="arabicPeriod"/>
            </a:pPr>
            <a:endParaRPr lang="en-IN" sz="3000" i="0" u="none" strike="noStrike" kern="100" baseline="0" dirty="0">
              <a:solidFill>
                <a:srgbClr val="0F4761"/>
              </a:solidFill>
              <a:latin typeface="Arial" panose="020B0604020202020204" pitchFamily="34" charset="0"/>
              <a:cs typeface="Arial" panose="020B0604020202020204" pitchFamily="34" charset="0"/>
              <a:hlinkClick r:id="rId5"/>
            </a:endParaRPr>
          </a:p>
          <a:p>
            <a:pPr marL="514350" marR="0" lvl="0" indent="-514350" algn="just" rtl="0">
              <a:buAutoNum type="arabicPeriod"/>
            </a:pPr>
            <a:r>
              <a:rPr lang="en-IN" sz="3000" i="0" u="none" strike="noStrike" kern="100" baseline="0" dirty="0">
                <a:solidFill>
                  <a:srgbClr val="0F4761"/>
                </a:solidFill>
                <a:latin typeface="Arial" panose="020B0604020202020204" pitchFamily="34" charset="0"/>
                <a:cs typeface="Arial" panose="020B0604020202020204" pitchFamily="34" charset="0"/>
                <a:hlinkClick r:id="rId5"/>
              </a:rPr>
              <a:t>https://formal.kastel.kit.edu/~beckert/teaching/Verification-SS06/02logic.pdf</a:t>
            </a:r>
            <a:endParaRPr lang="en-IN" sz="3000" i="0" u="none" strike="noStrike" kern="100" baseline="0" dirty="0">
              <a:solidFill>
                <a:srgbClr val="0F4761"/>
              </a:solidFill>
              <a:latin typeface="Arial" panose="020B0604020202020204" pitchFamily="34" charset="0"/>
              <a:cs typeface="Arial" panose="020B0604020202020204" pitchFamily="34" charset="0"/>
            </a:endParaRPr>
          </a:p>
          <a:p>
            <a:pPr marL="514350" marR="0" lvl="0" indent="-514350" algn="just" rtl="0">
              <a:buAutoNum type="arabicPeriod"/>
            </a:pPr>
            <a:endParaRPr lang="en-IN" sz="3000" i="0" u="none" strike="noStrike" kern="100" baseline="0" dirty="0">
              <a:solidFill>
                <a:srgbClr val="0F476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1240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78982" y="1400"/>
            <a:ext cx="13312400" cy="7486838"/>
          </a:xfrm>
          <a:prstGeom prst="rect">
            <a:avLst/>
          </a:prstGeom>
        </p:spPr>
      </p:pic>
      <p:sp>
        <p:nvSpPr>
          <p:cNvPr id="8" name="Slide Number Placeholder 7"/>
          <p:cNvSpPr>
            <a:spLocks noGrp="1"/>
          </p:cNvSpPr>
          <p:nvPr>
            <p:ph type="sldNum" sz="quarter" idx="12"/>
          </p:nvPr>
        </p:nvSpPr>
        <p:spPr>
          <a:xfrm>
            <a:off x="10396087" y="7089559"/>
            <a:ext cx="2995295" cy="398679"/>
          </a:xfrm>
        </p:spPr>
        <p:txBody>
          <a:bodyPr/>
          <a:lstStyle/>
          <a:p>
            <a:fld id="{1B2A20A6-2C11-4CB1-9193-A0D80FC8463A}" type="slidenum">
              <a:rPr lang="en-IN" smtClean="0"/>
              <a:t>22</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10" name="TextBox 9">
            <a:extLst>
              <a:ext uri="{FF2B5EF4-FFF2-40B4-BE49-F238E27FC236}">
                <a16:creationId xmlns:a16="http://schemas.microsoft.com/office/drawing/2014/main" id="{B2EC635B-D8A3-4A72-8304-20FFBA5D21A3}"/>
              </a:ext>
            </a:extLst>
          </p:cNvPr>
          <p:cNvSpPr txBox="1"/>
          <p:nvPr/>
        </p:nvSpPr>
        <p:spPr>
          <a:xfrm>
            <a:off x="1655226" y="2940548"/>
            <a:ext cx="10454766" cy="604931"/>
          </a:xfrm>
          <a:prstGeom prst="rect">
            <a:avLst/>
          </a:prstGeom>
          <a:noFill/>
        </p:spPr>
        <p:txBody>
          <a:bodyPr wrap="square" lIns="99843" tIns="49922" rIns="99843" bIns="49922" rtlCol="0" anchor="ctr">
            <a:spAutoFit/>
          </a:bodyPr>
          <a:lstStyle/>
          <a:p>
            <a:pPr algn="ctr"/>
            <a:r>
              <a:rPr lang="en-US" sz="3200" b="1" dirty="0"/>
              <a:t>	</a:t>
            </a:r>
            <a:r>
              <a:rPr lang="en-US" sz="3200" b="1" dirty="0">
                <a:solidFill>
                  <a:srgbClr val="46B0FA"/>
                </a:solidFill>
                <a:latin typeface="Arial"/>
                <a:cs typeface="Arial"/>
              </a:rPr>
              <a:t>Coming Up Next - </a:t>
            </a:r>
            <a:r>
              <a:rPr lang="en-US" sz="3200" b="1" dirty="0">
                <a:solidFill>
                  <a:srgbClr val="C00000"/>
                </a:solidFill>
                <a:latin typeface="Arial"/>
                <a:cs typeface="Arial"/>
              </a:rPr>
              <a:t>Predicate Logic</a:t>
            </a:r>
            <a:endParaRPr lang="en-IN" sz="3200" b="1" dirty="0">
              <a:solidFill>
                <a:srgbClr val="C00000"/>
              </a:solidFill>
              <a:latin typeface="Arial"/>
              <a:cs typeface="Arial"/>
            </a:endParaRPr>
          </a:p>
        </p:txBody>
      </p:sp>
    </p:spTree>
    <p:extLst>
      <p:ext uri="{BB962C8B-B14F-4D97-AF65-F5344CB8AC3E}">
        <p14:creationId xmlns:p14="http://schemas.microsoft.com/office/powerpoint/2010/main" val="32727045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889836"/>
            <a:ext cx="13312400" cy="7486838"/>
          </a:xfrm>
          <a:prstGeom prst="rect">
            <a:avLst/>
          </a:prstGeom>
        </p:spPr>
      </p:pic>
      <p:sp>
        <p:nvSpPr>
          <p:cNvPr id="2" name="Slide Number Placeholder 1"/>
          <p:cNvSpPr>
            <a:spLocks noGrp="1"/>
          </p:cNvSpPr>
          <p:nvPr>
            <p:ph type="sldNum" sz="quarter" idx="12"/>
          </p:nvPr>
        </p:nvSpPr>
        <p:spPr/>
        <p:txBody>
          <a:bodyPr/>
          <a:lstStyle/>
          <a:p>
            <a:fld id="{1B2A20A6-2C11-4CB1-9193-A0D80FC8463A}" type="slidenum">
              <a:rPr lang="en-IN" smtClean="0"/>
              <a:t>23</a:t>
            </a:fld>
            <a:endParaRPr lang="en-IN"/>
          </a:p>
        </p:txBody>
      </p:sp>
      <p:sp>
        <p:nvSpPr>
          <p:cNvPr id="6" name="TextBox 5">
            <a:extLst>
              <a:ext uri="{FF2B5EF4-FFF2-40B4-BE49-F238E27FC236}">
                <a16:creationId xmlns:a16="http://schemas.microsoft.com/office/drawing/2014/main" id="{C39D82EA-6098-704F-AD4D-D13A499C492D}"/>
              </a:ext>
            </a:extLst>
          </p:cNvPr>
          <p:cNvSpPr txBox="1"/>
          <p:nvPr/>
        </p:nvSpPr>
        <p:spPr>
          <a:xfrm>
            <a:off x="2069644" y="3932467"/>
            <a:ext cx="9173486" cy="1302216"/>
          </a:xfrm>
          <a:prstGeom prst="rect">
            <a:avLst/>
          </a:prstGeom>
          <a:noFill/>
        </p:spPr>
        <p:txBody>
          <a:bodyPr wrap="square" rtlCol="0">
            <a:spAutoFit/>
          </a:bodyPr>
          <a:lstStyle/>
          <a:p>
            <a:pPr algn="ctr"/>
            <a:r>
              <a:rPr lang="en-US" sz="7862" b="1" dirty="0">
                <a:solidFill>
                  <a:srgbClr val="46B0FA"/>
                </a:solidFill>
                <a:latin typeface="Arial" panose="020B0604020202020204" pitchFamily="34" charset="0"/>
                <a:cs typeface="Arial" panose="020B0604020202020204" pitchFamily="34" charset="0"/>
              </a:rPr>
              <a:t>Thank You</a:t>
            </a:r>
            <a:endParaRPr lang="en-IN" sz="7862" b="1" dirty="0">
              <a:solidFill>
                <a:srgbClr val="46B0FA"/>
              </a:solidFill>
              <a:latin typeface="Arial" panose="020B0604020202020204" pitchFamily="34" charset="0"/>
              <a:cs typeface="Arial" panose="020B0604020202020204" pitchFamily="34" charset="0"/>
            </a:endParaRPr>
          </a:p>
        </p:txBody>
      </p:sp>
      <p:pic>
        <p:nvPicPr>
          <p:cNvPr id="7" name="Picture 6"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3"/>
          <a:stretch>
            <a:fillRect/>
          </a:stretch>
        </p:blipFill>
        <p:spPr>
          <a:xfrm>
            <a:off x="4359994" y="1867133"/>
            <a:ext cx="4592786" cy="1972901"/>
          </a:xfrm>
          <a:prstGeom prst="rect">
            <a:avLst/>
          </a:prstGeom>
        </p:spPr>
      </p:pic>
    </p:spTree>
    <p:extLst>
      <p:ext uri="{BB962C8B-B14F-4D97-AF65-F5344CB8AC3E}">
        <p14:creationId xmlns:p14="http://schemas.microsoft.com/office/powerpoint/2010/main" val="3474021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315580" y="7088159"/>
            <a:ext cx="2995295" cy="398679"/>
          </a:xfrm>
        </p:spPr>
        <p:txBody>
          <a:bodyPr/>
          <a:lstStyle/>
          <a:p>
            <a:fld id="{1B2A20A6-2C11-4CB1-9193-A0D80FC8463A}" type="slidenum">
              <a:rPr lang="en-IN" smtClean="0"/>
              <a:t>3</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Learning  &amp; Course Outcomes</a:t>
            </a:r>
            <a:r>
              <a:rPr lang="en-US" b="1" dirty="0"/>
              <a:t>	</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1" y="1468375"/>
            <a:ext cx="11943797" cy="1947478"/>
          </a:xfrm>
          <a:prstGeom prst="rect">
            <a:avLst/>
          </a:prstGeom>
          <a:noFill/>
        </p:spPr>
        <p:txBody>
          <a:bodyPr wrap="square" lIns="99843" tIns="49922" rIns="99843" bIns="49922" rtlCol="0" anchor="ctr">
            <a:spAutoFit/>
          </a:bodyPr>
          <a:lstStyle/>
          <a:p>
            <a:pPr algn="just"/>
            <a:r>
              <a:rPr lang="en-US" sz="3000" b="1" dirty="0">
                <a:solidFill>
                  <a:srgbClr val="C00000"/>
                </a:solidFill>
                <a:latin typeface="Arial"/>
                <a:cs typeface="Arial"/>
              </a:rPr>
              <a:t>LO1: To understand the concept of propositional logic</a:t>
            </a:r>
          </a:p>
          <a:p>
            <a:pPr algn="just"/>
            <a:r>
              <a:rPr lang="en-US" sz="3000" b="1" dirty="0">
                <a:solidFill>
                  <a:srgbClr val="C00000"/>
                </a:solidFill>
                <a:latin typeface="Arial"/>
                <a:cs typeface="Arial"/>
              </a:rPr>
              <a:t>LO2: To learn to design truth tables </a:t>
            </a:r>
          </a:p>
          <a:p>
            <a:pPr algn="just"/>
            <a:r>
              <a:rPr lang="en-US" sz="3000" b="1" dirty="0">
                <a:solidFill>
                  <a:srgbClr val="C00000"/>
                </a:solidFill>
                <a:latin typeface="Arial"/>
                <a:cs typeface="Arial"/>
              </a:rPr>
              <a:t>LO3: To apply various connectives and understand the laws of propositional logic</a:t>
            </a:r>
          </a:p>
        </p:txBody>
      </p:sp>
      <p:sp>
        <p:nvSpPr>
          <p:cNvPr id="11" name="TextBox 10">
            <a:extLst>
              <a:ext uri="{FF2B5EF4-FFF2-40B4-BE49-F238E27FC236}">
                <a16:creationId xmlns:a16="http://schemas.microsoft.com/office/drawing/2014/main" id="{B2EC635B-D8A3-4A72-8304-20FFBA5D21A3}"/>
              </a:ext>
            </a:extLst>
          </p:cNvPr>
          <p:cNvSpPr txBox="1"/>
          <p:nvPr/>
        </p:nvSpPr>
        <p:spPr>
          <a:xfrm>
            <a:off x="725601" y="4205783"/>
            <a:ext cx="11943797" cy="1485814"/>
          </a:xfrm>
          <a:prstGeom prst="rect">
            <a:avLst/>
          </a:prstGeom>
          <a:noFill/>
        </p:spPr>
        <p:txBody>
          <a:bodyPr wrap="square" lIns="99843" tIns="49922" rIns="99843" bIns="49922" rtlCol="0" anchor="ctr">
            <a:spAutoFit/>
          </a:bodyPr>
          <a:lstStyle/>
          <a:p>
            <a:pPr algn="just"/>
            <a:r>
              <a:rPr lang="en-IN" sz="3000" b="1" dirty="0">
                <a:solidFill>
                  <a:srgbClr val="C00000"/>
                </a:solidFill>
                <a:latin typeface="Arial"/>
                <a:cs typeface="Arial"/>
              </a:rPr>
              <a:t>CO1. Understand the basic concepts and techniques of Artificial Intelligence.</a:t>
            </a:r>
          </a:p>
          <a:p>
            <a:pPr algn="just"/>
            <a:endParaRPr lang="en-US" sz="3000" i="1" dirty="0">
              <a:latin typeface="Arial"/>
              <a:cs typeface="Arial"/>
            </a:endParaRPr>
          </a:p>
        </p:txBody>
      </p:sp>
    </p:spTree>
    <p:extLst>
      <p:ext uri="{BB962C8B-B14F-4D97-AF65-F5344CB8AC3E}">
        <p14:creationId xmlns:p14="http://schemas.microsoft.com/office/powerpoint/2010/main" val="69948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322034"/>
            <a:ext cx="13312400" cy="7486838"/>
          </a:xfrm>
          <a:prstGeom prst="rect">
            <a:avLst/>
          </a:prstGeom>
        </p:spPr>
      </p:pic>
      <p:sp>
        <p:nvSpPr>
          <p:cNvPr id="8" name="Slide Number Placeholder 7"/>
          <p:cNvSpPr>
            <a:spLocks noGrp="1"/>
          </p:cNvSpPr>
          <p:nvPr>
            <p:ph type="sldNum" sz="quarter" idx="12"/>
          </p:nvPr>
        </p:nvSpPr>
        <p:spPr>
          <a:xfrm>
            <a:off x="10156446" y="7288899"/>
            <a:ext cx="2995295" cy="398679"/>
          </a:xfrm>
        </p:spPr>
        <p:txBody>
          <a:bodyPr/>
          <a:lstStyle/>
          <a:p>
            <a:fld id="{1B2A20A6-2C11-4CB1-9193-A0D80FC8463A}" type="slidenum">
              <a:rPr lang="en-IN" smtClean="0"/>
              <a:t>4</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Introduction to Logic</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946917"/>
            <a:ext cx="11943797" cy="1947478"/>
          </a:xfrm>
          <a:prstGeom prst="rect">
            <a:avLst/>
          </a:prstGeom>
          <a:noFill/>
        </p:spPr>
        <p:txBody>
          <a:bodyPr wrap="square" lIns="99843" tIns="49922" rIns="99843" bIns="49922" rtlCol="0" anchor="ctr">
            <a:spAutoFit/>
          </a:bodyPr>
          <a:lstStyle/>
          <a:p>
            <a:pPr marR="0" lvl="0" rtl="0"/>
            <a:r>
              <a:rPr lang="en-IN" sz="3000" b="1" i="0" u="none" strike="noStrike" kern="100" baseline="0" dirty="0">
                <a:solidFill>
                  <a:schemeClr val="tx1">
                    <a:lumMod val="95000"/>
                    <a:lumOff val="5000"/>
                  </a:schemeClr>
                </a:solidFill>
                <a:latin typeface="Times New Roman" panose="02020603050405020304" pitchFamily="18" charset="0"/>
                <a:cs typeface="Times New Roman" panose="02020603050405020304" pitchFamily="18" charset="0"/>
              </a:rPr>
              <a:t>What is Logic</a:t>
            </a:r>
            <a:r>
              <a:rPr lang="en-IN" sz="3000" b="0" i="0" u="none" strike="noStrike" kern="100" baseline="0" dirty="0">
                <a:solidFill>
                  <a:schemeClr val="tx1">
                    <a:lumMod val="95000"/>
                    <a:lumOff val="5000"/>
                  </a:schemeClr>
                </a:solidFill>
                <a:latin typeface="Times New Roman" panose="02020603050405020304" pitchFamily="18" charset="0"/>
                <a:cs typeface="Times New Roman" panose="02020603050405020304" pitchFamily="18" charset="0"/>
              </a:rPr>
              <a:t>? </a:t>
            </a:r>
          </a:p>
          <a:p>
            <a:pPr marR="0" lvl="0" rtl="0"/>
            <a:r>
              <a:rPr lang="en-IN" sz="3000" b="0" i="0" u="none" strike="noStrike" kern="100" baseline="0" dirty="0">
                <a:solidFill>
                  <a:schemeClr val="tx1">
                    <a:lumMod val="95000"/>
                    <a:lumOff val="5000"/>
                  </a:schemeClr>
                </a:solidFill>
                <a:latin typeface="Times New Roman" panose="02020603050405020304" pitchFamily="18" charset="0"/>
                <a:cs typeface="Times New Roman" panose="02020603050405020304" pitchFamily="18" charset="0"/>
              </a:rPr>
              <a:t>The study of principles and methods used to distinguish </a:t>
            </a:r>
            <a:r>
              <a:rPr lang="en-IN" sz="3000" b="1" i="0" u="none" strike="noStrike" kern="100" baseline="0" dirty="0">
                <a:solidFill>
                  <a:schemeClr val="tx1">
                    <a:lumMod val="95000"/>
                    <a:lumOff val="5000"/>
                  </a:schemeClr>
                </a:solidFill>
                <a:latin typeface="Times New Roman" panose="02020603050405020304" pitchFamily="18" charset="0"/>
                <a:cs typeface="Times New Roman" panose="02020603050405020304" pitchFamily="18" charset="0"/>
              </a:rPr>
              <a:t>correct</a:t>
            </a:r>
            <a:r>
              <a:rPr lang="en-IN" sz="3000" b="0" i="0" u="none" strike="noStrike" kern="100" baseline="0" dirty="0">
                <a:solidFill>
                  <a:schemeClr val="tx1">
                    <a:lumMod val="95000"/>
                    <a:lumOff val="5000"/>
                  </a:schemeClr>
                </a:solidFill>
                <a:latin typeface="Times New Roman" panose="02020603050405020304" pitchFamily="18" charset="0"/>
                <a:cs typeface="Times New Roman" panose="02020603050405020304" pitchFamily="18" charset="0"/>
              </a:rPr>
              <a:t> reasoning from </a:t>
            </a:r>
            <a:r>
              <a:rPr lang="en-IN" sz="3000" b="1" i="0" u="none" strike="noStrike" kern="100" baseline="0" dirty="0">
                <a:solidFill>
                  <a:schemeClr val="tx1">
                    <a:lumMod val="95000"/>
                    <a:lumOff val="5000"/>
                  </a:schemeClr>
                </a:solidFill>
                <a:latin typeface="Times New Roman" panose="02020603050405020304" pitchFamily="18" charset="0"/>
                <a:cs typeface="Times New Roman" panose="02020603050405020304" pitchFamily="18" charset="0"/>
              </a:rPr>
              <a:t>incorrect</a:t>
            </a:r>
            <a:r>
              <a:rPr lang="en-IN" sz="3000" b="0" i="0" u="none" strike="noStrike" kern="100" baseline="0" dirty="0">
                <a:solidFill>
                  <a:schemeClr val="tx1">
                    <a:lumMod val="95000"/>
                    <a:lumOff val="5000"/>
                  </a:schemeClr>
                </a:solidFill>
                <a:latin typeface="Times New Roman" panose="02020603050405020304" pitchFamily="18" charset="0"/>
                <a:cs typeface="Times New Roman" panose="02020603050405020304" pitchFamily="18" charset="0"/>
              </a:rPr>
              <a:t> reasoning.</a:t>
            </a:r>
          </a:p>
          <a:p>
            <a:pPr marR="0" lvl="0" rtl="0"/>
            <a:endParaRPr lang="en-IN" sz="3000" b="0" i="0" u="none" strike="noStrike" kern="100" baseline="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6" name="Picture 5" descr="A statue of a person with a beard&#10;&#10;Description automatically generated">
            <a:extLst>
              <a:ext uri="{FF2B5EF4-FFF2-40B4-BE49-F238E27FC236}">
                <a16:creationId xmlns:a16="http://schemas.microsoft.com/office/drawing/2014/main" id="{90DB1D7E-F9BA-5F32-84D7-B8C41DD3AD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10715" y="3015276"/>
            <a:ext cx="2519822" cy="3438507"/>
          </a:xfrm>
          <a:prstGeom prst="rect">
            <a:avLst/>
          </a:prstGeom>
          <a:effectLst>
            <a:outerShdw blurRad="50800" dist="50800" dir="5400000" algn="ctr" rotWithShape="0">
              <a:srgbClr val="000000">
                <a:alpha val="22250"/>
              </a:srgbClr>
            </a:outerShdw>
          </a:effectLst>
        </p:spPr>
      </p:pic>
      <p:sp>
        <p:nvSpPr>
          <p:cNvPr id="11" name="TextBox 10">
            <a:extLst>
              <a:ext uri="{FF2B5EF4-FFF2-40B4-BE49-F238E27FC236}">
                <a16:creationId xmlns:a16="http://schemas.microsoft.com/office/drawing/2014/main" id="{5B9BF5A9-E87B-E948-3B0B-40CC80DD3594}"/>
              </a:ext>
            </a:extLst>
          </p:cNvPr>
          <p:cNvSpPr txBox="1"/>
          <p:nvPr/>
        </p:nvSpPr>
        <p:spPr>
          <a:xfrm>
            <a:off x="1013932" y="2992913"/>
            <a:ext cx="8964275" cy="3332473"/>
          </a:xfrm>
          <a:prstGeom prst="rect">
            <a:avLst/>
          </a:prstGeom>
          <a:noFill/>
        </p:spPr>
        <p:txBody>
          <a:bodyPr wrap="square" lIns="99843" tIns="49922" rIns="99843" bIns="49922" rtlCol="0" anchor="ctr">
            <a:spAutoFit/>
          </a:bodyPr>
          <a:lstStyle/>
          <a:p>
            <a:pPr marR="0" lvl="0" rtl="0"/>
            <a:r>
              <a:rPr lang="en-IN" sz="3000" b="1" i="0" u="none" strike="noStrike" kern="100" baseline="0" dirty="0">
                <a:solidFill>
                  <a:schemeClr val="tx1">
                    <a:lumMod val="95000"/>
                    <a:lumOff val="5000"/>
                  </a:schemeClr>
                </a:solidFill>
                <a:latin typeface="Times New Roman" panose="02020603050405020304" pitchFamily="18" charset="0"/>
                <a:cs typeface="Times New Roman" panose="02020603050405020304" pitchFamily="18" charset="0"/>
              </a:rPr>
              <a:t>Father of Logic</a:t>
            </a:r>
          </a:p>
          <a:p>
            <a:pPr marR="0" lvl="0" rtl="0"/>
            <a:r>
              <a:rPr lang="en-IN" sz="3000" kern="100" dirty="0">
                <a:solidFill>
                  <a:schemeClr val="tx1">
                    <a:lumMod val="95000"/>
                    <a:lumOff val="5000"/>
                  </a:schemeClr>
                </a:solidFill>
                <a:latin typeface="Times New Roman" panose="02020603050405020304" pitchFamily="18" charset="0"/>
                <a:cs typeface="Times New Roman" panose="02020603050405020304" pitchFamily="18" charset="0"/>
              </a:rPr>
              <a:t>Aristotle (384–322 BCE): Often considered the "father of logic," </a:t>
            </a:r>
            <a:r>
              <a:rPr lang="en-IN" sz="3000" b="1" kern="100" dirty="0">
                <a:solidFill>
                  <a:schemeClr val="tx1">
                    <a:lumMod val="95000"/>
                    <a:lumOff val="5000"/>
                  </a:schemeClr>
                </a:solidFill>
                <a:latin typeface="Times New Roman" panose="02020603050405020304" pitchFamily="18" charset="0"/>
                <a:cs typeface="Times New Roman" panose="02020603050405020304" pitchFamily="18" charset="0"/>
              </a:rPr>
              <a:t>Aristotle</a:t>
            </a:r>
            <a:r>
              <a:rPr lang="en-IN" sz="3000" kern="100" dirty="0">
                <a:solidFill>
                  <a:schemeClr val="tx1">
                    <a:lumMod val="95000"/>
                    <a:lumOff val="5000"/>
                  </a:schemeClr>
                </a:solidFill>
                <a:latin typeface="Times New Roman" panose="02020603050405020304" pitchFamily="18" charset="0"/>
                <a:cs typeface="Times New Roman" panose="02020603050405020304" pitchFamily="18" charset="0"/>
              </a:rPr>
              <a:t> developed the first formal system of logic, known as </a:t>
            </a:r>
            <a:r>
              <a:rPr lang="en-IN" sz="3000" b="1" kern="100" dirty="0">
                <a:solidFill>
                  <a:schemeClr val="tx1">
                    <a:lumMod val="95000"/>
                    <a:lumOff val="5000"/>
                  </a:schemeClr>
                </a:solidFill>
                <a:latin typeface="Times New Roman" panose="02020603050405020304" pitchFamily="18" charset="0"/>
                <a:cs typeface="Times New Roman" panose="02020603050405020304" pitchFamily="18" charset="0"/>
              </a:rPr>
              <a:t>syllogistic logic</a:t>
            </a:r>
            <a:r>
              <a:rPr lang="en-IN" sz="3000" kern="100" dirty="0">
                <a:solidFill>
                  <a:schemeClr val="tx1">
                    <a:lumMod val="95000"/>
                    <a:lumOff val="5000"/>
                  </a:schemeClr>
                </a:solidFill>
                <a:latin typeface="Times New Roman" panose="02020603050405020304" pitchFamily="18" charset="0"/>
                <a:cs typeface="Times New Roman" panose="02020603050405020304" pitchFamily="18" charset="0"/>
              </a:rPr>
              <a:t>. His work, particularly in "Organon," laid the groundwork for future logical studies.</a:t>
            </a:r>
          </a:p>
          <a:p>
            <a:pPr marR="0" lvl="0" rtl="0"/>
            <a:endParaRPr lang="en-IN" sz="3000" b="0" i="0" u="none" strike="noStrike" kern="100" baseline="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08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9A3C0-78EC-09C7-AFD7-41E18CDC9A80}"/>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30770613-8C22-EC62-B2F7-A5F085F1F0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322034"/>
            <a:ext cx="13312400" cy="7486838"/>
          </a:xfrm>
          <a:prstGeom prst="rect">
            <a:avLst/>
          </a:prstGeom>
        </p:spPr>
      </p:pic>
      <p:sp>
        <p:nvSpPr>
          <p:cNvPr id="8" name="Slide Number Placeholder 7">
            <a:extLst>
              <a:ext uri="{FF2B5EF4-FFF2-40B4-BE49-F238E27FC236}">
                <a16:creationId xmlns:a16="http://schemas.microsoft.com/office/drawing/2014/main" id="{AEF2A180-B68F-3E07-706E-BDF770D31D19}"/>
              </a:ext>
            </a:extLst>
          </p:cNvPr>
          <p:cNvSpPr>
            <a:spLocks noGrp="1"/>
          </p:cNvSpPr>
          <p:nvPr>
            <p:ph type="sldNum" sz="quarter" idx="12"/>
          </p:nvPr>
        </p:nvSpPr>
        <p:spPr>
          <a:xfrm>
            <a:off x="10156446" y="7288899"/>
            <a:ext cx="2995295" cy="398679"/>
          </a:xfrm>
        </p:spPr>
        <p:txBody>
          <a:bodyPr/>
          <a:lstStyle/>
          <a:p>
            <a:fld id="{1B2A20A6-2C11-4CB1-9193-A0D80FC8463A}" type="slidenum">
              <a:rPr lang="en-IN" smtClean="0"/>
              <a:t>5</a:t>
            </a:fld>
            <a:endParaRPr lang="en-IN" dirty="0"/>
          </a:p>
        </p:txBody>
      </p:sp>
      <p:sp>
        <p:nvSpPr>
          <p:cNvPr id="3" name="Rectangle 2">
            <a:extLst>
              <a:ext uri="{FF2B5EF4-FFF2-40B4-BE49-F238E27FC236}">
                <a16:creationId xmlns:a16="http://schemas.microsoft.com/office/drawing/2014/main" id="{1DC04E6A-B43B-7FC1-A8ED-F6A8E0EFE775}"/>
              </a:ext>
            </a:extLst>
          </p:cNvPr>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E399D69A-4952-6F48-D36E-388DD7AA39F4}"/>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Introduction to Logic</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E0401D6A-9C65-7419-E7F3-8077926CF7B5}"/>
              </a:ext>
            </a:extLst>
          </p:cNvPr>
          <p:cNvSpPr txBox="1"/>
          <p:nvPr/>
        </p:nvSpPr>
        <p:spPr>
          <a:xfrm>
            <a:off x="725600" y="902857"/>
            <a:ext cx="12426141" cy="4932911"/>
          </a:xfrm>
          <a:prstGeom prst="rect">
            <a:avLst/>
          </a:prstGeom>
          <a:noFill/>
        </p:spPr>
        <p:txBody>
          <a:bodyPr wrap="square" lIns="99843" tIns="49922" rIns="99843" bIns="49922" rtlCol="0" anchor="ctr">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Logic is the basis of all mathematical reasoning and all automated reasoning. The rules of logic specify the meaning of mathematical statements. These rules help us understand and reason with statements such as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solidFill>
                <a:srgbClr val="273239"/>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Which in Simple English means “</a:t>
            </a:r>
            <a:r>
              <a:rPr kumimoji="0" lang="en-US" altLang="en-US" sz="3200" b="1"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There exists an integer that is not the sum of two squares</a:t>
            </a:r>
            <a:r>
              <a:rPr kumimoji="0" lang="en-US" altLang="en-US" sz="32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a:t>
            </a:r>
            <a:endPar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rtl="0"/>
            <a:endParaRPr lang="en-IN" sz="3000" b="0" i="0" u="none" strike="noStrike" kern="100" baseline="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C9B50246-4FFD-CE2C-7D26-B0799A53A00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5380C18E-AD59-ABD6-D68F-3F8D8DC9D024}"/>
              </a:ext>
            </a:extLst>
          </p:cNvPr>
          <p:cNvPicPr>
            <a:picLocks noChangeAspect="1"/>
          </p:cNvPicPr>
          <p:nvPr/>
        </p:nvPicPr>
        <p:blipFill>
          <a:blip r:embed="rId3"/>
          <a:stretch>
            <a:fillRect/>
          </a:stretch>
        </p:blipFill>
        <p:spPr>
          <a:xfrm>
            <a:off x="3228735" y="2928945"/>
            <a:ext cx="6363839" cy="1315252"/>
          </a:xfrm>
          <a:prstGeom prst="rect">
            <a:avLst/>
          </a:prstGeom>
        </p:spPr>
      </p:pic>
    </p:spTree>
    <p:extLst>
      <p:ext uri="{BB962C8B-B14F-4D97-AF65-F5344CB8AC3E}">
        <p14:creationId xmlns:p14="http://schemas.microsoft.com/office/powerpoint/2010/main" val="166414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0B70B-5280-2C95-3941-2D1B92392A84}"/>
            </a:ext>
          </a:extLst>
        </p:cNvPr>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0B331BAC-314D-B8BE-9035-667D2BE0CA9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a:extLst>
              <a:ext uri="{FF2B5EF4-FFF2-40B4-BE49-F238E27FC236}">
                <a16:creationId xmlns:a16="http://schemas.microsoft.com/office/drawing/2014/main" id="{743C0ECE-B860-6D45-DAEA-78C0880A4AC6}"/>
              </a:ext>
            </a:extLst>
          </p:cNvPr>
          <p:cNvSpPr>
            <a:spLocks noGrp="1"/>
          </p:cNvSpPr>
          <p:nvPr>
            <p:ph type="sldNum" sz="quarter" idx="12"/>
          </p:nvPr>
        </p:nvSpPr>
        <p:spPr>
          <a:xfrm>
            <a:off x="10210715" y="7088159"/>
            <a:ext cx="2995295" cy="398679"/>
          </a:xfrm>
        </p:spPr>
        <p:txBody>
          <a:bodyPr/>
          <a:lstStyle/>
          <a:p>
            <a:fld id="{1B2A20A6-2C11-4CB1-9193-A0D80FC8463A}" type="slidenum">
              <a:rPr lang="en-IN" smtClean="0"/>
              <a:t>6</a:t>
            </a:fld>
            <a:endParaRPr lang="en-IN" dirty="0"/>
          </a:p>
        </p:txBody>
      </p:sp>
      <p:sp>
        <p:nvSpPr>
          <p:cNvPr id="3" name="Rectangle 2">
            <a:extLst>
              <a:ext uri="{FF2B5EF4-FFF2-40B4-BE49-F238E27FC236}">
                <a16:creationId xmlns:a16="http://schemas.microsoft.com/office/drawing/2014/main" id="{45CF84B5-E96B-2AAC-FC2E-CC044005F46E}"/>
              </a:ext>
            </a:extLst>
          </p:cNvPr>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1A52BA7A-9F7B-7A97-9551-B43F9E2DC066}"/>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Propositional Logic</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DFA82C4C-0B72-D0A4-7DD1-5E89BD5DE460}"/>
              </a:ext>
            </a:extLst>
          </p:cNvPr>
          <p:cNvSpPr txBox="1"/>
          <p:nvPr/>
        </p:nvSpPr>
        <p:spPr>
          <a:xfrm>
            <a:off x="725600" y="913733"/>
            <a:ext cx="11943797" cy="5098726"/>
          </a:xfrm>
          <a:prstGeom prst="rect">
            <a:avLst/>
          </a:prstGeom>
          <a:noFill/>
        </p:spPr>
        <p:txBody>
          <a:bodyPr wrap="square" lIns="99843" tIns="49922" rIns="99843" bIns="49922" rtlCol="0" anchor="ctr">
            <a:spAutoFit/>
          </a:bodyPr>
          <a:lstStyle/>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r>
              <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Propositional logic is also known as </a:t>
            </a:r>
            <a:r>
              <a:rPr kumimoji="0" lang="en-US" altLang="en-US" sz="3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propositional calculus</a:t>
            </a:r>
            <a:r>
              <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 or </a:t>
            </a:r>
            <a:r>
              <a:rPr kumimoji="0" lang="en-US" altLang="en-US" sz="3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sentential logic</a:t>
            </a:r>
            <a:r>
              <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a:t>
            </a:r>
          </a:p>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r>
              <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It is a branch of logic that deals with </a:t>
            </a:r>
            <a:r>
              <a:rPr kumimoji="0" lang="en-US" altLang="en-US" sz="3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propositions</a:t>
            </a:r>
            <a:r>
              <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 and their </a:t>
            </a:r>
            <a:r>
              <a:rPr kumimoji="0" lang="en-US" altLang="en-US" sz="300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relationships</a:t>
            </a:r>
            <a:r>
              <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 through logical </a:t>
            </a:r>
            <a:r>
              <a:rPr kumimoji="0" lang="en-US" altLang="en-US" sz="3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connectives</a:t>
            </a:r>
            <a:r>
              <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a:t>
            </a:r>
          </a:p>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r>
              <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It forms the foundation for many areas of formal logic, computer science, and mathematics.</a:t>
            </a:r>
          </a:p>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endPar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endParaRPr>
          </a:p>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endPar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989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210715" y="7088159"/>
            <a:ext cx="2995295" cy="398679"/>
          </a:xfrm>
        </p:spPr>
        <p:txBody>
          <a:bodyPr/>
          <a:lstStyle/>
          <a:p>
            <a:fld id="{1B2A20A6-2C11-4CB1-9193-A0D80FC8463A}" type="slidenum">
              <a:rPr lang="en-IN" smtClean="0"/>
              <a:t>7</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Propositional Logic</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0" y="764585"/>
            <a:ext cx="11943797" cy="3169993"/>
          </a:xfrm>
          <a:prstGeom prst="rect">
            <a:avLst/>
          </a:prstGeom>
          <a:noFill/>
        </p:spPr>
        <p:txBody>
          <a:bodyPr wrap="square" lIns="99843" tIns="49922" rIns="99843" bIns="49922" rtlCol="0" anchor="ctr">
            <a:spAutoFit/>
          </a:bodyPr>
          <a:lstStyle/>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r>
              <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Propositional logic is a branch of mathematics that studies the logical relationships between propositions (or statements, sentences, assertions) taken as a whole, and connected via logical connectives.</a:t>
            </a:r>
          </a:p>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endPar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endParaRPr>
          </a:p>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endPar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3703D35-9AA6-6DDF-92A5-A92CC0549604}"/>
              </a:ext>
            </a:extLst>
          </p:cNvPr>
          <p:cNvPicPr>
            <a:picLocks noChangeAspect="1"/>
          </p:cNvPicPr>
          <p:nvPr/>
        </p:nvPicPr>
        <p:blipFill>
          <a:blip r:embed="rId3"/>
          <a:stretch>
            <a:fillRect/>
          </a:stretch>
        </p:blipFill>
        <p:spPr>
          <a:xfrm>
            <a:off x="2728942" y="2786815"/>
            <a:ext cx="6543675" cy="2295525"/>
          </a:xfrm>
          <a:prstGeom prst="rect">
            <a:avLst/>
          </a:prstGeom>
        </p:spPr>
      </p:pic>
      <p:sp>
        <p:nvSpPr>
          <p:cNvPr id="6" name="TextBox 5">
            <a:extLst>
              <a:ext uri="{FF2B5EF4-FFF2-40B4-BE49-F238E27FC236}">
                <a16:creationId xmlns:a16="http://schemas.microsoft.com/office/drawing/2014/main" id="{F44A29D6-1EAE-76B2-F1E4-2BF1DA0C7A2C}"/>
              </a:ext>
            </a:extLst>
          </p:cNvPr>
          <p:cNvSpPr txBox="1"/>
          <p:nvPr/>
        </p:nvSpPr>
        <p:spPr>
          <a:xfrm>
            <a:off x="1604513" y="5262113"/>
            <a:ext cx="7668104" cy="1190445"/>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25433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317105" y="7133797"/>
            <a:ext cx="2995295" cy="398679"/>
          </a:xfrm>
        </p:spPr>
        <p:txBody>
          <a:bodyPr/>
          <a:lstStyle/>
          <a:p>
            <a:fld id="{1B2A20A6-2C11-4CB1-9193-A0D80FC8463A}" type="slidenum">
              <a:rPr lang="en-IN" smtClean="0"/>
              <a:t>8</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Propositions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725600" y="849613"/>
            <a:ext cx="11943797" cy="5226966"/>
          </a:xfrm>
          <a:prstGeom prst="rect">
            <a:avLst/>
          </a:prstGeom>
          <a:noFill/>
        </p:spPr>
        <p:txBody>
          <a:bodyPr wrap="square" lIns="99843" tIns="49922" rIns="99843" bIns="49922" rtlCol="0" anchor="ctr">
            <a:spAutoFit/>
          </a:bodyPr>
          <a:lstStyle/>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r>
              <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A proposition is a declarative statement that is either </a:t>
            </a:r>
            <a:r>
              <a:rPr kumimoji="0" lang="en-US" altLang="en-US" sz="3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True</a:t>
            </a:r>
            <a:r>
              <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 or </a:t>
            </a:r>
            <a:r>
              <a:rPr kumimoji="0" lang="en-US" altLang="en-US" sz="3000" b="1"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False</a:t>
            </a:r>
            <a:r>
              <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 but not both. </a:t>
            </a:r>
          </a:p>
          <a:p>
            <a:pPr marL="748825" marR="0" lvl="1" indent="-249608" algn="l" defTabSz="998433" rtl="0" eaLnBrk="1" fontAlgn="auto" latinLnBrk="0" hangingPunct="1">
              <a:lnSpc>
                <a:spcPct val="130000"/>
              </a:lnSpc>
              <a:spcBef>
                <a:spcPts val="546"/>
              </a:spcBef>
              <a:spcAft>
                <a:spcPts val="0"/>
              </a:spcAft>
              <a:buClrTx/>
              <a:buSzTx/>
              <a:buFont typeface="Arial" panose="020B0604020202020204" pitchFamily="34" charset="0"/>
              <a:buChar char="•"/>
              <a:tabLst/>
              <a:defRPr/>
            </a:pPr>
            <a:r>
              <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Examples include:</a:t>
            </a:r>
          </a:p>
          <a:p>
            <a:pPr marL="1206025" lvl="2" indent="-249608" defTabSz="998433">
              <a:lnSpc>
                <a:spcPct val="130000"/>
              </a:lnSpc>
              <a:spcBef>
                <a:spcPts val="546"/>
              </a:spcBef>
              <a:buFont typeface="Arial" panose="020B0604020202020204" pitchFamily="34" charset="0"/>
              <a:buChar char="•"/>
              <a:defRPr/>
            </a:pPr>
            <a:r>
              <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"It is raining" (True or False) </a:t>
            </a:r>
          </a:p>
          <a:p>
            <a:pPr marL="1206025" lvl="2" indent="-249608" defTabSz="998433">
              <a:lnSpc>
                <a:spcPct val="130000"/>
              </a:lnSpc>
              <a:spcBef>
                <a:spcPts val="546"/>
              </a:spcBef>
              <a:buFont typeface="Arial" panose="020B0604020202020204" pitchFamily="34" charset="0"/>
              <a:buChar char="•"/>
              <a:defRPr/>
            </a:pPr>
            <a:r>
              <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"2 + 2 = 4" (True).</a:t>
            </a:r>
          </a:p>
          <a:p>
            <a:pPr marL="1206025" lvl="2" indent="-249608" defTabSz="998433">
              <a:lnSpc>
                <a:spcPct val="130000"/>
              </a:lnSpc>
              <a:spcBef>
                <a:spcPts val="546"/>
              </a:spcBef>
              <a:buFont typeface="Arial" panose="020B0604020202020204" pitchFamily="34" charset="0"/>
              <a:buChar char="•"/>
              <a:defRPr/>
            </a:pPr>
            <a:endParaRPr kumimoji="0" lang="en-US" altLang="en-US" sz="3000" b="0" i="0"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endParaRPr>
          </a:p>
          <a:p>
            <a:pPr marL="499217" marR="0" lvl="1" algn="l" defTabSz="998433" rtl="0" eaLnBrk="1" fontAlgn="auto" latinLnBrk="0" hangingPunct="1">
              <a:lnSpc>
                <a:spcPct val="130000"/>
              </a:lnSpc>
              <a:spcBef>
                <a:spcPts val="546"/>
              </a:spcBef>
              <a:spcAft>
                <a:spcPts val="0"/>
              </a:spcAft>
              <a:buClrTx/>
              <a:buSzTx/>
              <a:tabLst/>
              <a:defRPr/>
            </a:pPr>
            <a:r>
              <a:rPr kumimoji="0" lang="en-US" altLang="en-US" sz="3000" b="0" i="1"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rPr>
              <a:t>Go out and play # not a preposition</a:t>
            </a:r>
          </a:p>
          <a:p>
            <a:pPr marL="499217" marR="0" lvl="1" algn="l" defTabSz="998433" rtl="0" eaLnBrk="1" fontAlgn="auto" latinLnBrk="0" hangingPunct="1">
              <a:lnSpc>
                <a:spcPct val="130000"/>
              </a:lnSpc>
              <a:spcBef>
                <a:spcPts val="546"/>
              </a:spcBef>
              <a:spcAft>
                <a:spcPts val="0"/>
              </a:spcAft>
              <a:buClrTx/>
              <a:buSzTx/>
              <a:tabLst/>
              <a:defRPr/>
            </a:pPr>
            <a:r>
              <a:rPr lang="en-US" altLang="en-US" sz="3000" i="1" dirty="0">
                <a:solidFill>
                  <a:schemeClr val="tx1">
                    <a:lumMod val="95000"/>
                    <a:lumOff val="5000"/>
                  </a:schemeClr>
                </a:solidFill>
                <a:latin typeface="Times New Roman" panose="02020603050405020304" pitchFamily="18" charset="0"/>
                <a:cs typeface="Times New Roman" panose="02020603050405020304" pitchFamily="18" charset="0"/>
              </a:rPr>
              <a:t>What time is it? # not a preposition</a:t>
            </a:r>
            <a:endParaRPr kumimoji="0" lang="en-US" altLang="en-US" sz="3000" b="0" i="1" u="none" strike="noStrike" kern="1200" cap="none" spc="0" normalizeH="0" baseline="0" noProof="0" dirty="0">
              <a:ln>
                <a:noFill/>
              </a:ln>
              <a:solidFill>
                <a:schemeClr val="tx1">
                  <a:lumMod val="95000"/>
                  <a:lumOff val="5000"/>
                </a:schemeClr>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413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A picture containing screenshot, line, plot&#10;&#10;Description automatically generated">
            <a:extLst>
              <a:ext uri="{FF2B5EF4-FFF2-40B4-BE49-F238E27FC236}">
                <a16:creationId xmlns:a16="http://schemas.microsoft.com/office/drawing/2014/main" id="{5321B2F7-1A5B-7939-7DA5-5CC2963C63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
          <a:stretch/>
        </p:blipFill>
        <p:spPr>
          <a:xfrm>
            <a:off x="0" y="1400"/>
            <a:ext cx="13312400" cy="7486838"/>
          </a:xfrm>
          <a:prstGeom prst="rect">
            <a:avLst/>
          </a:prstGeom>
        </p:spPr>
      </p:pic>
      <p:sp>
        <p:nvSpPr>
          <p:cNvPr id="8" name="Slide Number Placeholder 7"/>
          <p:cNvSpPr>
            <a:spLocks noGrp="1"/>
          </p:cNvSpPr>
          <p:nvPr>
            <p:ph type="sldNum" sz="quarter" idx="12"/>
          </p:nvPr>
        </p:nvSpPr>
        <p:spPr>
          <a:xfrm>
            <a:off x="10210715" y="7089559"/>
            <a:ext cx="2995295" cy="398679"/>
          </a:xfrm>
        </p:spPr>
        <p:txBody>
          <a:bodyPr/>
          <a:lstStyle/>
          <a:p>
            <a:fld id="{1B2A20A6-2C11-4CB1-9193-A0D80FC8463A}" type="slidenum">
              <a:rPr lang="en-IN" smtClean="0"/>
              <a:t>9</a:t>
            </a:fld>
            <a:endParaRPr lang="en-IN" dirty="0"/>
          </a:p>
        </p:txBody>
      </p:sp>
      <p:sp>
        <p:nvSpPr>
          <p:cNvPr id="3" name="Rectangle 2"/>
          <p:cNvSpPr/>
          <p:nvPr/>
        </p:nvSpPr>
        <p:spPr>
          <a:xfrm>
            <a:off x="3554504" y="1543689"/>
            <a:ext cx="6656211" cy="515590"/>
          </a:xfrm>
          <a:prstGeom prst="rect">
            <a:avLst/>
          </a:prstGeom>
        </p:spPr>
        <p:txBody>
          <a:bodyPr>
            <a:spAutoFit/>
          </a:bodyPr>
          <a:lstStyle/>
          <a:p>
            <a:pPr algn="ctr">
              <a:lnSpc>
                <a:spcPct val="120000"/>
              </a:lnSpc>
            </a:pPr>
            <a:r>
              <a:rPr lang="en-US" sz="2511" dirty="0">
                <a:latin typeface="Times New Roman"/>
                <a:cs typeface="Times New Roman"/>
              </a:rPr>
              <a:t> </a:t>
            </a:r>
          </a:p>
        </p:txBody>
      </p:sp>
      <p:sp>
        <p:nvSpPr>
          <p:cNvPr id="9" name="TextBox 8">
            <a:extLst>
              <a:ext uri="{FF2B5EF4-FFF2-40B4-BE49-F238E27FC236}">
                <a16:creationId xmlns:a16="http://schemas.microsoft.com/office/drawing/2014/main" id="{B2EC635B-D8A3-4A72-8304-20FFBA5D21A3}"/>
              </a:ext>
            </a:extLst>
          </p:cNvPr>
          <p:cNvSpPr txBox="1"/>
          <p:nvPr/>
        </p:nvSpPr>
        <p:spPr>
          <a:xfrm>
            <a:off x="1470116" y="155101"/>
            <a:ext cx="10454766" cy="604931"/>
          </a:xfrm>
          <a:prstGeom prst="rect">
            <a:avLst/>
          </a:prstGeom>
          <a:noFill/>
        </p:spPr>
        <p:txBody>
          <a:bodyPr wrap="square" lIns="99843" tIns="49922" rIns="99843" bIns="49922" rtlCol="0" anchor="ctr">
            <a:spAutoFit/>
          </a:bodyPr>
          <a:lstStyle/>
          <a:p>
            <a:pPr algn="ctr"/>
            <a:r>
              <a:rPr lang="en-US" sz="3276" b="1" dirty="0">
                <a:solidFill>
                  <a:srgbClr val="46B0FA"/>
                </a:solidFill>
                <a:latin typeface="Arial"/>
                <a:cs typeface="Arial"/>
              </a:rPr>
              <a:t>Logical Connectives</a:t>
            </a:r>
            <a:endParaRPr lang="en-IN" sz="3000" b="1" dirty="0">
              <a:solidFill>
                <a:srgbClr val="C00000"/>
              </a:solidFill>
              <a:latin typeface="Arial"/>
              <a:cs typeface="Arial"/>
            </a:endParaRPr>
          </a:p>
        </p:txBody>
      </p:sp>
      <p:sp>
        <p:nvSpPr>
          <p:cNvPr id="7" name="TextBox 6">
            <a:extLst>
              <a:ext uri="{FF2B5EF4-FFF2-40B4-BE49-F238E27FC236}">
                <a16:creationId xmlns:a16="http://schemas.microsoft.com/office/drawing/2014/main" id="{B2EC635B-D8A3-4A72-8304-20FFBA5D21A3}"/>
              </a:ext>
            </a:extLst>
          </p:cNvPr>
          <p:cNvSpPr txBox="1"/>
          <p:nvPr/>
        </p:nvSpPr>
        <p:spPr>
          <a:xfrm>
            <a:off x="910710" y="1046830"/>
            <a:ext cx="11943797" cy="5394576"/>
          </a:xfrm>
          <a:prstGeom prst="rect">
            <a:avLst/>
          </a:prstGeom>
          <a:noFill/>
        </p:spPr>
        <p:txBody>
          <a:bodyPr wrap="square" lIns="99843" tIns="49922" rIns="99843" bIns="49922" rtlCol="0" anchor="ctr">
            <a:spAutoFit/>
          </a:bodyPr>
          <a:lstStyle/>
          <a:p>
            <a:r>
              <a:rPr lang="en-IN" sz="2800" b="1"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Connectives</a:t>
            </a:r>
            <a:r>
              <a:rPr lang="en-IN" sz="2800" b="0"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 Symbols representing logical operations.</a:t>
            </a:r>
          </a:p>
          <a:p>
            <a:endParaRPr lang="en-IN" sz="2800" b="1" i="0" u="none" strike="noStrike" kern="100" baseline="0" dirty="0">
              <a:solidFill>
                <a:schemeClr val="tx1">
                  <a:lumMod val="95000"/>
                  <a:lumOff val="5000"/>
                </a:schemeClr>
              </a:solidFill>
              <a:latin typeface="Arial" panose="020B0604020202020204" pitchFamily="34" charset="0"/>
              <a:cs typeface="Arial" panose="020B0604020202020204" pitchFamily="34" charset="0"/>
            </a:endParaRPr>
          </a:p>
          <a:p>
            <a:r>
              <a:rPr lang="en-IN" sz="2800" b="1"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Types of Connectives</a:t>
            </a:r>
            <a:r>
              <a:rPr lang="en-IN" sz="2800" b="0" i="0" u="none" strike="noStrike" kern="100" baseline="0" dirty="0">
                <a:solidFill>
                  <a:schemeClr val="tx1">
                    <a:lumMod val="95000"/>
                    <a:lumOff val="5000"/>
                  </a:schemeClr>
                </a:solidFill>
                <a:latin typeface="Arial" panose="020B0604020202020204" pitchFamily="34" charset="0"/>
                <a:cs typeface="Arial" panose="020B0604020202020204" pitchFamily="34" charset="0"/>
              </a:rPr>
              <a:t>: </a:t>
            </a:r>
          </a:p>
          <a:p>
            <a:pPr marL="457200" indent="-457200">
              <a:buFont typeface="Arial" panose="020B0604020202020204" pitchFamily="34" charset="0"/>
              <a:buChar char="•"/>
            </a:pPr>
            <a:r>
              <a:rPr lang="en-IN" sz="2600" i="1" kern="100" dirty="0">
                <a:solidFill>
                  <a:schemeClr val="tx1">
                    <a:lumMod val="95000"/>
                    <a:lumOff val="5000"/>
                  </a:schemeClr>
                </a:solidFill>
                <a:latin typeface="Arial" panose="020B0604020202020204" pitchFamily="34" charset="0"/>
                <a:cs typeface="Arial" panose="020B0604020202020204" pitchFamily="34" charset="0"/>
              </a:rPr>
              <a:t>Negation (¬) :</a:t>
            </a:r>
            <a:r>
              <a:rPr lang="en-IN" sz="2600" kern="100" dirty="0">
                <a:solidFill>
                  <a:schemeClr val="tx1">
                    <a:lumMod val="95000"/>
                    <a:lumOff val="5000"/>
                  </a:schemeClr>
                </a:solidFill>
                <a:latin typeface="Arial" panose="020B0604020202020204" pitchFamily="34" charset="0"/>
                <a:cs typeface="Arial" panose="020B0604020202020204" pitchFamily="34" charset="0"/>
              </a:rPr>
              <a:t> The negation of a proposition P is denoted as ¬P and is True if P is False, and False if P is True.  </a:t>
            </a:r>
          </a:p>
          <a:p>
            <a:pPr marL="457200" indent="-457200">
              <a:buFont typeface="Arial" panose="020B0604020202020204" pitchFamily="34" charset="0"/>
              <a:buChar char="•"/>
            </a:pPr>
            <a:r>
              <a:rPr lang="en-IN" sz="2600" i="1" kern="100" dirty="0">
                <a:solidFill>
                  <a:schemeClr val="tx1">
                    <a:lumMod val="95000"/>
                    <a:lumOff val="5000"/>
                  </a:schemeClr>
                </a:solidFill>
                <a:latin typeface="Arial" panose="020B0604020202020204" pitchFamily="34" charset="0"/>
                <a:cs typeface="Arial" panose="020B0604020202020204" pitchFamily="34" charset="0"/>
              </a:rPr>
              <a:t>Conjunction (∧) :</a:t>
            </a:r>
            <a:r>
              <a:rPr lang="en-IN" sz="2600" kern="100" dirty="0">
                <a:solidFill>
                  <a:schemeClr val="tx1">
                    <a:lumMod val="95000"/>
                    <a:lumOff val="5000"/>
                  </a:schemeClr>
                </a:solidFill>
                <a:latin typeface="Arial" panose="020B0604020202020204" pitchFamily="34" charset="0"/>
                <a:cs typeface="Arial" panose="020B0604020202020204" pitchFamily="34" charset="0"/>
              </a:rPr>
              <a:t> The conjunction of propositions P and Q is denoted as P∧Q  and is True if both P and Q are True.</a:t>
            </a:r>
          </a:p>
          <a:p>
            <a:pPr marL="457200" indent="-457200">
              <a:buFont typeface="Arial" panose="020B0604020202020204" pitchFamily="34" charset="0"/>
              <a:buChar char="•"/>
            </a:pPr>
            <a:r>
              <a:rPr lang="en-IN" sz="2600" i="1" kern="100" dirty="0">
                <a:solidFill>
                  <a:schemeClr val="tx1">
                    <a:lumMod val="95000"/>
                    <a:lumOff val="5000"/>
                  </a:schemeClr>
                </a:solidFill>
                <a:latin typeface="Arial" panose="020B0604020202020204" pitchFamily="34" charset="0"/>
                <a:cs typeface="Arial" panose="020B0604020202020204" pitchFamily="34" charset="0"/>
              </a:rPr>
              <a:t>Disjunction (∨) : </a:t>
            </a:r>
            <a:r>
              <a:rPr lang="en-IN" sz="2600" kern="100" dirty="0">
                <a:solidFill>
                  <a:schemeClr val="tx1">
                    <a:lumMod val="95000"/>
                    <a:lumOff val="5000"/>
                  </a:schemeClr>
                </a:solidFill>
                <a:latin typeface="Arial" panose="020B0604020202020204" pitchFamily="34" charset="0"/>
                <a:cs typeface="Arial" panose="020B0604020202020204" pitchFamily="34" charset="0"/>
              </a:rPr>
              <a:t>The disjunction of propositions P and Q is denoted as P∨Q  and is True any one of P or Q is True.</a:t>
            </a:r>
          </a:p>
          <a:p>
            <a:pPr marL="457200" indent="-457200">
              <a:buFont typeface="Arial" panose="020B0604020202020204" pitchFamily="34" charset="0"/>
              <a:buChar char="•"/>
            </a:pPr>
            <a:r>
              <a:rPr lang="en-IN" sz="2600" i="1" kern="100" dirty="0">
                <a:solidFill>
                  <a:schemeClr val="tx1">
                    <a:lumMod val="95000"/>
                    <a:lumOff val="5000"/>
                  </a:schemeClr>
                </a:solidFill>
                <a:latin typeface="Arial" panose="020B0604020202020204" pitchFamily="34" charset="0"/>
                <a:cs typeface="Arial" panose="020B0604020202020204" pitchFamily="34" charset="0"/>
              </a:rPr>
              <a:t>Implication (→) :</a:t>
            </a:r>
            <a:r>
              <a:rPr lang="en-IN" sz="2600" kern="100" dirty="0">
                <a:solidFill>
                  <a:schemeClr val="tx1">
                    <a:lumMod val="95000"/>
                    <a:lumOff val="5000"/>
                  </a:schemeClr>
                </a:solidFill>
                <a:latin typeface="Arial" panose="020B0604020202020204" pitchFamily="34" charset="0"/>
                <a:cs typeface="Arial" panose="020B0604020202020204" pitchFamily="34" charset="0"/>
              </a:rPr>
              <a:t> The implication P→Q is true if whenever P is True, Q is also True. It is False only if P is True and Q is False. </a:t>
            </a:r>
          </a:p>
          <a:p>
            <a:pPr marL="457200" indent="-457200">
              <a:buFont typeface="Arial" panose="020B0604020202020204" pitchFamily="34" charset="0"/>
              <a:buChar char="•"/>
            </a:pPr>
            <a:r>
              <a:rPr lang="en-IN" sz="2600" i="1" kern="100" dirty="0">
                <a:solidFill>
                  <a:schemeClr val="tx1">
                    <a:lumMod val="95000"/>
                    <a:lumOff val="5000"/>
                  </a:schemeClr>
                </a:solidFill>
                <a:latin typeface="Arial" panose="020B0604020202020204" pitchFamily="34" charset="0"/>
                <a:cs typeface="Arial" panose="020B0604020202020204" pitchFamily="34" charset="0"/>
              </a:rPr>
              <a:t>Bi-implication (↔) :</a:t>
            </a:r>
            <a:r>
              <a:rPr lang="en-IN" sz="2600" kern="100" dirty="0">
                <a:solidFill>
                  <a:schemeClr val="tx1">
                    <a:lumMod val="95000"/>
                    <a:lumOff val="5000"/>
                  </a:schemeClr>
                </a:solidFill>
                <a:latin typeface="Arial" panose="020B0604020202020204" pitchFamily="34" charset="0"/>
                <a:cs typeface="Arial" panose="020B0604020202020204" pitchFamily="34" charset="0"/>
              </a:rPr>
              <a:t> The biconditional P↔Q is true if P and Q are either both True or both False.</a:t>
            </a:r>
          </a:p>
        </p:txBody>
      </p:sp>
    </p:spTree>
    <p:extLst>
      <p:ext uri="{BB962C8B-B14F-4D97-AF65-F5344CB8AC3E}">
        <p14:creationId xmlns:p14="http://schemas.microsoft.com/office/powerpoint/2010/main" val="1346880240"/>
      </p:ext>
    </p:extLst>
  </p:cSld>
  <p:clrMapOvr>
    <a:masterClrMapping/>
  </p:clrMapOvr>
</p:sld>
</file>

<file path=ppt/theme/theme1.xml><?xml version="1.0" encoding="utf-8"?>
<a:theme xmlns:a="http://schemas.openxmlformats.org/drawingml/2006/main" name="Theme3">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E7C8CADF-39FB-4347-932C-2593CB915021}" vid="{028628A9-9240-48A5-AF7E-3C412E5CA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Theme3</Template>
  <TotalTime>17976</TotalTime>
  <Words>1403</Words>
  <Application>Microsoft Office PowerPoint</Application>
  <PresentationFormat>Custom</PresentationFormat>
  <Paragraphs>201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Nunito</vt:lpstr>
      <vt:lpstr>Symbol</vt:lpstr>
      <vt:lpstr>Times</vt:lpstr>
      <vt:lpstr>Times New Roman</vt:lpstr>
      <vt:lpstr>Theme3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Sukeshi Parnami</dc:creator>
  <cp:lastModifiedBy>Syed Sajid Hussain</cp:lastModifiedBy>
  <cp:revision>437</cp:revision>
  <dcterms:created xsi:type="dcterms:W3CDTF">2023-06-27T05:32:28Z</dcterms:created>
  <dcterms:modified xsi:type="dcterms:W3CDTF">2025-01-14T07:35:36Z</dcterms:modified>
</cp:coreProperties>
</file>