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62" r:id="rId5"/>
    <p:sldId id="263" r:id="rId6"/>
    <p:sldId id="264" r:id="rId7"/>
    <p:sldId id="26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45A2230-3623-4EE6-B546-B23CBF06C598}"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8B46B-C654-40E8-AAE0-B962911258C7}" type="slidenum">
              <a:rPr lang="en-IN" smtClean="0"/>
              <a:t>‹#›</a:t>
            </a:fld>
            <a:endParaRPr lang="en-IN"/>
          </a:p>
        </p:txBody>
      </p:sp>
    </p:spTree>
    <p:extLst>
      <p:ext uri="{BB962C8B-B14F-4D97-AF65-F5344CB8AC3E}">
        <p14:creationId xmlns:p14="http://schemas.microsoft.com/office/powerpoint/2010/main" val="187730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5A2230-3623-4EE6-B546-B23CBF06C598}"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8B46B-C654-40E8-AAE0-B962911258C7}" type="slidenum">
              <a:rPr lang="en-IN" smtClean="0"/>
              <a:t>‹#›</a:t>
            </a:fld>
            <a:endParaRPr lang="en-IN"/>
          </a:p>
        </p:txBody>
      </p:sp>
    </p:spTree>
    <p:extLst>
      <p:ext uri="{BB962C8B-B14F-4D97-AF65-F5344CB8AC3E}">
        <p14:creationId xmlns:p14="http://schemas.microsoft.com/office/powerpoint/2010/main" val="3053615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5A2230-3623-4EE6-B546-B23CBF06C598}"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8B46B-C654-40E8-AAE0-B962911258C7}" type="slidenum">
              <a:rPr lang="en-IN" smtClean="0"/>
              <a:t>‹#›</a:t>
            </a:fld>
            <a:endParaRPr lang="en-IN"/>
          </a:p>
        </p:txBody>
      </p:sp>
    </p:spTree>
    <p:extLst>
      <p:ext uri="{BB962C8B-B14F-4D97-AF65-F5344CB8AC3E}">
        <p14:creationId xmlns:p14="http://schemas.microsoft.com/office/powerpoint/2010/main" val="861724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5A2230-3623-4EE6-B546-B23CBF06C598}"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8B46B-C654-40E8-AAE0-B962911258C7}" type="slidenum">
              <a:rPr lang="en-IN" smtClean="0"/>
              <a:t>‹#›</a:t>
            </a:fld>
            <a:endParaRPr lang="en-IN"/>
          </a:p>
        </p:txBody>
      </p:sp>
    </p:spTree>
    <p:extLst>
      <p:ext uri="{BB962C8B-B14F-4D97-AF65-F5344CB8AC3E}">
        <p14:creationId xmlns:p14="http://schemas.microsoft.com/office/powerpoint/2010/main" val="2346726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5A2230-3623-4EE6-B546-B23CBF06C598}"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8B46B-C654-40E8-AAE0-B962911258C7}" type="slidenum">
              <a:rPr lang="en-IN" smtClean="0"/>
              <a:t>‹#›</a:t>
            </a:fld>
            <a:endParaRPr lang="en-IN"/>
          </a:p>
        </p:txBody>
      </p:sp>
    </p:spTree>
    <p:extLst>
      <p:ext uri="{BB962C8B-B14F-4D97-AF65-F5344CB8AC3E}">
        <p14:creationId xmlns:p14="http://schemas.microsoft.com/office/powerpoint/2010/main" val="211088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45A2230-3623-4EE6-B546-B23CBF06C598}" type="datetimeFigureOut">
              <a:rPr lang="en-IN" smtClean="0"/>
              <a:t>23-02-2024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78B46B-C654-40E8-AAE0-B962911258C7}" type="slidenum">
              <a:rPr lang="en-IN" smtClean="0"/>
              <a:t>‹#›</a:t>
            </a:fld>
            <a:endParaRPr lang="en-IN"/>
          </a:p>
        </p:txBody>
      </p:sp>
    </p:spTree>
    <p:extLst>
      <p:ext uri="{BB962C8B-B14F-4D97-AF65-F5344CB8AC3E}">
        <p14:creationId xmlns:p14="http://schemas.microsoft.com/office/powerpoint/2010/main" val="1374836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45A2230-3623-4EE6-B546-B23CBF06C598}" type="datetimeFigureOut">
              <a:rPr lang="en-IN" smtClean="0"/>
              <a:t>23-02-2024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78B46B-C654-40E8-AAE0-B962911258C7}" type="slidenum">
              <a:rPr lang="en-IN" smtClean="0"/>
              <a:t>‹#›</a:t>
            </a:fld>
            <a:endParaRPr lang="en-IN"/>
          </a:p>
        </p:txBody>
      </p:sp>
    </p:spTree>
    <p:extLst>
      <p:ext uri="{BB962C8B-B14F-4D97-AF65-F5344CB8AC3E}">
        <p14:creationId xmlns:p14="http://schemas.microsoft.com/office/powerpoint/2010/main" val="1982373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45A2230-3623-4EE6-B546-B23CBF06C598}" type="datetimeFigureOut">
              <a:rPr lang="en-IN" smtClean="0"/>
              <a:t>23-02-2024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78B46B-C654-40E8-AAE0-B962911258C7}" type="slidenum">
              <a:rPr lang="en-IN" smtClean="0"/>
              <a:t>‹#›</a:t>
            </a:fld>
            <a:endParaRPr lang="en-IN"/>
          </a:p>
        </p:txBody>
      </p:sp>
    </p:spTree>
    <p:extLst>
      <p:ext uri="{BB962C8B-B14F-4D97-AF65-F5344CB8AC3E}">
        <p14:creationId xmlns:p14="http://schemas.microsoft.com/office/powerpoint/2010/main" val="448730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A2230-3623-4EE6-B546-B23CBF06C598}" type="datetimeFigureOut">
              <a:rPr lang="en-IN" smtClean="0"/>
              <a:t>23-02-2024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78B46B-C654-40E8-AAE0-B962911258C7}" type="slidenum">
              <a:rPr lang="en-IN" smtClean="0"/>
              <a:t>‹#›</a:t>
            </a:fld>
            <a:endParaRPr lang="en-IN"/>
          </a:p>
        </p:txBody>
      </p:sp>
    </p:spTree>
    <p:extLst>
      <p:ext uri="{BB962C8B-B14F-4D97-AF65-F5344CB8AC3E}">
        <p14:creationId xmlns:p14="http://schemas.microsoft.com/office/powerpoint/2010/main" val="2265046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5A2230-3623-4EE6-B546-B23CBF06C598}" type="datetimeFigureOut">
              <a:rPr lang="en-IN" smtClean="0"/>
              <a:t>23-02-2024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78B46B-C654-40E8-AAE0-B962911258C7}" type="slidenum">
              <a:rPr lang="en-IN" smtClean="0"/>
              <a:t>‹#›</a:t>
            </a:fld>
            <a:endParaRPr lang="en-IN"/>
          </a:p>
        </p:txBody>
      </p:sp>
    </p:spTree>
    <p:extLst>
      <p:ext uri="{BB962C8B-B14F-4D97-AF65-F5344CB8AC3E}">
        <p14:creationId xmlns:p14="http://schemas.microsoft.com/office/powerpoint/2010/main" val="3038964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5A2230-3623-4EE6-B546-B23CBF06C598}" type="datetimeFigureOut">
              <a:rPr lang="en-IN" smtClean="0"/>
              <a:t>23-02-2024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78B46B-C654-40E8-AAE0-B962911258C7}" type="slidenum">
              <a:rPr lang="en-IN" smtClean="0"/>
              <a:t>‹#›</a:t>
            </a:fld>
            <a:endParaRPr lang="en-IN"/>
          </a:p>
        </p:txBody>
      </p:sp>
    </p:spTree>
    <p:extLst>
      <p:ext uri="{BB962C8B-B14F-4D97-AF65-F5344CB8AC3E}">
        <p14:creationId xmlns:p14="http://schemas.microsoft.com/office/powerpoint/2010/main" val="349445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A2230-3623-4EE6-B546-B23CBF06C598}" type="datetimeFigureOut">
              <a:rPr lang="en-IN" smtClean="0"/>
              <a:t>23-02-2024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8B46B-C654-40E8-AAE0-B962911258C7}" type="slidenum">
              <a:rPr lang="en-IN" smtClean="0"/>
              <a:t>‹#›</a:t>
            </a:fld>
            <a:endParaRPr lang="en-IN"/>
          </a:p>
        </p:txBody>
      </p:sp>
    </p:spTree>
    <p:extLst>
      <p:ext uri="{BB962C8B-B14F-4D97-AF65-F5344CB8AC3E}">
        <p14:creationId xmlns:p14="http://schemas.microsoft.com/office/powerpoint/2010/main" val="2317197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9E6847-79EF-8B65-2DF1-F74C27DFA1C2}"/>
              </a:ext>
            </a:extLst>
          </p:cNvPr>
          <p:cNvSpPr txBox="1"/>
          <p:nvPr/>
        </p:nvSpPr>
        <p:spPr>
          <a:xfrm>
            <a:off x="716693" y="1915974"/>
            <a:ext cx="10565027" cy="3046988"/>
          </a:xfrm>
          <a:prstGeom prst="rect">
            <a:avLst/>
          </a:prstGeom>
          <a:noFill/>
        </p:spPr>
        <p:txBody>
          <a:bodyPr wrap="square">
            <a:spAutoFit/>
          </a:bodyPr>
          <a:lstStyle/>
          <a:p>
            <a:pPr algn="just"/>
            <a:r>
              <a:rPr lang="en-US" sz="2400" b="0" i="0" dirty="0">
                <a:solidFill>
                  <a:srgbClr val="5F6368"/>
                </a:solidFill>
                <a:effectLst/>
                <a:latin typeface="Google Sans Text"/>
              </a:rPr>
              <a:t>A hybrid cloud is one in which applications are running in a combination of different environments. Hybrid cloud computing approaches are widespread because almost no one today relies entirely on the public cloud. Many of you have invested millions of dollars and thousands of hours into on-premises infrastructure over the past few decades. The most common hybrid cloud example is combining a public and private cloud environment, like an on-premises data center, and a public cloud computing environment, like Google Cloud. </a:t>
            </a:r>
            <a:endParaRPr lang="en-IN" sz="2400" dirty="0"/>
          </a:p>
        </p:txBody>
      </p:sp>
      <p:sp>
        <p:nvSpPr>
          <p:cNvPr id="6" name="Rectangle 5">
            <a:extLst>
              <a:ext uri="{FF2B5EF4-FFF2-40B4-BE49-F238E27FC236}">
                <a16:creationId xmlns:a16="http://schemas.microsoft.com/office/drawing/2014/main" id="{3C978429-2E44-A79F-0300-8754389ED787}"/>
              </a:ext>
            </a:extLst>
          </p:cNvPr>
          <p:cNvSpPr/>
          <p:nvPr/>
        </p:nvSpPr>
        <p:spPr>
          <a:xfrm>
            <a:off x="495999" y="602376"/>
            <a:ext cx="383630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Hybrid Cloud</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9834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21A352-1645-CBD9-82EC-4D9C5E0A2520}"/>
              </a:ext>
            </a:extLst>
          </p:cNvPr>
          <p:cNvPicPr>
            <a:picLocks noChangeAspect="1"/>
          </p:cNvPicPr>
          <p:nvPr/>
        </p:nvPicPr>
        <p:blipFill>
          <a:blip r:embed="rId2"/>
          <a:stretch>
            <a:fillRect/>
          </a:stretch>
        </p:blipFill>
        <p:spPr>
          <a:xfrm>
            <a:off x="677568" y="161450"/>
            <a:ext cx="10789501" cy="3693858"/>
          </a:xfrm>
          <a:prstGeom prst="rect">
            <a:avLst/>
          </a:prstGeom>
        </p:spPr>
      </p:pic>
      <p:pic>
        <p:nvPicPr>
          <p:cNvPr id="5" name="Picture 4">
            <a:extLst>
              <a:ext uri="{FF2B5EF4-FFF2-40B4-BE49-F238E27FC236}">
                <a16:creationId xmlns:a16="http://schemas.microsoft.com/office/drawing/2014/main" id="{8479E272-BED8-7E30-715F-01DDF53B1EE5}"/>
              </a:ext>
            </a:extLst>
          </p:cNvPr>
          <p:cNvPicPr>
            <a:picLocks noChangeAspect="1"/>
          </p:cNvPicPr>
          <p:nvPr/>
        </p:nvPicPr>
        <p:blipFill>
          <a:blip r:embed="rId3"/>
          <a:stretch>
            <a:fillRect/>
          </a:stretch>
        </p:blipFill>
        <p:spPr>
          <a:xfrm>
            <a:off x="3126267" y="3571103"/>
            <a:ext cx="5420481" cy="2916280"/>
          </a:xfrm>
          <a:prstGeom prst="rect">
            <a:avLst/>
          </a:prstGeom>
        </p:spPr>
      </p:pic>
    </p:spTree>
    <p:extLst>
      <p:ext uri="{BB962C8B-B14F-4D97-AF65-F5344CB8AC3E}">
        <p14:creationId xmlns:p14="http://schemas.microsoft.com/office/powerpoint/2010/main" val="2274014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D1FF27-9496-B2C6-1768-FE0688C45EB9}"/>
              </a:ext>
            </a:extLst>
          </p:cNvPr>
          <p:cNvPicPr>
            <a:picLocks noChangeAspect="1"/>
          </p:cNvPicPr>
          <p:nvPr/>
        </p:nvPicPr>
        <p:blipFill>
          <a:blip r:embed="rId2"/>
          <a:stretch>
            <a:fillRect/>
          </a:stretch>
        </p:blipFill>
        <p:spPr>
          <a:xfrm>
            <a:off x="469910" y="140184"/>
            <a:ext cx="11092827" cy="6437598"/>
          </a:xfrm>
          <a:prstGeom prst="rect">
            <a:avLst/>
          </a:prstGeom>
        </p:spPr>
      </p:pic>
    </p:spTree>
    <p:extLst>
      <p:ext uri="{BB962C8B-B14F-4D97-AF65-F5344CB8AC3E}">
        <p14:creationId xmlns:p14="http://schemas.microsoft.com/office/powerpoint/2010/main" val="3025535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DA33C4A-91B9-0866-72E5-8DC7ADC56595}"/>
              </a:ext>
            </a:extLst>
          </p:cNvPr>
          <p:cNvSpPr txBox="1"/>
          <p:nvPr/>
        </p:nvSpPr>
        <p:spPr>
          <a:xfrm>
            <a:off x="132080" y="153064"/>
            <a:ext cx="11755120" cy="6555641"/>
          </a:xfrm>
          <a:prstGeom prst="rect">
            <a:avLst/>
          </a:prstGeom>
          <a:noFill/>
        </p:spPr>
        <p:txBody>
          <a:bodyPr wrap="square">
            <a:spAutoFit/>
          </a:bodyPr>
          <a:lstStyle/>
          <a:p>
            <a:pPr algn="just" fontAlgn="base"/>
            <a:r>
              <a:rPr lang="en-US" sz="2400" b="1" dirty="0">
                <a:solidFill>
                  <a:srgbClr val="333333"/>
                </a:solidFill>
                <a:latin typeface="proxima-nova"/>
              </a:rPr>
              <a:t>Challenges</a:t>
            </a:r>
            <a:r>
              <a:rPr lang="en-US" sz="2400" b="1" i="0" dirty="0">
                <a:solidFill>
                  <a:srgbClr val="333333"/>
                </a:solidFill>
                <a:effectLst/>
                <a:latin typeface="proxima-nova"/>
              </a:rPr>
              <a:t> of Hybrid Cloud</a:t>
            </a:r>
          </a:p>
          <a:p>
            <a:pPr algn="just" fontAlgn="base"/>
            <a:r>
              <a:rPr lang="en-US" sz="2200" b="0" i="0" dirty="0">
                <a:solidFill>
                  <a:srgbClr val="666666"/>
                </a:solidFill>
                <a:effectLst/>
                <a:latin typeface="proxima-nova"/>
              </a:rPr>
              <a:t>The disadvantages of hybrid cloud pros and cons will always depend on the organization. Each organization should </a:t>
            </a:r>
            <a:r>
              <a:rPr lang="en-US" sz="2200" b="0" i="0" dirty="0" smtClean="0">
                <a:solidFill>
                  <a:srgbClr val="666666"/>
                </a:solidFill>
                <a:effectLst/>
                <a:latin typeface="proxima-nova"/>
              </a:rPr>
              <a:t>have a </a:t>
            </a:r>
            <a:r>
              <a:rPr lang="en-US" sz="2200" b="0" i="0" dirty="0">
                <a:solidFill>
                  <a:srgbClr val="666666"/>
                </a:solidFill>
                <a:effectLst/>
                <a:latin typeface="proxima-nova"/>
              </a:rPr>
              <a:t>risk management and backup policy. This includes creating risk registers and deciding appropriate actions based on risks that the organization might experience. Listed are a few of the general cons and disadvantages associated with hybrid clouds, though mileage may vary depending on your organization</a:t>
            </a:r>
          </a:p>
          <a:p>
            <a:pPr algn="just" fontAlgn="base"/>
            <a:endParaRPr lang="en-US" sz="2200" b="0" i="0" dirty="0">
              <a:solidFill>
                <a:srgbClr val="666666"/>
              </a:solidFill>
              <a:effectLst/>
              <a:latin typeface="proxima-nova"/>
            </a:endParaRPr>
          </a:p>
          <a:p>
            <a:pPr algn="just" fontAlgn="base"/>
            <a:r>
              <a:rPr lang="en-US" sz="2200" b="1" i="0" dirty="0" smtClean="0">
                <a:solidFill>
                  <a:srgbClr val="666666"/>
                </a:solidFill>
                <a:effectLst/>
                <a:latin typeface="proxima-nova"/>
              </a:rPr>
              <a:t>Disadvantages </a:t>
            </a:r>
            <a:r>
              <a:rPr lang="en-US" sz="2200" b="1" i="0" dirty="0">
                <a:solidFill>
                  <a:srgbClr val="666666"/>
                </a:solidFill>
                <a:effectLst/>
                <a:latin typeface="proxima-nova"/>
              </a:rPr>
              <a:t>of hybrid clouds:</a:t>
            </a:r>
          </a:p>
          <a:p>
            <a:pPr algn="just" fontAlgn="base">
              <a:buFont typeface="Arial" panose="020B0604020202020204" pitchFamily="34" charset="0"/>
              <a:buChar char="•"/>
            </a:pPr>
            <a:r>
              <a:rPr lang="en-US" sz="2200" b="0" i="0" dirty="0">
                <a:solidFill>
                  <a:srgbClr val="666666"/>
                </a:solidFill>
                <a:effectLst/>
                <a:latin typeface="proxima-nova"/>
              </a:rPr>
              <a:t>Increased complexity increases cost and the need for organizational expertise to manage public and private cloud environments, including vendors, platforms, and internal IT resources</a:t>
            </a:r>
            <a:r>
              <a:rPr lang="en-US" sz="2200" b="0" i="0" dirty="0" smtClean="0">
                <a:solidFill>
                  <a:srgbClr val="666666"/>
                </a:solidFill>
                <a:effectLst/>
                <a:latin typeface="proxima-nova"/>
              </a:rPr>
              <a:t>.</a:t>
            </a:r>
          </a:p>
          <a:p>
            <a:pPr algn="just" fontAlgn="base">
              <a:buFont typeface="Arial" panose="020B0604020202020204" pitchFamily="34" charset="0"/>
              <a:buChar char="•"/>
            </a:pPr>
            <a:endParaRPr lang="en-US" sz="2200" b="0" i="0" dirty="0">
              <a:solidFill>
                <a:srgbClr val="666666"/>
              </a:solidFill>
              <a:effectLst/>
              <a:latin typeface="proxima-nova"/>
            </a:endParaRPr>
          </a:p>
          <a:p>
            <a:pPr algn="just" fontAlgn="base">
              <a:buFont typeface="Arial" panose="020B0604020202020204" pitchFamily="34" charset="0"/>
              <a:buChar char="•"/>
            </a:pPr>
            <a:r>
              <a:rPr lang="en-US" sz="2200" b="0" i="0" dirty="0">
                <a:solidFill>
                  <a:srgbClr val="666666"/>
                </a:solidFill>
                <a:effectLst/>
                <a:latin typeface="proxima-nova"/>
              </a:rPr>
              <a:t>Capital expenses associated with </a:t>
            </a:r>
            <a:r>
              <a:rPr lang="en-US" sz="2200" b="0" i="0" dirty="0" err="1" smtClean="0">
                <a:solidFill>
                  <a:srgbClr val="666666"/>
                </a:solidFill>
                <a:effectLst/>
                <a:latin typeface="proxima-nova"/>
              </a:rPr>
              <a:t>on-premise</a:t>
            </a:r>
            <a:r>
              <a:rPr lang="en-US" sz="2200" b="0" i="0" dirty="0" smtClean="0">
                <a:solidFill>
                  <a:srgbClr val="666666"/>
                </a:solidFill>
                <a:effectLst/>
                <a:latin typeface="proxima-nova"/>
              </a:rPr>
              <a:t> </a:t>
            </a:r>
            <a:r>
              <a:rPr lang="en-US" sz="2200" b="0" i="0" dirty="0">
                <a:solidFill>
                  <a:srgbClr val="666666"/>
                </a:solidFill>
                <a:effectLst/>
                <a:latin typeface="proxima-nova"/>
              </a:rPr>
              <a:t>environments.</a:t>
            </a:r>
          </a:p>
          <a:p>
            <a:pPr algn="just" fontAlgn="base">
              <a:buFont typeface="Arial" panose="020B0604020202020204" pitchFamily="34" charset="0"/>
              <a:buChar char="•"/>
            </a:pPr>
            <a:endParaRPr lang="en-US" sz="2200" b="0" i="0" dirty="0" smtClean="0">
              <a:solidFill>
                <a:srgbClr val="666666"/>
              </a:solidFill>
              <a:effectLst/>
              <a:latin typeface="proxima-nova"/>
            </a:endParaRPr>
          </a:p>
          <a:p>
            <a:pPr algn="just" fontAlgn="base">
              <a:buFont typeface="Arial" panose="020B0604020202020204" pitchFamily="34" charset="0"/>
              <a:buChar char="•"/>
            </a:pPr>
            <a:r>
              <a:rPr lang="en-US" sz="2200" b="0" i="0" dirty="0" smtClean="0">
                <a:solidFill>
                  <a:srgbClr val="666666"/>
                </a:solidFill>
                <a:effectLst/>
                <a:latin typeface="proxima-nova"/>
              </a:rPr>
              <a:t>With </a:t>
            </a:r>
            <a:r>
              <a:rPr lang="en-US" sz="2200" b="0" i="0" dirty="0">
                <a:solidFill>
                  <a:srgbClr val="666666"/>
                </a:solidFill>
                <a:effectLst/>
                <a:latin typeface="proxima-nova"/>
              </a:rPr>
              <a:t>increased complexity also increases the risk of security attacks.</a:t>
            </a:r>
          </a:p>
          <a:p>
            <a:pPr algn="just" fontAlgn="base"/>
            <a:endParaRPr lang="en-US" sz="2200" b="0" i="0" dirty="0" smtClean="0">
              <a:solidFill>
                <a:srgbClr val="666666"/>
              </a:solidFill>
              <a:effectLst/>
              <a:latin typeface="proxima-nova"/>
            </a:endParaRPr>
          </a:p>
          <a:p>
            <a:pPr algn="just" fontAlgn="base"/>
            <a:r>
              <a:rPr lang="en-US" sz="2200" b="0" i="0" dirty="0" smtClean="0">
                <a:solidFill>
                  <a:srgbClr val="666666"/>
                </a:solidFill>
                <a:effectLst/>
                <a:latin typeface="proxima-nova"/>
              </a:rPr>
              <a:t>Disadvantages </a:t>
            </a:r>
            <a:r>
              <a:rPr lang="en-US" sz="2200" b="0" i="0" dirty="0">
                <a:solidFill>
                  <a:srgbClr val="666666"/>
                </a:solidFill>
                <a:effectLst/>
                <a:latin typeface="proxima-nova"/>
              </a:rPr>
              <a:t>and cons are in the eye of the organization. Organizations should partner with external vendors to help with organizational assessments to determine challenges and then create actionable business plans and high-level roadmaps for success.</a:t>
            </a:r>
          </a:p>
        </p:txBody>
      </p:sp>
    </p:spTree>
    <p:extLst>
      <p:ext uri="{BB962C8B-B14F-4D97-AF65-F5344CB8AC3E}">
        <p14:creationId xmlns:p14="http://schemas.microsoft.com/office/powerpoint/2010/main" val="1970013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CDE445-B42F-11BB-69EE-A039F14600D4}"/>
              </a:ext>
            </a:extLst>
          </p:cNvPr>
          <p:cNvSpPr txBox="1"/>
          <p:nvPr/>
        </p:nvSpPr>
        <p:spPr>
          <a:xfrm>
            <a:off x="247135" y="132080"/>
            <a:ext cx="11670545" cy="6555641"/>
          </a:xfrm>
          <a:prstGeom prst="rect">
            <a:avLst/>
          </a:prstGeom>
          <a:noFill/>
        </p:spPr>
        <p:txBody>
          <a:bodyPr wrap="square">
            <a:spAutoFit/>
          </a:bodyPr>
          <a:lstStyle/>
          <a:p>
            <a:pPr algn="just" fontAlgn="base"/>
            <a:r>
              <a:rPr lang="en-US" sz="2400" b="1" i="0" dirty="0">
                <a:solidFill>
                  <a:srgbClr val="1A1A1A"/>
                </a:solidFill>
                <a:effectLst/>
                <a:latin typeface="inherit"/>
              </a:rPr>
              <a:t>Hybrid Cloud Development</a:t>
            </a:r>
          </a:p>
          <a:p>
            <a:pPr algn="just" fontAlgn="base"/>
            <a:endParaRPr lang="en-US" b="1" i="0" dirty="0">
              <a:solidFill>
                <a:srgbClr val="1A1A1A"/>
              </a:solidFill>
              <a:effectLst/>
              <a:latin typeface="Montserrat" panose="00000500000000000000" pitchFamily="2" charset="0"/>
            </a:endParaRPr>
          </a:p>
          <a:p>
            <a:pPr algn="just" fontAlgn="base"/>
            <a:r>
              <a:rPr lang="en-US" b="0" i="0" dirty="0">
                <a:solidFill>
                  <a:srgbClr val="55585A"/>
                </a:solidFill>
                <a:effectLst/>
                <a:latin typeface="inherit"/>
              </a:rPr>
              <a:t>Implementing a successful hybrid cloud strategy requires involving all aspects of the business beyond the IT department to help determine current application issues and what benefits the cloud can bring to end users. These employees, from HR to marketing to CFO and beyond, hold important knowledge that can guide the hybrid cloud strategy over time. Security will always be paramount in a hybrid cloud strategy. End users can provide insights to your security team during application assessment to understand each app’s security and regulatory needs and how that translates to the hybrid cloud.</a:t>
            </a:r>
          </a:p>
          <a:p>
            <a:pPr algn="just" fontAlgn="base"/>
            <a:endParaRPr lang="en-US" b="0" i="0" dirty="0">
              <a:solidFill>
                <a:srgbClr val="55585A"/>
              </a:solidFill>
              <a:effectLst/>
              <a:latin typeface="Noto Sans" panose="020B0502040204020203" pitchFamily="34" charset="0"/>
            </a:endParaRPr>
          </a:p>
          <a:p>
            <a:pPr algn="just" fontAlgn="base"/>
            <a:r>
              <a:rPr lang="en-US" b="0" i="0" dirty="0">
                <a:solidFill>
                  <a:srgbClr val="55585A"/>
                </a:solidFill>
                <a:effectLst/>
                <a:latin typeface="inherit"/>
              </a:rPr>
              <a:t>End users and IT bring a broad spectrum of expertise in how apps work and how they should work within the business. The challenge for IT is that few internal IT teams have the deep expertise across all cloud providers to determine which is best for the hybrid strategy needs.</a:t>
            </a:r>
          </a:p>
          <a:p>
            <a:pPr algn="just" fontAlgn="base"/>
            <a:endParaRPr lang="en-US" b="0" i="0" dirty="0">
              <a:solidFill>
                <a:srgbClr val="55585A"/>
              </a:solidFill>
              <a:effectLst/>
              <a:latin typeface="Noto Sans" panose="020B0502040204020203" pitchFamily="34" charset="0"/>
            </a:endParaRPr>
          </a:p>
          <a:p>
            <a:pPr algn="just" fontAlgn="base"/>
            <a:r>
              <a:rPr lang="en-US" dirty="0">
                <a:latin typeface="inherit"/>
              </a:rPr>
              <a:t>Cloud managed services</a:t>
            </a:r>
            <a:r>
              <a:rPr lang="en-US" b="0" i="0" dirty="0">
                <a:effectLst/>
                <a:latin typeface="inherit"/>
              </a:rPr>
              <a:t> </a:t>
            </a:r>
            <a:r>
              <a:rPr lang="en-US" b="0" i="0" dirty="0">
                <a:solidFill>
                  <a:srgbClr val="55585A"/>
                </a:solidFill>
                <a:effectLst/>
                <a:latin typeface="inherit"/>
              </a:rPr>
              <a:t>bring specific expertise that many teams lack, so having some support from a skilled partner in these areas can be paramount to success. Having access to fractional expert personnel support at different stages of the hybrid cloud strategy execution can relieve the burden on internal IT teams. That same consultative support can:</a:t>
            </a:r>
          </a:p>
          <a:p>
            <a:pPr algn="just" fontAlgn="base"/>
            <a:endParaRPr lang="en-US" b="0" i="0" dirty="0">
              <a:solidFill>
                <a:srgbClr val="55585A"/>
              </a:solidFill>
              <a:effectLst/>
              <a:latin typeface="Noto Sans" panose="020B0502040204020203" pitchFamily="34" charset="0"/>
            </a:endParaRPr>
          </a:p>
          <a:p>
            <a:pPr algn="just" fontAlgn="base">
              <a:buFont typeface="Arial" panose="020B0604020202020204" pitchFamily="34" charset="0"/>
              <a:buChar char="•"/>
            </a:pPr>
            <a:r>
              <a:rPr lang="en-US" b="0" i="0" dirty="0">
                <a:solidFill>
                  <a:srgbClr val="737E86"/>
                </a:solidFill>
                <a:effectLst/>
                <a:latin typeface="inherit"/>
              </a:rPr>
              <a:t>Provide a consultative approach to developing an effective hybrid cloud strategy</a:t>
            </a:r>
          </a:p>
          <a:p>
            <a:pPr algn="just" fontAlgn="base">
              <a:buFont typeface="Arial" panose="020B0604020202020204" pitchFamily="34" charset="0"/>
              <a:buChar char="•"/>
            </a:pPr>
            <a:r>
              <a:rPr lang="en-US" b="0" i="0" dirty="0">
                <a:solidFill>
                  <a:srgbClr val="737E86"/>
                </a:solidFill>
                <a:effectLst/>
                <a:latin typeface="inherit"/>
              </a:rPr>
              <a:t>Make needed application and workload assessments</a:t>
            </a:r>
          </a:p>
          <a:p>
            <a:pPr algn="just" fontAlgn="base">
              <a:buFont typeface="Arial" panose="020B0604020202020204" pitchFamily="34" charset="0"/>
              <a:buChar char="•"/>
            </a:pPr>
            <a:r>
              <a:rPr lang="en-US" b="0" i="0" dirty="0">
                <a:solidFill>
                  <a:srgbClr val="737E86"/>
                </a:solidFill>
                <a:effectLst/>
                <a:latin typeface="inherit"/>
              </a:rPr>
              <a:t>Provide needed fractional personnel and experts</a:t>
            </a:r>
          </a:p>
          <a:p>
            <a:pPr algn="just" fontAlgn="base">
              <a:buFont typeface="Arial" panose="020B0604020202020204" pitchFamily="34" charset="0"/>
              <a:buChar char="•"/>
            </a:pPr>
            <a:r>
              <a:rPr lang="en-US" b="0" i="0" dirty="0">
                <a:solidFill>
                  <a:srgbClr val="737E86"/>
                </a:solidFill>
                <a:effectLst/>
                <a:latin typeface="inherit"/>
              </a:rPr>
              <a:t>Help train internal IT teams on how to test, manage, monitor, and expand the hybrid strategy over time so that knowledge transfer benefits the in-house IT teams.</a:t>
            </a:r>
          </a:p>
        </p:txBody>
      </p:sp>
    </p:spTree>
    <p:extLst>
      <p:ext uri="{BB962C8B-B14F-4D97-AF65-F5344CB8AC3E}">
        <p14:creationId xmlns:p14="http://schemas.microsoft.com/office/powerpoint/2010/main" val="4288793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21"/>
            <a:ext cx="10515600" cy="843279"/>
          </a:xfrm>
        </p:spPr>
        <p:txBody>
          <a:bodyPr>
            <a:normAutofit/>
          </a:bodyPr>
          <a:lstStyle/>
          <a:p>
            <a:r>
              <a:rPr lang="en-US" b="1" dirty="0"/>
              <a:t>Essentials for Hybrid Cloud </a:t>
            </a:r>
            <a:r>
              <a:rPr lang="en-US" b="1" dirty="0" smtClean="0"/>
              <a:t>Management</a:t>
            </a:r>
            <a:endParaRPr lang="en-IN" dirty="0"/>
          </a:p>
        </p:txBody>
      </p:sp>
      <p:sp>
        <p:nvSpPr>
          <p:cNvPr id="3" name="Content Placeholder 2"/>
          <p:cNvSpPr>
            <a:spLocks noGrp="1"/>
          </p:cNvSpPr>
          <p:nvPr>
            <p:ph idx="1"/>
          </p:nvPr>
        </p:nvSpPr>
        <p:spPr>
          <a:xfrm>
            <a:off x="325120" y="1117600"/>
            <a:ext cx="11267440" cy="5537200"/>
          </a:xfrm>
        </p:spPr>
        <p:txBody>
          <a:bodyPr>
            <a:normAutofit fontScale="77500" lnSpcReduction="20000"/>
          </a:bodyPr>
          <a:lstStyle/>
          <a:p>
            <a:pPr marL="0" indent="0" algn="just">
              <a:buNone/>
            </a:pPr>
            <a:r>
              <a:rPr lang="en-US" dirty="0"/>
              <a:t>Following are a few essential considerations for successful hybrid cloud management.</a:t>
            </a:r>
          </a:p>
          <a:p>
            <a:pPr algn="just"/>
            <a:r>
              <a:rPr lang="en-US" b="1" dirty="0"/>
              <a:t>Security and governance</a:t>
            </a:r>
            <a:r>
              <a:rPr lang="en-US" dirty="0"/>
              <a:t>—with today’s </a:t>
            </a:r>
            <a:r>
              <a:rPr lang="en-US" dirty="0" err="1"/>
              <a:t>DevSecOps</a:t>
            </a:r>
            <a:r>
              <a:rPr lang="en-US" dirty="0"/>
              <a:t> mindset, you need to plan security for your hybrid cloud from the get go. Identify the security requirements of </a:t>
            </a:r>
            <a:r>
              <a:rPr lang="en-US" dirty="0" err="1"/>
              <a:t>on-premise</a:t>
            </a:r>
            <a:r>
              <a:rPr lang="en-US" dirty="0"/>
              <a:t> and cloud environments, and use tools like Identity and Access Management (</a:t>
            </a:r>
            <a:r>
              <a:rPr lang="en-US" dirty="0" err="1"/>
              <a:t>IaM</a:t>
            </a:r>
            <a:r>
              <a:rPr lang="en-US" dirty="0"/>
              <a:t>) to create homogenous security interfaces across environments. Monitor to ensure security requirements like encryption do not affect performance.</a:t>
            </a:r>
          </a:p>
          <a:p>
            <a:pPr algn="just"/>
            <a:r>
              <a:rPr lang="en-US" b="1" dirty="0"/>
              <a:t>Workload inventory</a:t>
            </a:r>
            <a:r>
              <a:rPr lang="en-US" dirty="0"/>
              <a:t>—understand which workloads are expected to run in the hybrid cloud, and how they leverage </a:t>
            </a:r>
            <a:r>
              <a:rPr lang="en-US" dirty="0" err="1"/>
              <a:t>on-premise</a:t>
            </a:r>
            <a:r>
              <a:rPr lang="en-US" dirty="0"/>
              <a:t> and public cloud resources. Map out applications and understand their value to users, expected loads, data requirements, integrations, networking, and anything else that can impact availability or performance.</a:t>
            </a:r>
          </a:p>
          <a:p>
            <a:pPr algn="just"/>
            <a:r>
              <a:rPr lang="en-US" b="1" dirty="0"/>
              <a:t>Visibility across multiple cloud environments</a:t>
            </a:r>
            <a:r>
              <a:rPr lang="en-US" dirty="0"/>
              <a:t>—relying on dashboards or interfaces for each separate cloud environment can quickly become messy. Use a tool or technology that can collect data from all </a:t>
            </a:r>
            <a:r>
              <a:rPr lang="en-US" dirty="0" err="1"/>
              <a:t>on-premise</a:t>
            </a:r>
            <a:r>
              <a:rPr lang="en-US" dirty="0"/>
              <a:t> and public cloud systems and display them on a single pane of glass. Seeing everything in one place, with a common system for metrics and reporting, will make management much easier.</a:t>
            </a:r>
          </a:p>
          <a:p>
            <a:pPr algn="just"/>
            <a:r>
              <a:rPr lang="en-US" b="1" dirty="0"/>
              <a:t>Service level agreements (SLA)</a:t>
            </a:r>
            <a:r>
              <a:rPr lang="en-US" dirty="0"/>
              <a:t>—hybrid clouds are very sensitive to performance, so SLAs are an essential part of planning. Construct public-private interfaces, data transfer pipelines and latencies so that you can comfortably meet user performance expectations. Use public and private cloud resources wisely to achieve high availability that can meet uptime requirements.</a:t>
            </a:r>
          </a:p>
        </p:txBody>
      </p:sp>
    </p:spTree>
    <p:extLst>
      <p:ext uri="{BB962C8B-B14F-4D97-AF65-F5344CB8AC3E}">
        <p14:creationId xmlns:p14="http://schemas.microsoft.com/office/powerpoint/2010/main" val="2950249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243841"/>
            <a:ext cx="11115040" cy="701039"/>
          </a:xfrm>
        </p:spPr>
        <p:txBody>
          <a:bodyPr>
            <a:noAutofit/>
          </a:bodyPr>
          <a:lstStyle/>
          <a:p>
            <a:r>
              <a:rPr lang="en-US" sz="3800" b="1" dirty="0"/>
              <a:t>Key Capabilities of Hybrid Cloud Management </a:t>
            </a:r>
            <a:r>
              <a:rPr lang="en-US" sz="3800" b="1" dirty="0" smtClean="0"/>
              <a:t>Solutions</a:t>
            </a:r>
            <a:endParaRPr lang="en-IN" sz="3800" b="1" dirty="0"/>
          </a:p>
        </p:txBody>
      </p:sp>
      <p:sp>
        <p:nvSpPr>
          <p:cNvPr id="3" name="Content Placeholder 2"/>
          <p:cNvSpPr>
            <a:spLocks noGrp="1"/>
          </p:cNvSpPr>
          <p:nvPr>
            <p:ph idx="1"/>
          </p:nvPr>
        </p:nvSpPr>
        <p:spPr>
          <a:xfrm>
            <a:off x="508000" y="1056640"/>
            <a:ext cx="11115040" cy="5628640"/>
          </a:xfrm>
        </p:spPr>
        <p:txBody>
          <a:bodyPr>
            <a:normAutofit fontScale="77500" lnSpcReduction="20000"/>
          </a:bodyPr>
          <a:lstStyle/>
          <a:p>
            <a:pPr marL="0" indent="0" algn="just">
              <a:buNone/>
            </a:pPr>
            <a:r>
              <a:rPr lang="en-US" dirty="0"/>
              <a:t>Hybrid cloud management is a discipline, but it is almost always practiced with specialized cloud management tools</a:t>
            </a:r>
            <a:r>
              <a:rPr lang="en-US" dirty="0" smtClean="0"/>
              <a:t>.</a:t>
            </a:r>
            <a:r>
              <a:rPr lang="en-US" dirty="0"/>
              <a:t> Here the common capabilities offered by Hybrid Cloud Management (HCM) solutions.</a:t>
            </a:r>
          </a:p>
          <a:p>
            <a:pPr algn="just"/>
            <a:r>
              <a:rPr lang="en-US" b="1" dirty="0"/>
              <a:t>Service aggregation</a:t>
            </a:r>
            <a:r>
              <a:rPr lang="en-US" dirty="0"/>
              <a:t>—showing services and applications running on multiple cloud environments in one place and allowing you to manage them as a single unit.</a:t>
            </a:r>
          </a:p>
          <a:p>
            <a:pPr algn="just"/>
            <a:r>
              <a:rPr lang="en-US" b="1" dirty="0"/>
              <a:t>Cost management</a:t>
            </a:r>
            <a:r>
              <a:rPr lang="en-US" dirty="0"/>
              <a:t>—allowing you to set flexible policies for cost across cloud solutions and maximize your ROI, for example by moving data to the cheapest applicable storage option.</a:t>
            </a:r>
          </a:p>
          <a:p>
            <a:pPr algn="just"/>
            <a:r>
              <a:rPr lang="en-US" b="1" dirty="0"/>
              <a:t>Self-service</a:t>
            </a:r>
            <a:r>
              <a:rPr lang="en-US" dirty="0"/>
              <a:t>—allowing users to deploy, consume and terminate workloads without worrying about the underlying infrastructure.</a:t>
            </a:r>
          </a:p>
          <a:p>
            <a:pPr algn="just"/>
            <a:r>
              <a:rPr lang="en-US" b="1" dirty="0"/>
              <a:t>Release and deployment orchestration</a:t>
            </a:r>
            <a:r>
              <a:rPr lang="en-US" dirty="0"/>
              <a:t>—supporting DevOps and CI/CD workflows by letting developers automate deployment of dev, test and production environments.</a:t>
            </a:r>
          </a:p>
          <a:p>
            <a:pPr algn="just"/>
            <a:r>
              <a:rPr lang="en-US" b="1" dirty="0"/>
              <a:t>Workload and cost analytics</a:t>
            </a:r>
            <a:r>
              <a:rPr lang="en-US" dirty="0"/>
              <a:t>—providing rich, actionable data about what is running on the hybrid cloud and the costs incurred by cloud providers.</a:t>
            </a:r>
          </a:p>
          <a:p>
            <a:pPr algn="just"/>
            <a:r>
              <a:rPr lang="en-US" b="1" dirty="0"/>
              <a:t>Integrations and APIs</a:t>
            </a:r>
            <a:r>
              <a:rPr lang="en-US" dirty="0"/>
              <a:t>—making it easy to integrate the hybrid cloud with existing enterprise systems and development tools, both in the cloud and on-premises.</a:t>
            </a:r>
          </a:p>
          <a:p>
            <a:pPr algn="just"/>
            <a:r>
              <a:rPr lang="en-US" b="1" dirty="0"/>
              <a:t>Platform as a Service (PaaS)</a:t>
            </a:r>
            <a:r>
              <a:rPr lang="en-US" dirty="0"/>
              <a:t>—allowing users to consume databases and other common infrastructure elements as a managed service.</a:t>
            </a:r>
          </a:p>
          <a:p>
            <a:pPr algn="just"/>
            <a:r>
              <a:rPr lang="en-US" b="1" dirty="0"/>
              <a:t>Workload migration</a:t>
            </a:r>
            <a:r>
              <a:rPr lang="en-US" dirty="0"/>
              <a:t>—providing automated, fast and low-risk options for moving workloads from private to public cloud environment and back.</a:t>
            </a:r>
          </a:p>
          <a:p>
            <a:pPr marL="0" indent="0" algn="just">
              <a:buNone/>
            </a:pPr>
            <a:endParaRPr lang="en-US" dirty="0" smtClean="0"/>
          </a:p>
        </p:txBody>
      </p:sp>
    </p:spTree>
    <p:extLst>
      <p:ext uri="{BB962C8B-B14F-4D97-AF65-F5344CB8AC3E}">
        <p14:creationId xmlns:p14="http://schemas.microsoft.com/office/powerpoint/2010/main" val="2048273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10515600" cy="843279"/>
          </a:xfrm>
        </p:spPr>
        <p:txBody>
          <a:bodyPr>
            <a:normAutofit/>
          </a:bodyPr>
          <a:lstStyle/>
          <a:p>
            <a:r>
              <a:rPr lang="en-US" sz="4000" b="1" dirty="0" smtClean="0"/>
              <a:t>Hybrid Cloud Solutions: Key Considerations</a:t>
            </a:r>
            <a:endParaRPr lang="en-IN" sz="4000" b="1" dirty="0"/>
          </a:p>
        </p:txBody>
      </p:sp>
      <p:sp>
        <p:nvSpPr>
          <p:cNvPr id="3" name="Content Placeholder 2"/>
          <p:cNvSpPr>
            <a:spLocks noGrp="1"/>
          </p:cNvSpPr>
          <p:nvPr>
            <p:ph idx="1"/>
          </p:nvPr>
        </p:nvSpPr>
        <p:spPr>
          <a:xfrm>
            <a:off x="406400" y="995680"/>
            <a:ext cx="11267440" cy="5110480"/>
          </a:xfrm>
        </p:spPr>
        <p:txBody>
          <a:bodyPr>
            <a:noAutofit/>
          </a:bodyPr>
          <a:lstStyle/>
          <a:p>
            <a:pPr marL="0" indent="0" algn="just">
              <a:buNone/>
            </a:pPr>
            <a:r>
              <a:rPr lang="en-US" sz="2100" dirty="0" smtClean="0"/>
              <a:t>When evaluating hybrid cloud solutions, enterprises should keep in mind certain technology and organizational considerations, including the following:</a:t>
            </a:r>
          </a:p>
          <a:p>
            <a:pPr algn="just"/>
            <a:endParaRPr lang="en-US" sz="2100" dirty="0" smtClean="0"/>
          </a:p>
          <a:p>
            <a:pPr algn="just"/>
            <a:r>
              <a:rPr lang="en-US" sz="2100" b="1" dirty="0" smtClean="0"/>
              <a:t>Organizational dynamics. </a:t>
            </a:r>
            <a:r>
              <a:rPr lang="en-US" sz="2100" dirty="0" smtClean="0"/>
              <a:t>Who are the various IT constituencies in the enterprise, and how are their current needs being met (or not) with the existing IT environment? The various IT stakeholders — IT buyers, decision makers, administrators, and end users (i.e., application developers and line-of-business managers) — may take different paths to cloud. Transformation-oriented IT leaders can leverage hybrid cloud to position themselves as enterprise IT architects who ensure that resources are centralized, stable, and secure but dynamically available to serve both IT operations and IT-driven business requirements. </a:t>
            </a:r>
            <a:endParaRPr lang="en-US" sz="2100" dirty="0"/>
          </a:p>
          <a:p>
            <a:pPr algn="just"/>
            <a:endParaRPr lang="en-US" sz="2100" dirty="0" smtClean="0"/>
          </a:p>
          <a:p>
            <a:pPr algn="just"/>
            <a:r>
              <a:rPr lang="en-US" sz="2100" b="1" dirty="0" smtClean="0"/>
              <a:t>Workload placement. </a:t>
            </a:r>
            <a:r>
              <a:rPr lang="en-US" sz="2100" dirty="0" smtClean="0"/>
              <a:t>Which applications are best suited for onsite private clouds, which can benefit most from operating in offsite public cloud environments, and which are ideally positioned to move between environments as needed based on load, scalability, cost optimization, application life-cycle, and end-user experience/proximity requirements? The decision-making process plays out across multiple vectors, encompassing the security, performance, and compliance requirements of individual application, workload, and business process components.</a:t>
            </a:r>
            <a:endParaRPr lang="en-IN" sz="2100" dirty="0"/>
          </a:p>
        </p:txBody>
      </p:sp>
    </p:spTree>
    <p:extLst>
      <p:ext uri="{BB962C8B-B14F-4D97-AF65-F5344CB8AC3E}">
        <p14:creationId xmlns:p14="http://schemas.microsoft.com/office/powerpoint/2010/main" val="3158891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Hybrid Cloud Solutions: Key Considerations</a:t>
            </a:r>
            <a:endParaRPr lang="en-IN" dirty="0"/>
          </a:p>
        </p:txBody>
      </p:sp>
      <p:sp>
        <p:nvSpPr>
          <p:cNvPr id="3" name="Content Placeholder 2"/>
          <p:cNvSpPr>
            <a:spLocks noGrp="1"/>
          </p:cNvSpPr>
          <p:nvPr>
            <p:ph idx="1"/>
          </p:nvPr>
        </p:nvSpPr>
        <p:spPr>
          <a:xfrm>
            <a:off x="538480" y="1825625"/>
            <a:ext cx="10815320" cy="4351338"/>
          </a:xfrm>
        </p:spPr>
        <p:txBody>
          <a:bodyPr>
            <a:normAutofit fontScale="92500" lnSpcReduction="20000"/>
          </a:bodyPr>
          <a:lstStyle/>
          <a:p>
            <a:pPr algn="just"/>
            <a:r>
              <a:rPr lang="en-US" b="1" dirty="0" smtClean="0"/>
              <a:t>Hybrid cloud use cases. </a:t>
            </a:r>
            <a:r>
              <a:rPr lang="en-US" dirty="0" smtClean="0"/>
              <a:t>What IT workloads will hybrid cloud be used to enable? The offsite dimension of hybrid cloud can support peak load resource bursting for production environments, scalable sandboxes for software testing and development, and disaster recovery/remote storage scenarios. Hybrid cloud can also support the broader objective of location-agnostic IT where workloads simply run in the appropriate environment — onsite or offsite, with business, application life-cycle, scale-up/scale-out requirements, and other factors determining what runs where. </a:t>
            </a:r>
          </a:p>
          <a:p>
            <a:pPr algn="just"/>
            <a:endParaRPr lang="en-US" dirty="0" smtClean="0"/>
          </a:p>
          <a:p>
            <a:pPr algn="just"/>
            <a:r>
              <a:rPr lang="en-US" b="1" dirty="0" smtClean="0"/>
              <a:t>Service provider selection. </a:t>
            </a:r>
            <a:r>
              <a:rPr lang="en-US" dirty="0" smtClean="0"/>
              <a:t>When making the decision about a hybrid cloud solution partner, organizations should consider whether the offering is fully integrated with enterprise IT or just loosely connected raw compute and storage capacity delivered to end users in the organization.</a:t>
            </a:r>
            <a:endParaRPr lang="en-IN" dirty="0"/>
          </a:p>
        </p:txBody>
      </p:sp>
    </p:spTree>
    <p:extLst>
      <p:ext uri="{BB962C8B-B14F-4D97-AF65-F5344CB8AC3E}">
        <p14:creationId xmlns:p14="http://schemas.microsoft.com/office/powerpoint/2010/main" val="708040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1344</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Calibri Light</vt:lpstr>
      <vt:lpstr>Google Sans Text</vt:lpstr>
      <vt:lpstr>inherit</vt:lpstr>
      <vt:lpstr>Montserrat</vt:lpstr>
      <vt:lpstr>Noto Sans</vt:lpstr>
      <vt:lpstr>proxima-nova</vt:lpstr>
      <vt:lpstr>Office Theme</vt:lpstr>
      <vt:lpstr>PowerPoint Presentation</vt:lpstr>
      <vt:lpstr>PowerPoint Presentation</vt:lpstr>
      <vt:lpstr>PowerPoint Presentation</vt:lpstr>
      <vt:lpstr>PowerPoint Presentation</vt:lpstr>
      <vt:lpstr>PowerPoint Presentation</vt:lpstr>
      <vt:lpstr>Essentials for Hybrid Cloud Management</vt:lpstr>
      <vt:lpstr>Key Capabilities of Hybrid Cloud Management Solutions</vt:lpstr>
      <vt:lpstr>Hybrid Cloud Solutions: Key Considerations</vt:lpstr>
      <vt:lpstr>Hybrid Cloud Solutions: Key Considerations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Ambika Aggarwal</dc:creator>
  <cp:lastModifiedBy>Dr. Ambika Aggarwal</cp:lastModifiedBy>
  <cp:revision>9</cp:revision>
  <dcterms:created xsi:type="dcterms:W3CDTF">2024-02-23T07:53:31Z</dcterms:created>
  <dcterms:modified xsi:type="dcterms:W3CDTF">2024-02-23T10:15:00Z</dcterms:modified>
</cp:coreProperties>
</file>