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3" r:id="rId8"/>
    <p:sldId id="265" r:id="rId9"/>
    <p:sldId id="257" r:id="rId10"/>
    <p:sldId id="266" r:id="rId11"/>
    <p:sldId id="258"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11828B-35CA-4ABD-8C38-E0C1A8FBB9E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166730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1828B-35CA-4ABD-8C38-E0C1A8FBB9E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18348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1828B-35CA-4ABD-8C38-E0C1A8FBB9E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329938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1828B-35CA-4ABD-8C38-E0C1A8FBB9E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140994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11828B-35CA-4ABD-8C38-E0C1A8FBB9E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247646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11828B-35CA-4ABD-8C38-E0C1A8FBB9E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24216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11828B-35CA-4ABD-8C38-E0C1A8FBB9E3}"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280464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11828B-35CA-4ABD-8C38-E0C1A8FBB9E3}"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14192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1828B-35CA-4ABD-8C38-E0C1A8FBB9E3}"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383801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11828B-35CA-4ABD-8C38-E0C1A8FBB9E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328686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11828B-35CA-4ABD-8C38-E0C1A8FBB9E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33F84-CF80-49B0-B9FB-1323414B85A8}" type="slidenum">
              <a:rPr lang="en-IN" smtClean="0"/>
              <a:t>‹#›</a:t>
            </a:fld>
            <a:endParaRPr lang="en-IN"/>
          </a:p>
        </p:txBody>
      </p:sp>
    </p:spTree>
    <p:extLst>
      <p:ext uri="{BB962C8B-B14F-4D97-AF65-F5344CB8AC3E}">
        <p14:creationId xmlns:p14="http://schemas.microsoft.com/office/powerpoint/2010/main" val="292337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1828B-35CA-4ABD-8C38-E0C1A8FBB9E3}" type="datetimeFigureOut">
              <a:rPr lang="en-IN" smtClean="0"/>
              <a:t>20-08-2024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33F84-CF80-49B0-B9FB-1323414B85A8}" type="slidenum">
              <a:rPr lang="en-IN" smtClean="0"/>
              <a:t>‹#›</a:t>
            </a:fld>
            <a:endParaRPr lang="en-IN"/>
          </a:p>
        </p:txBody>
      </p:sp>
    </p:spTree>
    <p:extLst>
      <p:ext uri="{BB962C8B-B14F-4D97-AF65-F5344CB8AC3E}">
        <p14:creationId xmlns:p14="http://schemas.microsoft.com/office/powerpoint/2010/main" val="323746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Introduction to Virtualization</a:t>
            </a:r>
            <a:r>
              <a:rPr lang="en-IN" dirty="0"/>
              <a:t> </a:t>
            </a:r>
            <a:br>
              <a:rPr lang="en-IN" dirty="0"/>
            </a:br>
            <a:endParaRPr lang="en-IN" dirty="0"/>
          </a:p>
        </p:txBody>
      </p:sp>
      <p:sp>
        <p:nvSpPr>
          <p:cNvPr id="3" name="Subtitle 2"/>
          <p:cNvSpPr>
            <a:spLocks noGrp="1"/>
          </p:cNvSpPr>
          <p:nvPr>
            <p:ph type="subTitle" idx="1"/>
          </p:nvPr>
        </p:nvSpPr>
        <p:spPr/>
        <p:txBody>
          <a:bodyPr/>
          <a:lstStyle/>
          <a:p>
            <a:r>
              <a:rPr lang="en-US" dirty="0" smtClean="0"/>
              <a:t>Unit-1</a:t>
            </a:r>
            <a:endParaRPr lang="en-IN" dirty="0"/>
          </a:p>
        </p:txBody>
      </p:sp>
    </p:spTree>
    <p:extLst>
      <p:ext uri="{BB962C8B-B14F-4D97-AF65-F5344CB8AC3E}">
        <p14:creationId xmlns:p14="http://schemas.microsoft.com/office/powerpoint/2010/main" val="170583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985519"/>
          </a:xfrm>
        </p:spPr>
        <p:txBody>
          <a:bodyPr/>
          <a:lstStyle/>
          <a:p>
            <a:r>
              <a:rPr lang="en-IN" b="1" dirty="0"/>
              <a:t>Cloud infrastructure</a:t>
            </a:r>
            <a:endParaRPr lang="en-IN" dirty="0"/>
          </a:p>
        </p:txBody>
      </p:sp>
      <p:sp>
        <p:nvSpPr>
          <p:cNvPr id="3" name="Content Placeholder 2"/>
          <p:cNvSpPr>
            <a:spLocks noGrp="1"/>
          </p:cNvSpPr>
          <p:nvPr>
            <p:ph idx="1"/>
          </p:nvPr>
        </p:nvSpPr>
        <p:spPr>
          <a:xfrm>
            <a:off x="838200" y="1361440"/>
            <a:ext cx="10515600" cy="4815523"/>
          </a:xfrm>
        </p:spPr>
        <p:txBody>
          <a:bodyPr>
            <a:normAutofit fontScale="92500"/>
          </a:bodyPr>
          <a:lstStyle/>
          <a:p>
            <a:pPr algn="just"/>
            <a:r>
              <a:rPr lang="en-US" dirty="0"/>
              <a:t>A cloud computing IT infrastructure is similar to traditional infrastructure. </a:t>
            </a:r>
            <a:endParaRPr lang="en-US" dirty="0" smtClean="0"/>
          </a:p>
          <a:p>
            <a:pPr algn="just"/>
            <a:endParaRPr lang="en-US" dirty="0" smtClean="0"/>
          </a:p>
          <a:p>
            <a:pPr algn="just"/>
            <a:r>
              <a:rPr lang="en-US" dirty="0" smtClean="0"/>
              <a:t>However</a:t>
            </a:r>
            <a:r>
              <a:rPr lang="en-US" dirty="0"/>
              <a:t>, end users can access the infrastructure via the internet, with the ability to use computing resources without installing on-premises through virtualization. </a:t>
            </a:r>
            <a:endParaRPr lang="en-US" dirty="0" smtClean="0"/>
          </a:p>
          <a:p>
            <a:pPr algn="just"/>
            <a:endParaRPr lang="en-US" dirty="0" smtClean="0"/>
          </a:p>
          <a:p>
            <a:pPr algn="just"/>
            <a:r>
              <a:rPr lang="en-US" dirty="0" smtClean="0"/>
              <a:t>Virtualization </a:t>
            </a:r>
            <a:r>
              <a:rPr lang="en-US" dirty="0"/>
              <a:t>connects physical servers maintained by a service provider at any or many geographical locations. </a:t>
            </a:r>
            <a:endParaRPr lang="en-US" dirty="0" smtClean="0"/>
          </a:p>
          <a:p>
            <a:pPr algn="just"/>
            <a:endParaRPr lang="en-US" dirty="0" smtClean="0"/>
          </a:p>
          <a:p>
            <a:pPr algn="just"/>
            <a:r>
              <a:rPr lang="en-US" dirty="0" smtClean="0"/>
              <a:t>Then</a:t>
            </a:r>
            <a:r>
              <a:rPr lang="en-US" dirty="0"/>
              <a:t>, it divides and abstracts resources, like storage, to make them accessible to users almost anywhere an internet connection can be made.</a:t>
            </a:r>
            <a:endParaRPr lang="en-IN" dirty="0"/>
          </a:p>
        </p:txBody>
      </p:sp>
    </p:spTree>
    <p:extLst>
      <p:ext uri="{BB962C8B-B14F-4D97-AF65-F5344CB8AC3E}">
        <p14:creationId xmlns:p14="http://schemas.microsoft.com/office/powerpoint/2010/main" val="1133168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 optimal IT infrastructure</a:t>
            </a:r>
          </a:p>
        </p:txBody>
      </p:sp>
      <p:sp>
        <p:nvSpPr>
          <p:cNvPr id="3" name="Content Placeholder 2"/>
          <p:cNvSpPr>
            <a:spLocks noGrp="1"/>
          </p:cNvSpPr>
          <p:nvPr>
            <p:ph idx="1"/>
          </p:nvPr>
        </p:nvSpPr>
        <p:spPr/>
        <p:txBody>
          <a:bodyPr/>
          <a:lstStyle/>
          <a:p>
            <a:pPr algn="just"/>
            <a:r>
              <a:rPr lang="en-US" dirty="0"/>
              <a:t>IT infrastructure setups vary by business needs and goals, but some goals are universal for every enterprise. </a:t>
            </a:r>
            <a:endParaRPr lang="en-US" dirty="0" smtClean="0"/>
          </a:p>
          <a:p>
            <a:pPr algn="just"/>
            <a:endParaRPr lang="en-US" dirty="0"/>
          </a:p>
          <a:p>
            <a:pPr algn="just"/>
            <a:r>
              <a:rPr lang="en-US" dirty="0" smtClean="0"/>
              <a:t>The </a:t>
            </a:r>
            <a:r>
              <a:rPr lang="en-US" dirty="0"/>
              <a:t>optimal infrastructure provides a business </a:t>
            </a:r>
            <a:r>
              <a:rPr lang="en-US" b="1" dirty="0"/>
              <a:t>high-performance storage</a:t>
            </a:r>
            <a:r>
              <a:rPr lang="en-US" dirty="0"/>
              <a:t>, a </a:t>
            </a:r>
            <a:r>
              <a:rPr lang="en-US" b="1" dirty="0"/>
              <a:t>low-latency network</a:t>
            </a:r>
            <a:r>
              <a:rPr lang="en-US" dirty="0"/>
              <a:t>, </a:t>
            </a:r>
            <a:r>
              <a:rPr lang="en-US" b="1" dirty="0"/>
              <a:t>security,</a:t>
            </a:r>
            <a:r>
              <a:rPr lang="en-US" dirty="0"/>
              <a:t> an </a:t>
            </a:r>
            <a:r>
              <a:rPr lang="en-US" b="1" dirty="0"/>
              <a:t>optimized wide area network (WAN)</a:t>
            </a:r>
            <a:r>
              <a:rPr lang="en-US" dirty="0"/>
              <a:t>, </a:t>
            </a:r>
            <a:r>
              <a:rPr lang="en-US" b="1" dirty="0"/>
              <a:t>virtualization</a:t>
            </a:r>
            <a:r>
              <a:rPr lang="en-US" dirty="0"/>
              <a:t> and </a:t>
            </a:r>
            <a:r>
              <a:rPr lang="en-US" b="1" dirty="0"/>
              <a:t>zero downtime</a:t>
            </a:r>
            <a:r>
              <a:rPr lang="en-US" dirty="0"/>
              <a:t>.</a:t>
            </a:r>
            <a:endParaRPr lang="en-IN" dirty="0"/>
          </a:p>
        </p:txBody>
      </p:sp>
    </p:spTree>
    <p:extLst>
      <p:ext uri="{BB962C8B-B14F-4D97-AF65-F5344CB8AC3E}">
        <p14:creationId xmlns:p14="http://schemas.microsoft.com/office/powerpoint/2010/main" val="317418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0"/>
            <a:ext cx="10515600" cy="1056640"/>
          </a:xfrm>
        </p:spPr>
        <p:txBody>
          <a:bodyPr/>
          <a:lstStyle/>
          <a:p>
            <a:r>
              <a:rPr lang="en-IN" b="1" dirty="0"/>
              <a:t>An optimal IT infrastructure</a:t>
            </a:r>
            <a:endParaRPr lang="en-IN" dirty="0"/>
          </a:p>
        </p:txBody>
      </p:sp>
      <p:sp>
        <p:nvSpPr>
          <p:cNvPr id="3" name="Content Placeholder 2"/>
          <p:cNvSpPr>
            <a:spLocks noGrp="1"/>
          </p:cNvSpPr>
          <p:nvPr>
            <p:ph idx="1"/>
          </p:nvPr>
        </p:nvSpPr>
        <p:spPr>
          <a:xfrm>
            <a:off x="660400" y="1564640"/>
            <a:ext cx="10693400" cy="4876799"/>
          </a:xfrm>
        </p:spPr>
        <p:txBody>
          <a:bodyPr>
            <a:noAutofit/>
          </a:bodyPr>
          <a:lstStyle/>
          <a:p>
            <a:pPr algn="just" fontAlgn="base"/>
            <a:r>
              <a:rPr lang="en-US" sz="2200" b="1" dirty="0"/>
              <a:t>High-performance storage </a:t>
            </a:r>
            <a:r>
              <a:rPr lang="en-US" sz="2200" dirty="0"/>
              <a:t>systems store and back up data and include a data recovery system in case </a:t>
            </a:r>
            <a:r>
              <a:rPr lang="en-US" sz="2200" dirty="0" smtClean="0"/>
              <a:t>of disasters.</a:t>
            </a:r>
            <a:endParaRPr lang="en-US" sz="2200" dirty="0"/>
          </a:p>
          <a:p>
            <a:pPr algn="just" fontAlgn="base"/>
            <a:r>
              <a:rPr lang="en-US" sz="2200" b="1" dirty="0"/>
              <a:t>Low-latency networks</a:t>
            </a:r>
            <a:r>
              <a:rPr lang="en-US" sz="2200" dirty="0"/>
              <a:t> use enterprise-level infrastructure components to reduce the delay of data flow</a:t>
            </a:r>
            <a:r>
              <a:rPr lang="en-US" sz="2200" dirty="0" smtClean="0"/>
              <a:t>.</a:t>
            </a:r>
            <a:endParaRPr lang="en-US" sz="2200" dirty="0"/>
          </a:p>
          <a:p>
            <a:pPr algn="just" fontAlgn="base"/>
            <a:r>
              <a:rPr lang="en-US" sz="2200" b="1" dirty="0"/>
              <a:t>Secure infrastructures</a:t>
            </a:r>
            <a:r>
              <a:rPr lang="en-US" sz="2200" dirty="0"/>
              <a:t> include systems that control information access and data availability. It can also safeguard a business against breaches and cyberattacks wherever the data resides, maintaining the customers’ </a:t>
            </a:r>
            <a:r>
              <a:rPr lang="en-US" sz="2200" dirty="0" smtClean="0"/>
              <a:t>trust.</a:t>
            </a:r>
            <a:endParaRPr lang="en-US" sz="2200" b="1" dirty="0"/>
          </a:p>
          <a:p>
            <a:pPr algn="just" fontAlgn="base"/>
            <a:r>
              <a:rPr lang="en-US" sz="2200" b="1" dirty="0" smtClean="0"/>
              <a:t>WANs</a:t>
            </a:r>
            <a:r>
              <a:rPr lang="en-US" sz="2200" dirty="0"/>
              <a:t> manage the network by prioritizing traffic and giving certain applications more or less bandwidth as </a:t>
            </a:r>
            <a:r>
              <a:rPr lang="en-US" sz="2200" dirty="0" smtClean="0"/>
              <a:t>needed.</a:t>
            </a:r>
            <a:endParaRPr lang="en-US" sz="2200" b="1" dirty="0"/>
          </a:p>
          <a:p>
            <a:pPr algn="just" fontAlgn="base"/>
            <a:r>
              <a:rPr lang="en-US" sz="2200" b="1" dirty="0" smtClean="0"/>
              <a:t>Virtualization</a:t>
            </a:r>
            <a:r>
              <a:rPr lang="en-US" sz="2200" dirty="0"/>
              <a:t> provides faster server provisioning, increases uptime, improves disaster recovery and saves </a:t>
            </a:r>
            <a:r>
              <a:rPr lang="en-US" sz="2200" dirty="0" smtClean="0"/>
              <a:t>energy.</a:t>
            </a:r>
            <a:endParaRPr lang="en-US" sz="2200" dirty="0"/>
          </a:p>
          <a:p>
            <a:pPr algn="just" fontAlgn="base"/>
            <a:r>
              <a:rPr lang="en-US" sz="2200" b="1" dirty="0" smtClean="0"/>
              <a:t>Zero </a:t>
            </a:r>
            <a:r>
              <a:rPr lang="en-US" sz="2200" b="1" dirty="0"/>
              <a:t>downtime</a:t>
            </a:r>
            <a:r>
              <a:rPr lang="en-US" sz="2200" dirty="0"/>
              <a:t> aims to reduce disruptions to business operations and eliminates system downtime to keep costs down and profits up.</a:t>
            </a:r>
          </a:p>
        </p:txBody>
      </p:sp>
    </p:spTree>
    <p:extLst>
      <p:ext uri="{BB962C8B-B14F-4D97-AF65-F5344CB8AC3E}">
        <p14:creationId xmlns:p14="http://schemas.microsoft.com/office/powerpoint/2010/main" val="21868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1127759"/>
          </a:xfrm>
        </p:spPr>
        <p:txBody>
          <a:bodyPr/>
          <a:lstStyle/>
          <a:p>
            <a:r>
              <a:rPr lang="en-US" b="1" dirty="0" smtClean="0"/>
              <a:t>Virtualization</a:t>
            </a:r>
            <a:endParaRPr lang="en-IN" b="1" dirty="0"/>
          </a:p>
        </p:txBody>
      </p:sp>
      <p:sp>
        <p:nvSpPr>
          <p:cNvPr id="3" name="Content Placeholder 2"/>
          <p:cNvSpPr>
            <a:spLocks noGrp="1"/>
          </p:cNvSpPr>
          <p:nvPr>
            <p:ph idx="1"/>
          </p:nvPr>
        </p:nvSpPr>
        <p:spPr>
          <a:xfrm>
            <a:off x="838200" y="1391920"/>
            <a:ext cx="10515600" cy="4785043"/>
          </a:xfrm>
        </p:spPr>
        <p:txBody>
          <a:bodyPr>
            <a:normAutofit fontScale="92500" lnSpcReduction="10000"/>
          </a:bodyPr>
          <a:lstStyle/>
          <a:p>
            <a:pPr algn="just"/>
            <a:r>
              <a:rPr lang="en-IN" dirty="0"/>
              <a:t>Virtualization </a:t>
            </a:r>
            <a:r>
              <a:rPr lang="en-IN" dirty="0" smtClean="0"/>
              <a:t>technology is one of the fundamental components of cloud computing, especially in regard to infrastructure-based services.</a:t>
            </a:r>
          </a:p>
          <a:p>
            <a:pPr algn="just"/>
            <a:endParaRPr lang="en-IN" dirty="0" smtClean="0"/>
          </a:p>
          <a:p>
            <a:pPr algn="just"/>
            <a:r>
              <a:rPr lang="en-US" dirty="0"/>
              <a:t>Virtualization allows the creation of a secure, customizable, and isolated execution environment for running </a:t>
            </a:r>
            <a:r>
              <a:rPr lang="en-US" dirty="0" smtClean="0"/>
              <a:t>applications.</a:t>
            </a:r>
          </a:p>
          <a:p>
            <a:pPr algn="just"/>
            <a:endParaRPr lang="en-US" dirty="0" smtClean="0"/>
          </a:p>
          <a:p>
            <a:pPr algn="just"/>
            <a:r>
              <a:rPr lang="en-US" dirty="0"/>
              <a:t>The basis of this technology is the ability of a computer </a:t>
            </a:r>
            <a:r>
              <a:rPr lang="en-US" dirty="0" smtClean="0"/>
              <a:t>program—or </a:t>
            </a:r>
            <a:r>
              <a:rPr lang="en-US" dirty="0"/>
              <a:t>a combination of software and hardware—to emulate an executing environment separate from the one that hosts such programs</a:t>
            </a:r>
            <a:r>
              <a:rPr lang="en-US" dirty="0" smtClean="0"/>
              <a:t>.</a:t>
            </a:r>
          </a:p>
          <a:p>
            <a:pPr algn="just"/>
            <a:endParaRPr lang="en-US" dirty="0"/>
          </a:p>
          <a:p>
            <a:pPr algn="just"/>
            <a:r>
              <a:rPr lang="en-US" dirty="0"/>
              <a:t>For example, we can run Windows OS on top of a virtual machine, which itself is running on Linux OS.</a:t>
            </a:r>
            <a:endParaRPr lang="en-IN" dirty="0"/>
          </a:p>
        </p:txBody>
      </p:sp>
    </p:spTree>
    <p:extLst>
      <p:ext uri="{BB962C8B-B14F-4D97-AF65-F5344CB8AC3E}">
        <p14:creationId xmlns:p14="http://schemas.microsoft.com/office/powerpoint/2010/main" val="961461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Virtualization</a:t>
            </a:r>
            <a:endParaRPr lang="en-IN" dirty="0"/>
          </a:p>
        </p:txBody>
      </p:sp>
      <p:sp>
        <p:nvSpPr>
          <p:cNvPr id="3" name="Content Placeholder 2"/>
          <p:cNvSpPr>
            <a:spLocks noGrp="1"/>
          </p:cNvSpPr>
          <p:nvPr>
            <p:ph idx="1"/>
          </p:nvPr>
        </p:nvSpPr>
        <p:spPr>
          <a:xfrm>
            <a:off x="838200" y="2062479"/>
            <a:ext cx="10515600" cy="4114483"/>
          </a:xfrm>
        </p:spPr>
        <p:txBody>
          <a:bodyPr/>
          <a:lstStyle/>
          <a:p>
            <a:pPr algn="just"/>
            <a:r>
              <a:rPr lang="en-IN" dirty="0" smtClean="0"/>
              <a:t>The term </a:t>
            </a:r>
            <a:r>
              <a:rPr lang="en-IN" dirty="0"/>
              <a:t>virtualization is </a:t>
            </a:r>
            <a:r>
              <a:rPr lang="en-IN" dirty="0" smtClean="0"/>
              <a:t>often synonymous with </a:t>
            </a:r>
            <a:r>
              <a:rPr lang="en-IN" b="1" dirty="0" smtClean="0"/>
              <a:t>hardware virtualization</a:t>
            </a:r>
            <a:r>
              <a:rPr lang="en-IN" dirty="0"/>
              <a:t>, </a:t>
            </a:r>
            <a:r>
              <a:rPr lang="en-IN" dirty="0" smtClean="0"/>
              <a:t>which plays a fundamental role in efficiently delivering </a:t>
            </a:r>
            <a:r>
              <a:rPr lang="en-IN" b="1" dirty="0"/>
              <a:t>Infrastructure-as-a-Service (IaaS</a:t>
            </a:r>
            <a:r>
              <a:rPr lang="en-IN" b="1" dirty="0" smtClean="0"/>
              <a:t>) </a:t>
            </a:r>
            <a:r>
              <a:rPr lang="en-IN" dirty="0" smtClean="0"/>
              <a:t>solutions for cloud computing.</a:t>
            </a:r>
          </a:p>
          <a:p>
            <a:pPr algn="just"/>
            <a:endParaRPr lang="en-IN" dirty="0" smtClean="0"/>
          </a:p>
          <a:p>
            <a:pPr algn="just"/>
            <a:r>
              <a:rPr lang="en-US" dirty="0"/>
              <a:t>V</a:t>
            </a:r>
            <a:r>
              <a:rPr lang="en-US" dirty="0" smtClean="0"/>
              <a:t>irtualization </a:t>
            </a:r>
            <a:r>
              <a:rPr lang="en-US" dirty="0"/>
              <a:t>technologies provide a virtual </a:t>
            </a:r>
            <a:r>
              <a:rPr lang="en-US" dirty="0" smtClean="0"/>
              <a:t>environment </a:t>
            </a:r>
            <a:r>
              <a:rPr lang="en-US" dirty="0"/>
              <a:t>for not only executing applications but also for storage, memory, and </a:t>
            </a:r>
            <a:r>
              <a:rPr lang="en-US" dirty="0" smtClean="0"/>
              <a:t>networking. </a:t>
            </a:r>
            <a:endParaRPr lang="en-IN" dirty="0"/>
          </a:p>
        </p:txBody>
      </p:sp>
    </p:spTree>
    <p:extLst>
      <p:ext uri="{BB962C8B-B14F-4D97-AF65-F5344CB8AC3E}">
        <p14:creationId xmlns:p14="http://schemas.microsoft.com/office/powerpoint/2010/main" val="270401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200"/>
            <a:ext cx="10515600" cy="5211763"/>
          </a:xfrm>
        </p:spPr>
        <p:txBody>
          <a:bodyPr/>
          <a:lstStyle/>
          <a:p>
            <a:pPr marL="0" indent="0">
              <a:buNone/>
            </a:pPr>
            <a:r>
              <a:rPr lang="en-US" dirty="0"/>
              <a:t>Virtualization technologies have gained renewed interested recently due to the confluence of several phenomena: </a:t>
            </a:r>
            <a:endParaRPr lang="en-US" dirty="0" smtClean="0"/>
          </a:p>
          <a:p>
            <a:pPr marL="0" indent="0">
              <a:buNone/>
            </a:pPr>
            <a:endParaRPr lang="en-US" dirty="0" smtClean="0"/>
          </a:p>
          <a:p>
            <a:r>
              <a:rPr lang="en-US" dirty="0"/>
              <a:t>Increased performance and computing capacity. </a:t>
            </a:r>
            <a:endParaRPr lang="en-US" dirty="0" smtClean="0"/>
          </a:p>
          <a:p>
            <a:r>
              <a:rPr lang="en-US" dirty="0"/>
              <a:t>Underutilized hardware and software resources. </a:t>
            </a:r>
            <a:endParaRPr lang="en-US" dirty="0" smtClean="0"/>
          </a:p>
          <a:p>
            <a:r>
              <a:rPr lang="en-IN" dirty="0"/>
              <a:t>Lack of space. </a:t>
            </a:r>
            <a:endParaRPr lang="en-IN" dirty="0" smtClean="0"/>
          </a:p>
          <a:p>
            <a:r>
              <a:rPr lang="en-IN" dirty="0"/>
              <a:t>Greening initiatives. </a:t>
            </a:r>
            <a:endParaRPr lang="en-IN" dirty="0" smtClean="0"/>
          </a:p>
          <a:p>
            <a:r>
              <a:rPr lang="en-IN" dirty="0"/>
              <a:t>Rise of administrative costs. </a:t>
            </a:r>
          </a:p>
        </p:txBody>
      </p:sp>
    </p:spTree>
    <p:extLst>
      <p:ext uri="{BB962C8B-B14F-4D97-AF65-F5344CB8AC3E}">
        <p14:creationId xmlns:p14="http://schemas.microsoft.com/office/powerpoint/2010/main" val="63313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virtualized environments </a:t>
            </a:r>
          </a:p>
        </p:txBody>
      </p:sp>
      <p:sp>
        <p:nvSpPr>
          <p:cNvPr id="3" name="Content Placeholder 2"/>
          <p:cNvSpPr>
            <a:spLocks noGrp="1"/>
          </p:cNvSpPr>
          <p:nvPr>
            <p:ph idx="1"/>
          </p:nvPr>
        </p:nvSpPr>
        <p:spPr/>
        <p:txBody>
          <a:bodyPr/>
          <a:lstStyle/>
          <a:p>
            <a:pPr marL="0" indent="0">
              <a:buNone/>
            </a:pPr>
            <a:r>
              <a:rPr lang="en-US" dirty="0" smtClean="0"/>
              <a:t>Three major components of a virtualized environment: </a:t>
            </a:r>
          </a:p>
          <a:p>
            <a:pPr marL="0" indent="0">
              <a:buNone/>
            </a:pPr>
            <a:endParaRPr lang="en-US" dirty="0" smtClean="0"/>
          </a:p>
          <a:p>
            <a:r>
              <a:rPr lang="en-US" i="1" dirty="0" smtClean="0"/>
              <a:t>guest</a:t>
            </a:r>
            <a:r>
              <a:rPr lang="en-US" i="1" dirty="0"/>
              <a:t>, </a:t>
            </a:r>
            <a:endParaRPr lang="en-US" i="1" dirty="0" smtClean="0"/>
          </a:p>
          <a:p>
            <a:r>
              <a:rPr lang="en-US" i="1" dirty="0" smtClean="0"/>
              <a:t>host</a:t>
            </a:r>
            <a:r>
              <a:rPr lang="en-US" i="1" dirty="0"/>
              <a:t>, and </a:t>
            </a:r>
            <a:endParaRPr lang="en-US" i="1" dirty="0" smtClean="0"/>
          </a:p>
          <a:p>
            <a:r>
              <a:rPr lang="en-US" i="1" dirty="0" smtClean="0"/>
              <a:t>Virtualization layer (virtual machine manager)</a:t>
            </a:r>
            <a:endParaRPr lang="en-IN" i="1" dirty="0"/>
          </a:p>
        </p:txBody>
      </p:sp>
    </p:spTree>
    <p:extLst>
      <p:ext uri="{BB962C8B-B14F-4D97-AF65-F5344CB8AC3E}">
        <p14:creationId xmlns:p14="http://schemas.microsoft.com/office/powerpoint/2010/main" val="245066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1076960"/>
          </a:xfrm>
        </p:spPr>
        <p:txBody>
          <a:bodyPr/>
          <a:lstStyle/>
          <a:p>
            <a:pPr algn="ctr"/>
            <a:r>
              <a:rPr lang="en-US" b="1" dirty="0" smtClean="0"/>
              <a:t>The virtualization reference model</a:t>
            </a:r>
            <a:endParaRPr lang="en-IN" b="1" dirty="0"/>
          </a:p>
        </p:txBody>
      </p:sp>
      <p:pic>
        <p:nvPicPr>
          <p:cNvPr id="4" name="Content Placeholder 3"/>
          <p:cNvPicPr>
            <a:picLocks noGrp="1" noChangeAspect="1"/>
          </p:cNvPicPr>
          <p:nvPr>
            <p:ph idx="1"/>
          </p:nvPr>
        </p:nvPicPr>
        <p:blipFill>
          <a:blip r:embed="rId2"/>
          <a:stretch>
            <a:fillRect/>
          </a:stretch>
        </p:blipFill>
        <p:spPr>
          <a:xfrm>
            <a:off x="2661920" y="1306850"/>
            <a:ext cx="6847840" cy="5296191"/>
          </a:xfrm>
          <a:prstGeom prst="rect">
            <a:avLst/>
          </a:prstGeom>
        </p:spPr>
      </p:pic>
    </p:spTree>
    <p:extLst>
      <p:ext uri="{BB962C8B-B14F-4D97-AF65-F5344CB8AC3E}">
        <p14:creationId xmlns:p14="http://schemas.microsoft.com/office/powerpoint/2010/main" val="3936168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virtualized environments </a:t>
            </a:r>
            <a:endParaRPr lang="en-IN" dirty="0"/>
          </a:p>
        </p:txBody>
      </p:sp>
      <p:sp>
        <p:nvSpPr>
          <p:cNvPr id="3" name="Content Placeholder 2"/>
          <p:cNvSpPr>
            <a:spLocks noGrp="1"/>
          </p:cNvSpPr>
          <p:nvPr>
            <p:ph idx="1"/>
          </p:nvPr>
        </p:nvSpPr>
        <p:spPr>
          <a:xfrm>
            <a:off x="838200" y="1825625"/>
            <a:ext cx="10683240" cy="4351338"/>
          </a:xfrm>
        </p:spPr>
        <p:txBody>
          <a:bodyPr>
            <a:normAutofit lnSpcReduction="10000"/>
          </a:bodyPr>
          <a:lstStyle/>
          <a:p>
            <a:pPr marL="514350" indent="-514350">
              <a:buAutoNum type="arabicPeriod"/>
            </a:pPr>
            <a:r>
              <a:rPr lang="en-IN" dirty="0" smtClean="0"/>
              <a:t>Increased </a:t>
            </a:r>
            <a:r>
              <a:rPr lang="en-IN" dirty="0"/>
              <a:t>security </a:t>
            </a:r>
            <a:r>
              <a:rPr lang="en-IN" dirty="0" smtClean="0"/>
              <a:t>(</a:t>
            </a:r>
            <a:r>
              <a:rPr lang="en-IN" i="1" dirty="0" smtClean="0"/>
              <a:t>controls and filters, sandboxed environment</a:t>
            </a:r>
            <a:r>
              <a:rPr lang="en-IN" dirty="0" smtClean="0"/>
              <a:t>)</a:t>
            </a:r>
          </a:p>
          <a:p>
            <a:pPr marL="514350" indent="-514350">
              <a:buAutoNum type="arabicPeriod"/>
            </a:pPr>
            <a:endParaRPr lang="en-IN" dirty="0" smtClean="0"/>
          </a:p>
          <a:p>
            <a:pPr marL="514350" indent="-514350">
              <a:buAutoNum type="arabicPeriod"/>
            </a:pPr>
            <a:r>
              <a:rPr lang="en-IN" dirty="0"/>
              <a:t>Managed execution </a:t>
            </a:r>
            <a:r>
              <a:rPr lang="en-IN" dirty="0" smtClean="0"/>
              <a:t>(</a:t>
            </a:r>
            <a:r>
              <a:rPr lang="en-US" i="1" dirty="0"/>
              <a:t>sharing, aggregation, emulation, and isolation </a:t>
            </a:r>
            <a:r>
              <a:rPr lang="en-IN" dirty="0" smtClean="0"/>
              <a:t>)</a:t>
            </a:r>
          </a:p>
          <a:p>
            <a:pPr marL="514350" indent="-514350">
              <a:buAutoNum type="arabicPeriod"/>
            </a:pPr>
            <a:endParaRPr lang="en-IN" dirty="0" smtClean="0"/>
          </a:p>
          <a:p>
            <a:pPr marL="514350" indent="-514350">
              <a:buAutoNum type="arabicPeriod"/>
            </a:pPr>
            <a:r>
              <a:rPr lang="en-US" dirty="0" smtClean="0"/>
              <a:t>Performance tuning</a:t>
            </a:r>
          </a:p>
          <a:p>
            <a:pPr marL="514350" indent="-514350">
              <a:buAutoNum type="arabicPeriod"/>
            </a:pPr>
            <a:endParaRPr lang="en-US" dirty="0" smtClean="0"/>
          </a:p>
          <a:p>
            <a:pPr marL="514350" indent="-514350">
              <a:buAutoNum type="arabicPeriod"/>
            </a:pPr>
            <a:r>
              <a:rPr lang="en-US" dirty="0" smtClean="0"/>
              <a:t>Virtual machine migration</a:t>
            </a:r>
          </a:p>
          <a:p>
            <a:pPr marL="514350" indent="-514350">
              <a:buAutoNum type="arabicPeriod"/>
            </a:pPr>
            <a:endParaRPr lang="en-US" dirty="0" smtClean="0"/>
          </a:p>
          <a:p>
            <a:pPr marL="514350" indent="-514350">
              <a:buAutoNum type="arabicPeriod"/>
            </a:pPr>
            <a:r>
              <a:rPr lang="en-US" dirty="0" smtClean="0"/>
              <a:t>Portability</a:t>
            </a:r>
            <a:endParaRPr lang="en-IN" dirty="0"/>
          </a:p>
        </p:txBody>
      </p:sp>
    </p:spTree>
    <p:extLst>
      <p:ext uri="{BB962C8B-B14F-4D97-AF65-F5344CB8AC3E}">
        <p14:creationId xmlns:p14="http://schemas.microsoft.com/office/powerpoint/2010/main" val="3423690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Advantages of Virtualization in Cloud Computing </a:t>
            </a:r>
          </a:p>
        </p:txBody>
      </p:sp>
      <p:sp>
        <p:nvSpPr>
          <p:cNvPr id="3" name="Content Placeholder 2"/>
          <p:cNvSpPr>
            <a:spLocks noGrp="1"/>
          </p:cNvSpPr>
          <p:nvPr>
            <p:ph idx="1"/>
          </p:nvPr>
        </p:nvSpPr>
        <p:spPr/>
        <p:txBody>
          <a:bodyPr/>
          <a:lstStyle/>
          <a:p>
            <a:r>
              <a:rPr lang="en-IN" dirty="0"/>
              <a:t>1. Cost </a:t>
            </a:r>
            <a:r>
              <a:rPr lang="en-IN" dirty="0" smtClean="0"/>
              <a:t>Savings</a:t>
            </a:r>
          </a:p>
          <a:p>
            <a:r>
              <a:rPr lang="en-IN" dirty="0"/>
              <a:t>2. Resource Utilization</a:t>
            </a:r>
          </a:p>
          <a:p>
            <a:r>
              <a:rPr lang="en-IN" dirty="0"/>
              <a:t>3. Scalability</a:t>
            </a:r>
          </a:p>
          <a:p>
            <a:r>
              <a:rPr lang="en-IN" dirty="0"/>
              <a:t>4. Isolation</a:t>
            </a:r>
          </a:p>
          <a:p>
            <a:r>
              <a:rPr lang="en-IN" dirty="0"/>
              <a:t>5. Improved Management</a:t>
            </a:r>
          </a:p>
          <a:p>
            <a:r>
              <a:rPr lang="en-IN" dirty="0"/>
              <a:t>6. Flexibility</a:t>
            </a:r>
          </a:p>
          <a:p>
            <a:r>
              <a:rPr lang="en-IN" dirty="0"/>
              <a:t>7. Disaster Recovery</a:t>
            </a:r>
          </a:p>
          <a:p>
            <a:endParaRPr lang="en-IN" dirty="0"/>
          </a:p>
        </p:txBody>
      </p:sp>
    </p:spTree>
    <p:extLst>
      <p:ext uri="{BB962C8B-B14F-4D97-AF65-F5344CB8AC3E}">
        <p14:creationId xmlns:p14="http://schemas.microsoft.com/office/powerpoint/2010/main" val="1158352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IT infrastructure?</a:t>
            </a:r>
          </a:p>
        </p:txBody>
      </p:sp>
      <p:sp>
        <p:nvSpPr>
          <p:cNvPr id="3" name="Content Placeholder 2"/>
          <p:cNvSpPr>
            <a:spLocks noGrp="1"/>
          </p:cNvSpPr>
          <p:nvPr>
            <p:ph idx="1"/>
          </p:nvPr>
        </p:nvSpPr>
        <p:spPr/>
        <p:txBody>
          <a:bodyPr/>
          <a:lstStyle/>
          <a:p>
            <a:pPr algn="just"/>
            <a:r>
              <a:rPr lang="en-US" dirty="0"/>
              <a:t>Information technology infrastructure, or IT infrastructure, refers to the combined components needed for the operation and management of enterprise IT services and IT environments.</a:t>
            </a:r>
            <a:endParaRPr lang="en-IN" dirty="0"/>
          </a:p>
        </p:txBody>
      </p:sp>
    </p:spTree>
    <p:extLst>
      <p:ext uri="{BB962C8B-B14F-4D97-AF65-F5344CB8AC3E}">
        <p14:creationId xmlns:p14="http://schemas.microsoft.com/office/powerpoint/2010/main" val="35956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Challenges </a:t>
            </a:r>
            <a:r>
              <a:rPr lang="en-US" sz="4000" b="1" dirty="0"/>
              <a:t>of Virtualization in Cloud Computing</a:t>
            </a:r>
          </a:p>
        </p:txBody>
      </p:sp>
      <p:sp>
        <p:nvSpPr>
          <p:cNvPr id="3" name="Content Placeholder 2"/>
          <p:cNvSpPr>
            <a:spLocks noGrp="1"/>
          </p:cNvSpPr>
          <p:nvPr>
            <p:ph idx="1"/>
          </p:nvPr>
        </p:nvSpPr>
        <p:spPr/>
        <p:txBody>
          <a:bodyPr/>
          <a:lstStyle/>
          <a:p>
            <a:r>
              <a:rPr lang="en-IN" dirty="0" smtClean="0"/>
              <a:t> </a:t>
            </a:r>
            <a:r>
              <a:rPr lang="en-IN" dirty="0"/>
              <a:t>Performance </a:t>
            </a:r>
            <a:r>
              <a:rPr lang="en-IN" dirty="0" smtClean="0"/>
              <a:t>Overhead</a:t>
            </a:r>
          </a:p>
          <a:p>
            <a:r>
              <a:rPr lang="en-IN" dirty="0" smtClean="0"/>
              <a:t> </a:t>
            </a:r>
            <a:r>
              <a:rPr lang="en-IN" dirty="0"/>
              <a:t>Security Concerns</a:t>
            </a:r>
          </a:p>
          <a:p>
            <a:r>
              <a:rPr lang="en-IN" dirty="0" smtClean="0"/>
              <a:t> </a:t>
            </a:r>
            <a:r>
              <a:rPr lang="en-IN" dirty="0"/>
              <a:t>Complexity</a:t>
            </a:r>
          </a:p>
          <a:p>
            <a:r>
              <a:rPr lang="en-IN" dirty="0" smtClean="0"/>
              <a:t>Resource </a:t>
            </a:r>
            <a:r>
              <a:rPr lang="en-IN" dirty="0"/>
              <a:t>Contention</a:t>
            </a:r>
          </a:p>
          <a:p>
            <a:endParaRPr lang="en-IN" dirty="0"/>
          </a:p>
        </p:txBody>
      </p:sp>
    </p:spTree>
    <p:extLst>
      <p:ext uri="{BB962C8B-B14F-4D97-AF65-F5344CB8AC3E}">
        <p14:creationId xmlns:p14="http://schemas.microsoft.com/office/powerpoint/2010/main" val="3873697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Virtualization Work?</a:t>
            </a:r>
          </a:p>
        </p:txBody>
      </p:sp>
      <p:sp>
        <p:nvSpPr>
          <p:cNvPr id="3" name="Content Placeholder 2"/>
          <p:cNvSpPr>
            <a:spLocks noGrp="1"/>
          </p:cNvSpPr>
          <p:nvPr>
            <p:ph idx="1"/>
          </p:nvPr>
        </p:nvSpPr>
        <p:spPr/>
        <p:txBody>
          <a:bodyPr/>
          <a:lstStyle/>
          <a:p>
            <a:pPr algn="just"/>
            <a:r>
              <a:rPr lang="en-US" dirty="0"/>
              <a:t>The core of virtualization is using hypervisors or virtual machine monitors (VMMs). </a:t>
            </a:r>
            <a:endParaRPr lang="en-US" dirty="0" smtClean="0"/>
          </a:p>
          <a:p>
            <a:pPr algn="just"/>
            <a:endParaRPr lang="en-US" dirty="0"/>
          </a:p>
          <a:p>
            <a:pPr algn="just"/>
            <a:r>
              <a:rPr lang="en-US" dirty="0" smtClean="0"/>
              <a:t>These </a:t>
            </a:r>
            <a:r>
              <a:rPr lang="en-US" dirty="0"/>
              <a:t>vital software components serve as bridges between actual hardware and virtual computers. </a:t>
            </a:r>
            <a:endParaRPr lang="en-US" dirty="0" smtClean="0"/>
          </a:p>
          <a:p>
            <a:pPr algn="just"/>
            <a:endParaRPr lang="en-US" dirty="0"/>
          </a:p>
          <a:p>
            <a:pPr algn="just"/>
            <a:r>
              <a:rPr lang="en-US" dirty="0" smtClean="0"/>
              <a:t>Hypervisors </a:t>
            </a:r>
            <a:r>
              <a:rPr lang="en-US" dirty="0"/>
              <a:t>give room to the construction, administration, and execution of virtual machines (VMs), assuring their isolation and effective use of computer resources.</a:t>
            </a:r>
            <a:endParaRPr lang="en-IN" dirty="0"/>
          </a:p>
        </p:txBody>
      </p:sp>
    </p:spTree>
    <p:extLst>
      <p:ext uri="{BB962C8B-B14F-4D97-AF65-F5344CB8AC3E}">
        <p14:creationId xmlns:p14="http://schemas.microsoft.com/office/powerpoint/2010/main" val="110219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Hypervisors</a:t>
            </a:r>
          </a:p>
        </p:txBody>
      </p:sp>
      <p:sp>
        <p:nvSpPr>
          <p:cNvPr id="3" name="Content Placeholder 2"/>
          <p:cNvSpPr>
            <a:spLocks noGrp="1"/>
          </p:cNvSpPr>
          <p:nvPr>
            <p:ph idx="1"/>
          </p:nvPr>
        </p:nvSpPr>
        <p:spPr/>
        <p:txBody>
          <a:bodyPr/>
          <a:lstStyle/>
          <a:p>
            <a:pPr algn="just"/>
            <a:r>
              <a:rPr lang="en-US" b="1" dirty="0"/>
              <a:t>Type 1 Hypervisor (Bare-Metal)</a:t>
            </a:r>
          </a:p>
          <a:p>
            <a:pPr marL="0" indent="0" algn="just">
              <a:buNone/>
            </a:pPr>
            <a:r>
              <a:rPr lang="en-US" dirty="0"/>
              <a:t>This hypervisor operates directly on physical hardware without needing an underlying operating system. </a:t>
            </a:r>
            <a:r>
              <a:rPr lang="en-US" b="1" dirty="0"/>
              <a:t>VMware </a:t>
            </a:r>
            <a:r>
              <a:rPr lang="en-US" b="1" dirty="0" err="1"/>
              <a:t>ESXi</a:t>
            </a:r>
            <a:r>
              <a:rPr lang="en-US" b="1" dirty="0"/>
              <a:t> </a:t>
            </a:r>
            <a:r>
              <a:rPr lang="en-US" dirty="0"/>
              <a:t>and </a:t>
            </a:r>
            <a:r>
              <a:rPr lang="en-US" b="1" dirty="0"/>
              <a:t>Microsoft Hyper-V </a:t>
            </a:r>
            <a:r>
              <a:rPr lang="en-US" dirty="0"/>
              <a:t>are two examples</a:t>
            </a:r>
            <a:r>
              <a:rPr lang="en-US" dirty="0" smtClean="0"/>
              <a:t>.</a:t>
            </a:r>
          </a:p>
          <a:p>
            <a:pPr marL="0" indent="0" algn="just">
              <a:buNone/>
            </a:pPr>
            <a:endParaRPr lang="en-US" dirty="0"/>
          </a:p>
          <a:p>
            <a:pPr algn="just"/>
            <a:r>
              <a:rPr lang="en-US" b="1" dirty="0"/>
              <a:t>Type 2 Hypervisor (Hosted)</a:t>
            </a:r>
          </a:p>
          <a:p>
            <a:pPr marL="0" indent="0" algn="just">
              <a:buNone/>
            </a:pPr>
            <a:r>
              <a:rPr lang="en-US" dirty="0"/>
              <a:t>These hypervisors run on top of a host operating system and use its resources. </a:t>
            </a:r>
            <a:r>
              <a:rPr lang="en-US" b="1" dirty="0"/>
              <a:t>VMware Workstation </a:t>
            </a:r>
            <a:r>
              <a:rPr lang="en-US" dirty="0"/>
              <a:t>and </a:t>
            </a:r>
            <a:r>
              <a:rPr lang="en-US" b="1" dirty="0"/>
              <a:t>Oracle </a:t>
            </a:r>
            <a:r>
              <a:rPr lang="en-US" b="1" dirty="0" err="1"/>
              <a:t>VirtualBox</a:t>
            </a:r>
            <a:r>
              <a:rPr lang="en-US" dirty="0"/>
              <a:t> are two well-known examples.</a:t>
            </a:r>
          </a:p>
        </p:txBody>
      </p:sp>
    </p:spTree>
    <p:extLst>
      <p:ext uri="{BB962C8B-B14F-4D97-AF65-F5344CB8AC3E}">
        <p14:creationId xmlns:p14="http://schemas.microsoft.com/office/powerpoint/2010/main" val="2379812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026159"/>
          </a:xfrm>
        </p:spPr>
        <p:txBody>
          <a:bodyPr/>
          <a:lstStyle/>
          <a:p>
            <a:pPr algn="ctr"/>
            <a:r>
              <a:rPr lang="en-IN" b="1" dirty="0"/>
              <a:t>Taxonomy of virtualization techniques </a:t>
            </a:r>
          </a:p>
        </p:txBody>
      </p:sp>
      <p:sp>
        <p:nvSpPr>
          <p:cNvPr id="3" name="Content Placeholder 2"/>
          <p:cNvSpPr>
            <a:spLocks noGrp="1"/>
          </p:cNvSpPr>
          <p:nvPr>
            <p:ph idx="1"/>
          </p:nvPr>
        </p:nvSpPr>
        <p:spPr>
          <a:xfrm>
            <a:off x="838200" y="1544320"/>
            <a:ext cx="10515600" cy="4632643"/>
          </a:xfrm>
        </p:spPr>
        <p:txBody>
          <a:bodyPr>
            <a:normAutofit/>
          </a:bodyPr>
          <a:lstStyle/>
          <a:p>
            <a:pPr algn="just"/>
            <a:r>
              <a:rPr lang="en-US" dirty="0" smtClean="0"/>
              <a:t>Virtualization is mainly used to emulate </a:t>
            </a:r>
            <a:r>
              <a:rPr lang="en-US" b="1" dirty="0" smtClean="0"/>
              <a:t>execution environments</a:t>
            </a:r>
            <a:r>
              <a:rPr lang="en-US" dirty="0"/>
              <a:t>, </a:t>
            </a:r>
            <a:r>
              <a:rPr lang="en-US" b="1" dirty="0"/>
              <a:t>storage</a:t>
            </a:r>
            <a:r>
              <a:rPr lang="en-US" dirty="0"/>
              <a:t>, and </a:t>
            </a:r>
            <a:r>
              <a:rPr lang="en-US" b="1" dirty="0" smtClean="0"/>
              <a:t>networks</a:t>
            </a:r>
            <a:r>
              <a:rPr lang="en-US" dirty="0" smtClean="0"/>
              <a:t>. </a:t>
            </a:r>
          </a:p>
          <a:p>
            <a:pPr algn="just"/>
            <a:endParaRPr lang="en-US" dirty="0"/>
          </a:p>
          <a:p>
            <a:pPr algn="just"/>
            <a:r>
              <a:rPr lang="en-IN" b="1" dirty="0"/>
              <a:t>E</a:t>
            </a:r>
            <a:r>
              <a:rPr lang="en-IN" b="1" dirty="0" smtClean="0"/>
              <a:t>xecution </a:t>
            </a:r>
            <a:r>
              <a:rPr lang="en-IN" b="1" dirty="0"/>
              <a:t>virtualization </a:t>
            </a:r>
            <a:r>
              <a:rPr lang="en-IN" dirty="0" smtClean="0"/>
              <a:t>constitutes the </a:t>
            </a:r>
            <a:r>
              <a:rPr lang="en-IN" b="1" dirty="0" smtClean="0"/>
              <a:t>oldest</a:t>
            </a:r>
            <a:r>
              <a:rPr lang="en-IN" dirty="0" smtClean="0"/>
              <a:t>, </a:t>
            </a:r>
            <a:r>
              <a:rPr lang="en-IN" b="1" dirty="0" smtClean="0"/>
              <a:t>most popular</a:t>
            </a:r>
            <a:r>
              <a:rPr lang="en-IN" dirty="0" smtClean="0"/>
              <a:t>, and </a:t>
            </a:r>
            <a:r>
              <a:rPr lang="en-IN" b="1" dirty="0" smtClean="0"/>
              <a:t>most developed </a:t>
            </a:r>
            <a:r>
              <a:rPr lang="en-IN" dirty="0" smtClean="0"/>
              <a:t>area.</a:t>
            </a:r>
          </a:p>
          <a:p>
            <a:pPr algn="just"/>
            <a:endParaRPr lang="en-US" dirty="0"/>
          </a:p>
          <a:p>
            <a:pPr algn="just"/>
            <a:r>
              <a:rPr lang="en-US" dirty="0" smtClean="0"/>
              <a:t>Execution </a:t>
            </a:r>
            <a:r>
              <a:rPr lang="en-US" dirty="0"/>
              <a:t>virtualization techniques </a:t>
            </a:r>
            <a:r>
              <a:rPr lang="en-US" dirty="0" smtClean="0"/>
              <a:t>can be </a:t>
            </a:r>
            <a:r>
              <a:rPr lang="en-US" b="1" dirty="0" smtClean="0"/>
              <a:t>divided</a:t>
            </a:r>
            <a:r>
              <a:rPr lang="en-US" dirty="0" smtClean="0"/>
              <a:t> into </a:t>
            </a:r>
            <a:r>
              <a:rPr lang="en-US" b="1" dirty="0"/>
              <a:t>two</a:t>
            </a:r>
            <a:r>
              <a:rPr lang="en-US" dirty="0"/>
              <a:t> major </a:t>
            </a:r>
            <a:r>
              <a:rPr lang="en-US" b="1" dirty="0"/>
              <a:t>categories</a:t>
            </a:r>
            <a:r>
              <a:rPr lang="en-US" dirty="0"/>
              <a:t> by considering the </a:t>
            </a:r>
            <a:r>
              <a:rPr lang="en-US" b="1" dirty="0"/>
              <a:t>type of host </a:t>
            </a:r>
            <a:r>
              <a:rPr lang="en-US" dirty="0"/>
              <a:t>they </a:t>
            </a:r>
            <a:r>
              <a:rPr lang="en-US" dirty="0" smtClean="0"/>
              <a:t>require:</a:t>
            </a:r>
          </a:p>
          <a:p>
            <a:pPr lvl="1" algn="just"/>
            <a:r>
              <a:rPr lang="en-US" i="1" dirty="0" smtClean="0"/>
              <a:t>Process-level, and</a:t>
            </a:r>
          </a:p>
          <a:p>
            <a:pPr lvl="1" algn="just"/>
            <a:r>
              <a:rPr lang="en-US" i="1" dirty="0" smtClean="0"/>
              <a:t>System-level </a:t>
            </a:r>
            <a:endParaRPr lang="en-IN" i="1" dirty="0"/>
          </a:p>
        </p:txBody>
      </p:sp>
    </p:spTree>
    <p:extLst>
      <p:ext uri="{BB962C8B-B14F-4D97-AF65-F5344CB8AC3E}">
        <p14:creationId xmlns:p14="http://schemas.microsoft.com/office/powerpoint/2010/main" val="1281106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Taxonomy of virtualization techniques </a:t>
            </a:r>
            <a:endParaRPr lang="en-IN" dirty="0"/>
          </a:p>
        </p:txBody>
      </p:sp>
      <p:sp>
        <p:nvSpPr>
          <p:cNvPr id="3" name="Content Placeholder 2"/>
          <p:cNvSpPr>
            <a:spLocks noGrp="1"/>
          </p:cNvSpPr>
          <p:nvPr>
            <p:ph idx="1"/>
          </p:nvPr>
        </p:nvSpPr>
        <p:spPr>
          <a:xfrm>
            <a:off x="838200" y="2153920"/>
            <a:ext cx="10515600" cy="4023042"/>
          </a:xfrm>
        </p:spPr>
        <p:txBody>
          <a:bodyPr/>
          <a:lstStyle/>
          <a:p>
            <a:pPr algn="just"/>
            <a:r>
              <a:rPr lang="en-IN" b="1" i="1" dirty="0"/>
              <a:t>Process-level</a:t>
            </a:r>
            <a:r>
              <a:rPr lang="en-IN" dirty="0"/>
              <a:t> </a:t>
            </a:r>
            <a:r>
              <a:rPr lang="en-IN" dirty="0" smtClean="0"/>
              <a:t>techniques are implemented on top of an existing operating system</a:t>
            </a:r>
            <a:r>
              <a:rPr lang="en-IN" dirty="0"/>
              <a:t>, </a:t>
            </a:r>
            <a:r>
              <a:rPr lang="en-IN" dirty="0" smtClean="0"/>
              <a:t>which has full control of the hardware.</a:t>
            </a:r>
          </a:p>
          <a:p>
            <a:pPr algn="just"/>
            <a:endParaRPr lang="en-IN" dirty="0"/>
          </a:p>
          <a:p>
            <a:pPr algn="just"/>
            <a:r>
              <a:rPr lang="en-IN" dirty="0" smtClean="0"/>
              <a:t> </a:t>
            </a:r>
            <a:r>
              <a:rPr lang="en-IN" b="1" i="1" dirty="0"/>
              <a:t>System-level</a:t>
            </a:r>
            <a:r>
              <a:rPr lang="en-IN" dirty="0"/>
              <a:t> </a:t>
            </a:r>
            <a:r>
              <a:rPr lang="en-IN" dirty="0" smtClean="0"/>
              <a:t>techniques are implemented directly on hardware and do not require or require a minimum of support from an existing operating system.</a:t>
            </a:r>
            <a:endParaRPr lang="en-IN" dirty="0"/>
          </a:p>
        </p:txBody>
      </p:sp>
    </p:spTree>
    <p:extLst>
      <p:ext uri="{BB962C8B-B14F-4D97-AF65-F5344CB8AC3E}">
        <p14:creationId xmlns:p14="http://schemas.microsoft.com/office/powerpoint/2010/main" val="2567410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701039"/>
          </a:xfrm>
        </p:spPr>
        <p:txBody>
          <a:bodyPr/>
          <a:lstStyle/>
          <a:p>
            <a:pPr algn="ctr"/>
            <a:r>
              <a:rPr lang="en-IN" b="1" dirty="0"/>
              <a:t>Taxonomy of virtualization techniques </a:t>
            </a:r>
            <a:endParaRPr lang="en-IN" dirty="0"/>
          </a:p>
        </p:txBody>
      </p:sp>
      <p:pic>
        <p:nvPicPr>
          <p:cNvPr id="4" name="Content Placeholder 3"/>
          <p:cNvPicPr>
            <a:picLocks noGrp="1" noChangeAspect="1"/>
          </p:cNvPicPr>
          <p:nvPr>
            <p:ph idx="1"/>
          </p:nvPr>
        </p:nvPicPr>
        <p:blipFill>
          <a:blip r:embed="rId2"/>
          <a:stretch>
            <a:fillRect/>
          </a:stretch>
        </p:blipFill>
        <p:spPr>
          <a:xfrm>
            <a:off x="1747520" y="953054"/>
            <a:ext cx="8026399" cy="5757696"/>
          </a:xfrm>
          <a:prstGeom prst="rect">
            <a:avLst/>
          </a:prstGeom>
        </p:spPr>
      </p:pic>
    </p:spTree>
    <p:extLst>
      <p:ext uri="{BB962C8B-B14F-4D97-AF65-F5344CB8AC3E}">
        <p14:creationId xmlns:p14="http://schemas.microsoft.com/office/powerpoint/2010/main" val="3979309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975359"/>
          </a:xfrm>
        </p:spPr>
        <p:txBody>
          <a:bodyPr/>
          <a:lstStyle/>
          <a:p>
            <a:pPr algn="ctr"/>
            <a:r>
              <a:rPr lang="en-IN" b="1" dirty="0"/>
              <a:t>Execution virtualization </a:t>
            </a:r>
          </a:p>
        </p:txBody>
      </p:sp>
      <p:sp>
        <p:nvSpPr>
          <p:cNvPr id="3" name="Content Placeholder 2"/>
          <p:cNvSpPr>
            <a:spLocks noGrp="1"/>
          </p:cNvSpPr>
          <p:nvPr>
            <p:ph idx="1"/>
          </p:nvPr>
        </p:nvSpPr>
        <p:spPr>
          <a:xfrm>
            <a:off x="838200" y="1198880"/>
            <a:ext cx="10515600" cy="4978083"/>
          </a:xfrm>
        </p:spPr>
        <p:txBody>
          <a:bodyPr/>
          <a:lstStyle/>
          <a:p>
            <a:pPr algn="just"/>
            <a:r>
              <a:rPr lang="en-IN" dirty="0" smtClean="0"/>
              <a:t>Execution virtualization includes all techniques that aim to emulate an execution environment that </a:t>
            </a:r>
            <a:r>
              <a:rPr lang="en-IN" dirty="0"/>
              <a:t>is </a:t>
            </a:r>
            <a:r>
              <a:rPr lang="en-IN" dirty="0" smtClean="0"/>
              <a:t>separate from the one hosting the virtualization layer.</a:t>
            </a:r>
          </a:p>
          <a:p>
            <a:pPr algn="just"/>
            <a:endParaRPr lang="en-IN" dirty="0" smtClean="0"/>
          </a:p>
          <a:p>
            <a:pPr algn="just"/>
            <a:r>
              <a:rPr lang="en-US" dirty="0"/>
              <a:t>Virtualizing an execution environment at different levels of the computing stack requires a </a:t>
            </a:r>
            <a:r>
              <a:rPr lang="en-US" dirty="0" smtClean="0"/>
              <a:t>reference </a:t>
            </a:r>
            <a:r>
              <a:rPr lang="en-US" dirty="0"/>
              <a:t>model that defines the interfaces between the levels of abstractions, which hide </a:t>
            </a:r>
            <a:r>
              <a:rPr lang="en-US" dirty="0" smtClean="0"/>
              <a:t>implementation details.</a:t>
            </a:r>
          </a:p>
          <a:p>
            <a:pPr algn="just"/>
            <a:endParaRPr lang="en-US" dirty="0" smtClean="0"/>
          </a:p>
          <a:p>
            <a:pPr algn="just"/>
            <a:r>
              <a:rPr lang="en-US" dirty="0"/>
              <a:t>From this perspective, virtualization techniques actually replace one of the layers and intercept the calls that are directed toward </a:t>
            </a:r>
            <a:r>
              <a:rPr lang="en-US" dirty="0" smtClean="0"/>
              <a:t>it.</a:t>
            </a:r>
            <a:endParaRPr lang="en-IN" dirty="0"/>
          </a:p>
        </p:txBody>
      </p:sp>
    </p:spTree>
    <p:extLst>
      <p:ext uri="{BB962C8B-B14F-4D97-AF65-F5344CB8AC3E}">
        <p14:creationId xmlns:p14="http://schemas.microsoft.com/office/powerpoint/2010/main" val="661884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Machine reference model </a:t>
            </a:r>
          </a:p>
        </p:txBody>
      </p:sp>
      <p:pic>
        <p:nvPicPr>
          <p:cNvPr id="4" name="Content Placeholder 3"/>
          <p:cNvPicPr>
            <a:picLocks noGrp="1" noChangeAspect="1"/>
          </p:cNvPicPr>
          <p:nvPr>
            <p:ph idx="1"/>
          </p:nvPr>
        </p:nvPicPr>
        <p:blipFill>
          <a:blip r:embed="rId2"/>
          <a:stretch>
            <a:fillRect/>
          </a:stretch>
        </p:blipFill>
        <p:spPr>
          <a:xfrm>
            <a:off x="1056478" y="1690688"/>
            <a:ext cx="10001941" cy="4283392"/>
          </a:xfrm>
          <a:prstGeom prst="rect">
            <a:avLst/>
          </a:prstGeom>
        </p:spPr>
      </p:pic>
    </p:spTree>
    <p:extLst>
      <p:ext uri="{BB962C8B-B14F-4D97-AF65-F5344CB8AC3E}">
        <p14:creationId xmlns:p14="http://schemas.microsoft.com/office/powerpoint/2010/main" val="110622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41"/>
            <a:ext cx="10515600" cy="1290320"/>
          </a:xfrm>
        </p:spPr>
        <p:txBody>
          <a:bodyPr/>
          <a:lstStyle/>
          <a:p>
            <a:pPr algn="ctr"/>
            <a:r>
              <a:rPr lang="en-IN" b="1" dirty="0"/>
              <a:t>Machine reference model </a:t>
            </a:r>
            <a:endParaRPr lang="en-IN" dirty="0"/>
          </a:p>
        </p:txBody>
      </p:sp>
      <p:sp>
        <p:nvSpPr>
          <p:cNvPr id="3" name="Content Placeholder 2"/>
          <p:cNvSpPr>
            <a:spLocks noGrp="1"/>
          </p:cNvSpPr>
          <p:nvPr>
            <p:ph idx="1"/>
          </p:nvPr>
        </p:nvSpPr>
        <p:spPr/>
        <p:txBody>
          <a:bodyPr>
            <a:normAutofit/>
          </a:bodyPr>
          <a:lstStyle/>
          <a:p>
            <a:pPr algn="just"/>
            <a:r>
              <a:rPr lang="en-US" sz="2400" b="1" dirty="0" smtClean="0"/>
              <a:t>Bottom layer: </a:t>
            </a:r>
            <a:r>
              <a:rPr lang="en-US" sz="2400" b="1" i="1" dirty="0" smtClean="0"/>
              <a:t>Instruction Set Architecture- </a:t>
            </a:r>
            <a:r>
              <a:rPr lang="en-US" sz="2400" dirty="0"/>
              <a:t>defines the instruction set for the processor, registers, memory, and interrupt </a:t>
            </a:r>
            <a:r>
              <a:rPr lang="en-US" sz="2400" dirty="0" smtClean="0"/>
              <a:t>management.  </a:t>
            </a:r>
          </a:p>
          <a:p>
            <a:pPr algn="just"/>
            <a:r>
              <a:rPr lang="en-US" sz="2400" b="1" dirty="0" smtClean="0"/>
              <a:t>ISA: </a:t>
            </a:r>
            <a:r>
              <a:rPr lang="en-US" sz="2400" dirty="0" smtClean="0"/>
              <a:t>interface between H/w and S/w. Important for OS developers and </a:t>
            </a:r>
            <a:r>
              <a:rPr lang="en-US" sz="2400" dirty="0"/>
              <a:t>developers of applications that directly manage the underlying </a:t>
            </a:r>
            <a:r>
              <a:rPr lang="en-US" sz="2400" dirty="0" smtClean="0"/>
              <a:t>hardware.</a:t>
            </a:r>
          </a:p>
          <a:p>
            <a:pPr marL="0" indent="0" algn="just">
              <a:buNone/>
            </a:pPr>
            <a:r>
              <a:rPr lang="en-US" sz="2400" dirty="0" smtClean="0"/>
              <a:t> </a:t>
            </a:r>
          </a:p>
          <a:p>
            <a:pPr algn="just"/>
            <a:r>
              <a:rPr lang="en-IN" sz="2400" b="1" i="1" dirty="0"/>
              <a:t>A</a:t>
            </a:r>
            <a:r>
              <a:rPr lang="en-IN" sz="2400" b="1" i="1" dirty="0" smtClean="0"/>
              <a:t>pplication </a:t>
            </a:r>
            <a:r>
              <a:rPr lang="en-IN" sz="2400" b="1" i="1" dirty="0"/>
              <a:t>binary interface (ABI</a:t>
            </a:r>
            <a:r>
              <a:rPr lang="en-IN" sz="2400" b="1" i="1" dirty="0" smtClean="0"/>
              <a:t>): </a:t>
            </a:r>
            <a:r>
              <a:rPr lang="en-US" sz="2400" dirty="0"/>
              <a:t>separates the operating system layer from the </a:t>
            </a:r>
            <a:r>
              <a:rPr lang="en-US" sz="2400" dirty="0" smtClean="0"/>
              <a:t>applications </a:t>
            </a:r>
            <a:r>
              <a:rPr lang="en-US" sz="2400" dirty="0"/>
              <a:t>and libraries, which are managed by the </a:t>
            </a:r>
            <a:r>
              <a:rPr lang="en-US" sz="2400" dirty="0" smtClean="0"/>
              <a:t>OS.</a:t>
            </a:r>
          </a:p>
          <a:p>
            <a:pPr algn="just"/>
            <a:r>
              <a:rPr lang="en-US" sz="2400" dirty="0"/>
              <a:t>System calls are defined at this level. </a:t>
            </a:r>
            <a:endParaRPr lang="en-US" sz="2400" dirty="0" smtClean="0"/>
          </a:p>
          <a:p>
            <a:pPr algn="just"/>
            <a:r>
              <a:rPr lang="en-US" sz="2400" dirty="0" smtClean="0"/>
              <a:t>This </a:t>
            </a:r>
            <a:r>
              <a:rPr lang="en-US" sz="2400" dirty="0"/>
              <a:t>interface allows portability of applications and libraries across operating systems that </a:t>
            </a:r>
            <a:r>
              <a:rPr lang="en-IN" sz="2400" dirty="0"/>
              <a:t>implement the same </a:t>
            </a:r>
            <a:r>
              <a:rPr lang="en-IN" sz="2400" dirty="0" smtClean="0"/>
              <a:t>ABI.</a:t>
            </a:r>
            <a:endParaRPr lang="en-IN" sz="2400" b="1" i="1" dirty="0"/>
          </a:p>
        </p:txBody>
      </p:sp>
    </p:spTree>
    <p:extLst>
      <p:ext uri="{BB962C8B-B14F-4D97-AF65-F5344CB8AC3E}">
        <p14:creationId xmlns:p14="http://schemas.microsoft.com/office/powerpoint/2010/main" val="3174262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1188719"/>
          </a:xfrm>
        </p:spPr>
        <p:txBody>
          <a:bodyPr/>
          <a:lstStyle/>
          <a:p>
            <a:pPr algn="ctr"/>
            <a:r>
              <a:rPr lang="en-IN" b="1" dirty="0"/>
              <a:t>Machine reference model </a:t>
            </a:r>
            <a:endParaRPr lang="en-IN" dirty="0"/>
          </a:p>
        </p:txBody>
      </p:sp>
      <p:sp>
        <p:nvSpPr>
          <p:cNvPr id="3" name="Content Placeholder 2"/>
          <p:cNvSpPr>
            <a:spLocks noGrp="1"/>
          </p:cNvSpPr>
          <p:nvPr>
            <p:ph idx="1"/>
          </p:nvPr>
        </p:nvSpPr>
        <p:spPr>
          <a:xfrm>
            <a:off x="543560" y="1449705"/>
            <a:ext cx="11104880" cy="4351338"/>
          </a:xfrm>
        </p:spPr>
        <p:txBody>
          <a:bodyPr>
            <a:noAutofit/>
          </a:bodyPr>
          <a:lstStyle/>
          <a:p>
            <a:pPr algn="just"/>
            <a:r>
              <a:rPr lang="en-IN" sz="2400" b="1" i="1" dirty="0"/>
              <a:t>A</a:t>
            </a:r>
            <a:r>
              <a:rPr lang="en-IN" sz="2400" b="1" i="1" dirty="0" smtClean="0"/>
              <a:t>pplication </a:t>
            </a:r>
            <a:r>
              <a:rPr lang="en-IN" sz="2400" b="1" i="1" dirty="0"/>
              <a:t>programming interface(API</a:t>
            </a:r>
            <a:r>
              <a:rPr lang="en-IN" sz="2400" b="1" i="1" dirty="0" smtClean="0"/>
              <a:t>): </a:t>
            </a:r>
            <a:r>
              <a:rPr lang="en-IN" sz="2400" dirty="0" smtClean="0"/>
              <a:t>it represents the highest level of abstraction </a:t>
            </a:r>
            <a:r>
              <a:rPr lang="en-US" sz="2400" dirty="0" smtClean="0"/>
              <a:t>which </a:t>
            </a:r>
            <a:r>
              <a:rPr lang="en-US" sz="2400" dirty="0"/>
              <a:t>interfaces applications to libraries and/or the underlying operating </a:t>
            </a:r>
            <a:r>
              <a:rPr lang="en-US" sz="2400" dirty="0" smtClean="0"/>
              <a:t>system. </a:t>
            </a:r>
          </a:p>
          <a:p>
            <a:pPr algn="just"/>
            <a:endParaRPr lang="en-US" sz="2400" dirty="0"/>
          </a:p>
          <a:p>
            <a:pPr algn="just"/>
            <a:r>
              <a:rPr lang="en-US" sz="2400" dirty="0"/>
              <a:t>For any operation to be performed in the application level API, ABI and ISA are responsible for making it </a:t>
            </a:r>
            <a:r>
              <a:rPr lang="en-US" sz="2400" dirty="0" smtClean="0"/>
              <a:t>happen.</a:t>
            </a:r>
          </a:p>
          <a:p>
            <a:pPr algn="just"/>
            <a:endParaRPr lang="en-US" sz="2400" dirty="0" smtClean="0"/>
          </a:p>
          <a:p>
            <a:pPr algn="just"/>
            <a:r>
              <a:rPr lang="en-US" sz="2400" dirty="0" smtClean="0"/>
              <a:t>The </a:t>
            </a:r>
            <a:r>
              <a:rPr lang="en-US" sz="2400" dirty="0"/>
              <a:t>high-level abstraction is converted into machine-level instructions to </a:t>
            </a:r>
            <a:r>
              <a:rPr lang="en-US" sz="2400" dirty="0" smtClean="0"/>
              <a:t>perform </a:t>
            </a:r>
            <a:r>
              <a:rPr lang="en-US" sz="2400" dirty="0"/>
              <a:t>the actual operations supported by the processor. </a:t>
            </a:r>
            <a:endParaRPr lang="en-US" sz="2400" dirty="0" smtClean="0"/>
          </a:p>
          <a:p>
            <a:pPr algn="just"/>
            <a:endParaRPr lang="en-US" sz="2400" dirty="0"/>
          </a:p>
          <a:p>
            <a:pPr algn="just"/>
            <a:r>
              <a:rPr lang="en-US" sz="2400" dirty="0" smtClean="0"/>
              <a:t>The </a:t>
            </a:r>
            <a:r>
              <a:rPr lang="en-US" sz="2400" dirty="0"/>
              <a:t>machine-level resources, such as </a:t>
            </a:r>
            <a:r>
              <a:rPr lang="en-US" sz="2400" dirty="0" smtClean="0"/>
              <a:t>processor </a:t>
            </a:r>
            <a:r>
              <a:rPr lang="en-US" sz="2400" dirty="0"/>
              <a:t>registers and main </a:t>
            </a:r>
            <a:r>
              <a:rPr lang="en-US" sz="2400" dirty="0" smtClean="0"/>
              <a:t>memory, </a:t>
            </a:r>
            <a:r>
              <a:rPr lang="en-US" sz="2400" dirty="0"/>
              <a:t>are used to perform the operation at the hardware level of the central processing unit (CPU)</a:t>
            </a:r>
            <a:endParaRPr lang="en-IN" sz="2400" dirty="0"/>
          </a:p>
        </p:txBody>
      </p:sp>
    </p:spTree>
    <p:extLst>
      <p:ext uri="{BB962C8B-B14F-4D97-AF65-F5344CB8AC3E}">
        <p14:creationId xmlns:p14="http://schemas.microsoft.com/office/powerpoint/2010/main" val="1749673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IT infrastructure important?</a:t>
            </a:r>
            <a:endParaRPr lang="en-IN" b="1"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a:t>With an IT infrastructure, a company can:</a:t>
            </a:r>
            <a:br>
              <a:rPr lang="en-US" dirty="0"/>
            </a:br>
            <a:endParaRPr lang="en-US" dirty="0"/>
          </a:p>
          <a:p>
            <a:pPr fontAlgn="base"/>
            <a:r>
              <a:rPr lang="en-US" dirty="0"/>
              <a:t>Provide a positive customer experience by providing uninterrupted access to its website and online store.</a:t>
            </a:r>
            <a:br>
              <a:rPr lang="en-US" dirty="0"/>
            </a:br>
            <a:r>
              <a:rPr lang="en-US" dirty="0"/>
              <a:t/>
            </a:r>
            <a:br>
              <a:rPr lang="en-US" dirty="0"/>
            </a:br>
            <a:endParaRPr lang="en-US" dirty="0"/>
          </a:p>
          <a:p>
            <a:pPr fontAlgn="base"/>
            <a:r>
              <a:rPr lang="en-US" dirty="0"/>
              <a:t>Develop and start solutions to market with speed.</a:t>
            </a:r>
            <a:br>
              <a:rPr lang="en-US" dirty="0"/>
            </a:br>
            <a:r>
              <a:rPr lang="en-US" dirty="0"/>
              <a:t/>
            </a:r>
            <a:br>
              <a:rPr lang="en-US" dirty="0"/>
            </a:br>
            <a:endParaRPr lang="en-US" dirty="0"/>
          </a:p>
          <a:p>
            <a:pPr fontAlgn="base"/>
            <a:r>
              <a:rPr lang="en-US" dirty="0"/>
              <a:t>Collect data in real time to make quick decisions.</a:t>
            </a:r>
            <a:br>
              <a:rPr lang="en-US" dirty="0"/>
            </a:br>
            <a:r>
              <a:rPr lang="en-US" dirty="0"/>
              <a:t/>
            </a:r>
            <a:br>
              <a:rPr lang="en-US" dirty="0"/>
            </a:br>
            <a:endParaRPr lang="en-US" dirty="0"/>
          </a:p>
          <a:p>
            <a:pPr fontAlgn="base"/>
            <a:r>
              <a:rPr lang="en-US" dirty="0"/>
              <a:t>Improve employee productivity.</a:t>
            </a:r>
          </a:p>
        </p:txBody>
      </p:sp>
    </p:spTree>
    <p:extLst>
      <p:ext uri="{BB962C8B-B14F-4D97-AF65-F5344CB8AC3E}">
        <p14:creationId xmlns:p14="http://schemas.microsoft.com/office/powerpoint/2010/main" val="211525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046480"/>
          </a:xfrm>
        </p:spPr>
        <p:txBody>
          <a:bodyPr/>
          <a:lstStyle/>
          <a:p>
            <a:pPr algn="ctr"/>
            <a:r>
              <a:rPr lang="en-US" b="1" dirty="0" err="1" smtClean="0"/>
              <a:t>Priviliged</a:t>
            </a:r>
            <a:r>
              <a:rPr lang="en-US" b="1" dirty="0" smtClean="0"/>
              <a:t>/Non-privileged Instructions</a:t>
            </a:r>
            <a:endParaRPr lang="en-IN" b="1" dirty="0"/>
          </a:p>
        </p:txBody>
      </p:sp>
      <p:sp>
        <p:nvSpPr>
          <p:cNvPr id="3" name="Content Placeholder 2"/>
          <p:cNvSpPr>
            <a:spLocks noGrp="1"/>
          </p:cNvSpPr>
          <p:nvPr>
            <p:ph idx="1"/>
          </p:nvPr>
        </p:nvSpPr>
        <p:spPr>
          <a:xfrm>
            <a:off x="838200" y="1351280"/>
            <a:ext cx="10515600" cy="4825683"/>
          </a:xfrm>
        </p:spPr>
        <p:txBody>
          <a:bodyPr>
            <a:normAutofit fontScale="92500"/>
          </a:bodyPr>
          <a:lstStyle/>
          <a:p>
            <a:pPr algn="just"/>
            <a:r>
              <a:rPr lang="en-IN" dirty="0" smtClean="0"/>
              <a:t>The </a:t>
            </a:r>
            <a:r>
              <a:rPr lang="en-IN" b="1" dirty="0" smtClean="0"/>
              <a:t>instruction set </a:t>
            </a:r>
            <a:r>
              <a:rPr lang="en-IN" dirty="0" smtClean="0"/>
              <a:t>exposed by the hardware has been divided into </a:t>
            </a:r>
            <a:r>
              <a:rPr lang="en-IN" b="1" dirty="0" smtClean="0"/>
              <a:t>different security classes </a:t>
            </a:r>
            <a:r>
              <a:rPr lang="en-IN" dirty="0" smtClean="0"/>
              <a:t>that define who can operate with them.</a:t>
            </a:r>
          </a:p>
          <a:p>
            <a:pPr algn="just"/>
            <a:endParaRPr lang="en-IN" dirty="0" smtClean="0"/>
          </a:p>
          <a:p>
            <a:pPr algn="just"/>
            <a:r>
              <a:rPr lang="en-IN" dirty="0" smtClean="0"/>
              <a:t>The first distinction can be made between </a:t>
            </a:r>
            <a:r>
              <a:rPr lang="en-IN" b="1" dirty="0"/>
              <a:t>privileged</a:t>
            </a:r>
            <a:r>
              <a:rPr lang="en-IN" dirty="0"/>
              <a:t> and </a:t>
            </a:r>
            <a:r>
              <a:rPr lang="en-IN" b="1" dirty="0" smtClean="0"/>
              <a:t>non-privileged</a:t>
            </a:r>
            <a:r>
              <a:rPr lang="en-IN" dirty="0" smtClean="0"/>
              <a:t> instructions.</a:t>
            </a:r>
          </a:p>
          <a:p>
            <a:pPr algn="just"/>
            <a:endParaRPr lang="en-IN" dirty="0" smtClean="0"/>
          </a:p>
          <a:p>
            <a:pPr algn="just"/>
            <a:r>
              <a:rPr lang="en-US" b="1" dirty="0" smtClean="0"/>
              <a:t>Non-privileged</a:t>
            </a:r>
            <a:r>
              <a:rPr lang="en-US" dirty="0" smtClean="0"/>
              <a:t> </a:t>
            </a:r>
            <a:r>
              <a:rPr lang="en-US" dirty="0"/>
              <a:t>instructions are those instructions that can be used without interfering with other tasks because they do not access shared </a:t>
            </a:r>
            <a:r>
              <a:rPr lang="en-US" dirty="0" smtClean="0"/>
              <a:t>resources.</a:t>
            </a:r>
          </a:p>
          <a:p>
            <a:pPr algn="just"/>
            <a:endParaRPr lang="en-US" dirty="0" smtClean="0"/>
          </a:p>
          <a:p>
            <a:pPr algn="just"/>
            <a:r>
              <a:rPr lang="en-US" dirty="0"/>
              <a:t>This </a:t>
            </a:r>
            <a:r>
              <a:rPr lang="en-US" dirty="0" smtClean="0"/>
              <a:t>category </a:t>
            </a:r>
            <a:r>
              <a:rPr lang="en-US" dirty="0"/>
              <a:t>contains, for example, all the floating, fixed-point, and arithmetic </a:t>
            </a:r>
            <a:r>
              <a:rPr lang="en-US" dirty="0" smtClean="0"/>
              <a:t>instructions.</a:t>
            </a:r>
            <a:endParaRPr lang="en-IN" dirty="0"/>
          </a:p>
        </p:txBody>
      </p:sp>
    </p:spTree>
    <p:extLst>
      <p:ext uri="{BB962C8B-B14F-4D97-AF65-F5344CB8AC3E}">
        <p14:creationId xmlns:p14="http://schemas.microsoft.com/office/powerpoint/2010/main" val="761883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Priviliged</a:t>
            </a:r>
            <a:r>
              <a:rPr lang="en-US" b="1" dirty="0"/>
              <a:t>/Non-privileged Instructions</a:t>
            </a:r>
            <a:endParaRPr lang="en-IN" dirty="0"/>
          </a:p>
        </p:txBody>
      </p:sp>
      <p:sp>
        <p:nvSpPr>
          <p:cNvPr id="3" name="Content Placeholder 2"/>
          <p:cNvSpPr>
            <a:spLocks noGrp="1"/>
          </p:cNvSpPr>
          <p:nvPr>
            <p:ph idx="1"/>
          </p:nvPr>
        </p:nvSpPr>
        <p:spPr/>
        <p:txBody>
          <a:bodyPr/>
          <a:lstStyle/>
          <a:p>
            <a:pPr algn="just"/>
            <a:r>
              <a:rPr lang="en-IN" b="1" dirty="0"/>
              <a:t>Privileged</a:t>
            </a:r>
            <a:r>
              <a:rPr lang="en-IN" dirty="0"/>
              <a:t> </a:t>
            </a:r>
            <a:r>
              <a:rPr lang="en-IN" dirty="0" smtClean="0"/>
              <a:t>instructions are those that are executed under specific </a:t>
            </a:r>
            <a:r>
              <a:rPr lang="en-IN" b="1" dirty="0" smtClean="0"/>
              <a:t>restrictions</a:t>
            </a:r>
            <a:r>
              <a:rPr lang="en-IN" dirty="0" smtClean="0"/>
              <a:t> and are mostly used for </a:t>
            </a:r>
            <a:r>
              <a:rPr lang="en-IN" b="1" dirty="0" smtClean="0"/>
              <a:t>sensitive </a:t>
            </a:r>
            <a:r>
              <a:rPr lang="en-IN" b="1" dirty="0"/>
              <a:t>operations</a:t>
            </a:r>
            <a:r>
              <a:rPr lang="en-IN" dirty="0" smtClean="0"/>
              <a:t>, which </a:t>
            </a:r>
            <a:r>
              <a:rPr lang="en-IN" b="1" dirty="0" smtClean="0"/>
              <a:t>expose</a:t>
            </a:r>
            <a:r>
              <a:rPr lang="en-IN" dirty="0" smtClean="0"/>
              <a:t> (</a:t>
            </a:r>
            <a:r>
              <a:rPr lang="en-IN" dirty="0" err="1" smtClean="0"/>
              <a:t>behavior</a:t>
            </a:r>
            <a:r>
              <a:rPr lang="en-IN" dirty="0" smtClean="0"/>
              <a:t>-sensitive</a:t>
            </a:r>
            <a:r>
              <a:rPr lang="en-IN" dirty="0"/>
              <a:t>) </a:t>
            </a:r>
            <a:r>
              <a:rPr lang="en-IN" dirty="0" smtClean="0"/>
              <a:t>or </a:t>
            </a:r>
            <a:r>
              <a:rPr lang="en-IN" b="1" dirty="0" smtClean="0"/>
              <a:t>modify</a:t>
            </a:r>
            <a:r>
              <a:rPr lang="en-IN" dirty="0" smtClean="0"/>
              <a:t>(control-sensitive</a:t>
            </a:r>
            <a:r>
              <a:rPr lang="en-IN" dirty="0"/>
              <a:t>) </a:t>
            </a:r>
            <a:r>
              <a:rPr lang="en-IN" dirty="0" smtClean="0"/>
              <a:t>the privileged state.</a:t>
            </a:r>
          </a:p>
          <a:p>
            <a:pPr algn="just"/>
            <a:endParaRPr lang="en-US" dirty="0"/>
          </a:p>
          <a:p>
            <a:pPr algn="just"/>
            <a:r>
              <a:rPr lang="en-US" dirty="0"/>
              <a:t>For instance, </a:t>
            </a:r>
            <a:r>
              <a:rPr lang="en-US" b="1" dirty="0"/>
              <a:t>behavior-sensitive</a:t>
            </a:r>
            <a:r>
              <a:rPr lang="en-US" dirty="0"/>
              <a:t> instructions are those that operate on the </a:t>
            </a:r>
            <a:r>
              <a:rPr lang="en-US" b="1" dirty="0"/>
              <a:t>I/O</a:t>
            </a:r>
            <a:r>
              <a:rPr lang="en-US" dirty="0"/>
              <a:t>, whereas </a:t>
            </a:r>
            <a:r>
              <a:rPr lang="en-US" b="1" dirty="0"/>
              <a:t>control-sensitive</a:t>
            </a:r>
            <a:r>
              <a:rPr lang="en-US" dirty="0"/>
              <a:t> instructions </a:t>
            </a:r>
            <a:r>
              <a:rPr lang="en-US" b="1" dirty="0"/>
              <a:t>alter</a:t>
            </a:r>
            <a:r>
              <a:rPr lang="en-US" dirty="0"/>
              <a:t> the </a:t>
            </a:r>
            <a:r>
              <a:rPr lang="en-US" b="1" dirty="0"/>
              <a:t>state</a:t>
            </a:r>
            <a:r>
              <a:rPr lang="en-US" dirty="0"/>
              <a:t> of the </a:t>
            </a:r>
            <a:r>
              <a:rPr lang="en-US" b="1" dirty="0"/>
              <a:t>CPU </a:t>
            </a:r>
            <a:r>
              <a:rPr lang="en-US" b="1" dirty="0" smtClean="0"/>
              <a:t>registers.</a:t>
            </a:r>
            <a:endParaRPr lang="en-IN" b="1" dirty="0"/>
          </a:p>
        </p:txBody>
      </p:sp>
    </p:spTree>
    <p:extLst>
      <p:ext uri="{BB962C8B-B14F-4D97-AF65-F5344CB8AC3E}">
        <p14:creationId xmlns:p14="http://schemas.microsoft.com/office/powerpoint/2010/main" val="30410236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985519"/>
          </a:xfrm>
        </p:spPr>
        <p:txBody>
          <a:bodyPr/>
          <a:lstStyle/>
          <a:p>
            <a:pPr algn="ctr"/>
            <a:r>
              <a:rPr lang="en-US" b="1" dirty="0" err="1"/>
              <a:t>Priviliged</a:t>
            </a:r>
            <a:r>
              <a:rPr lang="en-US" b="1" dirty="0"/>
              <a:t>/Non-privileged Instructions</a:t>
            </a:r>
            <a:endParaRPr lang="en-IN" dirty="0"/>
          </a:p>
        </p:txBody>
      </p:sp>
      <p:sp>
        <p:nvSpPr>
          <p:cNvPr id="3" name="Content Placeholder 2"/>
          <p:cNvSpPr>
            <a:spLocks noGrp="1"/>
          </p:cNvSpPr>
          <p:nvPr>
            <p:ph idx="1"/>
          </p:nvPr>
        </p:nvSpPr>
        <p:spPr>
          <a:xfrm>
            <a:off x="838200" y="1371600"/>
            <a:ext cx="10515600" cy="5100319"/>
          </a:xfrm>
        </p:spPr>
        <p:txBody>
          <a:bodyPr>
            <a:normAutofit fontScale="92500" lnSpcReduction="10000"/>
          </a:bodyPr>
          <a:lstStyle/>
          <a:p>
            <a:pPr algn="just"/>
            <a:r>
              <a:rPr lang="en-US" dirty="0"/>
              <a:t>Some types of architecture feature </a:t>
            </a:r>
            <a:r>
              <a:rPr lang="en-US" b="1" dirty="0"/>
              <a:t>more than one class </a:t>
            </a:r>
            <a:r>
              <a:rPr lang="en-US" dirty="0"/>
              <a:t>of privileged instructions and implement a finer control of how these instructions can be </a:t>
            </a:r>
            <a:r>
              <a:rPr lang="en-US" dirty="0" smtClean="0"/>
              <a:t>accessed.</a:t>
            </a:r>
          </a:p>
          <a:p>
            <a:pPr algn="just"/>
            <a:endParaRPr lang="en-US" dirty="0" smtClean="0"/>
          </a:p>
          <a:p>
            <a:pPr algn="just"/>
            <a:r>
              <a:rPr lang="en-IN" dirty="0" smtClean="0"/>
              <a:t>For instance, a possible implementation features a hierarchy of privileges </a:t>
            </a:r>
            <a:r>
              <a:rPr lang="en-IN" dirty="0"/>
              <a:t>in </a:t>
            </a:r>
            <a:r>
              <a:rPr lang="en-IN" dirty="0" smtClean="0"/>
              <a:t>the form of </a:t>
            </a:r>
            <a:r>
              <a:rPr lang="en-IN" b="1" dirty="0" smtClean="0"/>
              <a:t>ring-based security</a:t>
            </a:r>
            <a:r>
              <a:rPr lang="en-IN" dirty="0"/>
              <a:t>: Ring 0, Ring 1, Ring 2, and Ring 3; </a:t>
            </a:r>
            <a:r>
              <a:rPr lang="en-IN" b="1" dirty="0" smtClean="0"/>
              <a:t>Ring 0</a:t>
            </a:r>
            <a:r>
              <a:rPr lang="en-IN" dirty="0" smtClean="0"/>
              <a:t> is in the </a:t>
            </a:r>
            <a:r>
              <a:rPr lang="en-IN" b="1" dirty="0" smtClean="0"/>
              <a:t>most privileged </a:t>
            </a:r>
            <a:r>
              <a:rPr lang="en-IN" dirty="0" smtClean="0"/>
              <a:t>level and </a:t>
            </a:r>
            <a:r>
              <a:rPr lang="en-IN" b="1" dirty="0" smtClean="0"/>
              <a:t>Ring 3</a:t>
            </a:r>
            <a:r>
              <a:rPr lang="en-IN" dirty="0" smtClean="0"/>
              <a:t> in the </a:t>
            </a:r>
            <a:r>
              <a:rPr lang="en-IN" b="1" dirty="0" smtClean="0"/>
              <a:t>least privileged </a:t>
            </a:r>
            <a:r>
              <a:rPr lang="en-IN" dirty="0" smtClean="0"/>
              <a:t>level.</a:t>
            </a:r>
          </a:p>
          <a:p>
            <a:pPr algn="just"/>
            <a:endParaRPr lang="en-IN" dirty="0" smtClean="0"/>
          </a:p>
          <a:p>
            <a:pPr algn="just"/>
            <a:r>
              <a:rPr lang="en-IN" b="1" dirty="0" smtClean="0"/>
              <a:t>Ring 0</a:t>
            </a:r>
            <a:r>
              <a:rPr lang="en-IN" dirty="0" smtClean="0"/>
              <a:t> is used by the </a:t>
            </a:r>
            <a:r>
              <a:rPr lang="en-IN" b="1" dirty="0" smtClean="0"/>
              <a:t>kernel</a:t>
            </a:r>
            <a:r>
              <a:rPr lang="en-IN" dirty="0" smtClean="0"/>
              <a:t> of the OS, </a:t>
            </a:r>
            <a:r>
              <a:rPr lang="en-IN" b="1" dirty="0" smtClean="0"/>
              <a:t>rings 1 </a:t>
            </a:r>
            <a:r>
              <a:rPr lang="en-IN" b="1" dirty="0"/>
              <a:t>and </a:t>
            </a:r>
            <a:r>
              <a:rPr lang="en-IN" b="1" dirty="0" smtClean="0"/>
              <a:t>2 </a:t>
            </a:r>
            <a:r>
              <a:rPr lang="en-IN" dirty="0" smtClean="0"/>
              <a:t>are used by the </a:t>
            </a:r>
            <a:r>
              <a:rPr lang="en-IN" b="1" dirty="0" smtClean="0"/>
              <a:t>OS-level services</a:t>
            </a:r>
            <a:r>
              <a:rPr lang="en-IN" dirty="0" smtClean="0"/>
              <a:t>, and </a:t>
            </a:r>
            <a:r>
              <a:rPr lang="en-IN" b="1" dirty="0" smtClean="0"/>
              <a:t>Ring 3</a:t>
            </a:r>
            <a:r>
              <a:rPr lang="en-IN" dirty="0" smtClean="0"/>
              <a:t> is used by the </a:t>
            </a:r>
            <a:r>
              <a:rPr lang="en-IN" b="1" dirty="0" smtClean="0"/>
              <a:t>user</a:t>
            </a:r>
            <a:r>
              <a:rPr lang="en-IN" dirty="0" smtClean="0"/>
              <a:t>.</a:t>
            </a:r>
          </a:p>
          <a:p>
            <a:pPr algn="just"/>
            <a:endParaRPr lang="en-IN" dirty="0" smtClean="0"/>
          </a:p>
          <a:p>
            <a:pPr algn="just"/>
            <a:r>
              <a:rPr lang="en-IN" b="1" dirty="0" smtClean="0"/>
              <a:t>Recent systems </a:t>
            </a:r>
            <a:r>
              <a:rPr lang="en-IN" dirty="0" smtClean="0"/>
              <a:t>support </a:t>
            </a:r>
            <a:r>
              <a:rPr lang="en-IN" dirty="0"/>
              <a:t>only </a:t>
            </a:r>
            <a:r>
              <a:rPr lang="en-IN" b="1" dirty="0" smtClean="0"/>
              <a:t>two levels</a:t>
            </a:r>
            <a:r>
              <a:rPr lang="en-IN" dirty="0" smtClean="0"/>
              <a:t>, with </a:t>
            </a:r>
            <a:r>
              <a:rPr lang="en-IN" b="1" dirty="0" smtClean="0"/>
              <a:t>Ring 0</a:t>
            </a:r>
            <a:r>
              <a:rPr lang="en-IN" dirty="0" smtClean="0"/>
              <a:t> for </a:t>
            </a:r>
            <a:r>
              <a:rPr lang="en-IN" b="1" dirty="0" smtClean="0"/>
              <a:t>supervisor</a:t>
            </a:r>
            <a:r>
              <a:rPr lang="en-IN" dirty="0" smtClean="0"/>
              <a:t> mode and </a:t>
            </a:r>
            <a:r>
              <a:rPr lang="en-IN" b="1" dirty="0" smtClean="0"/>
              <a:t>Ring 3</a:t>
            </a:r>
            <a:r>
              <a:rPr lang="en-IN" dirty="0" smtClean="0"/>
              <a:t> for </a:t>
            </a:r>
            <a:r>
              <a:rPr lang="en-IN" b="1" dirty="0" smtClean="0"/>
              <a:t>user</a:t>
            </a:r>
            <a:r>
              <a:rPr lang="en-IN" dirty="0" smtClean="0"/>
              <a:t> mode</a:t>
            </a:r>
            <a:r>
              <a:rPr lang="en-IN" dirty="0"/>
              <a:t>. </a:t>
            </a:r>
          </a:p>
        </p:txBody>
      </p:sp>
    </p:spTree>
    <p:extLst>
      <p:ext uri="{BB962C8B-B14F-4D97-AF65-F5344CB8AC3E}">
        <p14:creationId xmlns:p14="http://schemas.microsoft.com/office/powerpoint/2010/main" val="1588420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Priviliged</a:t>
            </a:r>
            <a:r>
              <a:rPr lang="en-US" b="1" dirty="0"/>
              <a:t>/Non-privileged Instructions</a:t>
            </a:r>
            <a:endParaRPr lang="en-IN" dirty="0"/>
          </a:p>
        </p:txBody>
      </p:sp>
      <p:pic>
        <p:nvPicPr>
          <p:cNvPr id="4" name="Content Placeholder 3"/>
          <p:cNvPicPr>
            <a:picLocks noGrp="1" noChangeAspect="1"/>
          </p:cNvPicPr>
          <p:nvPr>
            <p:ph idx="1"/>
          </p:nvPr>
        </p:nvPicPr>
        <p:blipFill>
          <a:blip r:embed="rId2"/>
          <a:stretch>
            <a:fillRect/>
          </a:stretch>
        </p:blipFill>
        <p:spPr>
          <a:xfrm>
            <a:off x="2422721" y="1767840"/>
            <a:ext cx="7546456" cy="4734560"/>
          </a:xfrm>
          <a:prstGeom prst="rect">
            <a:avLst/>
          </a:prstGeom>
        </p:spPr>
      </p:pic>
    </p:spTree>
    <p:extLst>
      <p:ext uri="{BB962C8B-B14F-4D97-AF65-F5344CB8AC3E}">
        <p14:creationId xmlns:p14="http://schemas.microsoft.com/office/powerpoint/2010/main" val="4101836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168399"/>
          </a:xfrm>
        </p:spPr>
        <p:txBody>
          <a:bodyPr/>
          <a:lstStyle/>
          <a:p>
            <a:pPr algn="ctr"/>
            <a:r>
              <a:rPr lang="en-US" b="1" dirty="0" smtClean="0"/>
              <a:t>Supervisor Mode and User Mode</a:t>
            </a:r>
            <a:endParaRPr lang="en-IN" b="1" dirty="0"/>
          </a:p>
        </p:txBody>
      </p:sp>
      <p:sp>
        <p:nvSpPr>
          <p:cNvPr id="3" name="Content Placeholder 2"/>
          <p:cNvSpPr>
            <a:spLocks noGrp="1"/>
          </p:cNvSpPr>
          <p:nvPr>
            <p:ph idx="1"/>
          </p:nvPr>
        </p:nvSpPr>
        <p:spPr>
          <a:xfrm>
            <a:off x="838200" y="1520825"/>
            <a:ext cx="10515600" cy="4351338"/>
          </a:xfrm>
        </p:spPr>
        <p:txBody>
          <a:bodyPr>
            <a:normAutofit/>
          </a:bodyPr>
          <a:lstStyle/>
          <a:p>
            <a:pPr algn="just"/>
            <a:r>
              <a:rPr lang="en-IN" sz="2400" dirty="0"/>
              <a:t>All </a:t>
            </a:r>
            <a:r>
              <a:rPr lang="en-IN" sz="2400" dirty="0" smtClean="0"/>
              <a:t>the current systems support at least two different execution modes</a:t>
            </a:r>
            <a:r>
              <a:rPr lang="en-IN" sz="2400" dirty="0"/>
              <a:t>: </a:t>
            </a:r>
            <a:r>
              <a:rPr lang="en-IN" sz="2400" b="1" dirty="0"/>
              <a:t>supervisor mode </a:t>
            </a:r>
            <a:r>
              <a:rPr lang="en-IN" sz="2400" dirty="0"/>
              <a:t>and </a:t>
            </a:r>
            <a:r>
              <a:rPr lang="en-IN" sz="2400" b="1" dirty="0"/>
              <a:t>user mode</a:t>
            </a:r>
            <a:r>
              <a:rPr lang="en-IN" sz="2400" dirty="0"/>
              <a:t>. </a:t>
            </a:r>
            <a:endParaRPr lang="en-IN" sz="2400" dirty="0" smtClean="0"/>
          </a:p>
          <a:p>
            <a:pPr algn="just"/>
            <a:endParaRPr lang="en-IN" sz="2400" dirty="0"/>
          </a:p>
          <a:p>
            <a:pPr algn="just"/>
            <a:r>
              <a:rPr lang="en-IN" sz="2400" dirty="0" smtClean="0"/>
              <a:t>The </a:t>
            </a:r>
            <a:r>
              <a:rPr lang="en-IN" sz="2400" b="1" dirty="0" smtClean="0"/>
              <a:t>first</a:t>
            </a:r>
            <a:r>
              <a:rPr lang="en-IN" sz="2400" dirty="0" smtClean="0"/>
              <a:t> mode denotes an </a:t>
            </a:r>
            <a:r>
              <a:rPr lang="en-IN" sz="2400" b="1" dirty="0" smtClean="0"/>
              <a:t>execution</a:t>
            </a:r>
            <a:r>
              <a:rPr lang="en-IN" sz="2400" dirty="0" smtClean="0"/>
              <a:t> mode in which all the instructions (</a:t>
            </a:r>
            <a:r>
              <a:rPr lang="en-IN" sz="2400" b="1" dirty="0" smtClean="0"/>
              <a:t>privileged</a:t>
            </a:r>
            <a:r>
              <a:rPr lang="en-IN" sz="2400" dirty="0" smtClean="0"/>
              <a:t> and </a:t>
            </a:r>
            <a:r>
              <a:rPr lang="en-IN" sz="2400" b="1" dirty="0" smtClean="0"/>
              <a:t>non-privileged</a:t>
            </a:r>
            <a:r>
              <a:rPr lang="en-IN" sz="2400" dirty="0" smtClean="0"/>
              <a:t>) can be executed </a:t>
            </a:r>
            <a:r>
              <a:rPr lang="en-IN" sz="2400" b="1" dirty="0" smtClean="0"/>
              <a:t>without</a:t>
            </a:r>
            <a:r>
              <a:rPr lang="en-IN" sz="2400" dirty="0" smtClean="0"/>
              <a:t> any </a:t>
            </a:r>
            <a:r>
              <a:rPr lang="en-IN" sz="2400" b="1" dirty="0" smtClean="0"/>
              <a:t>restriction</a:t>
            </a:r>
            <a:r>
              <a:rPr lang="en-IN" sz="2400" dirty="0" smtClean="0"/>
              <a:t>.</a:t>
            </a:r>
          </a:p>
          <a:p>
            <a:pPr algn="just"/>
            <a:endParaRPr lang="en-IN" sz="2400" dirty="0" smtClean="0"/>
          </a:p>
          <a:p>
            <a:pPr algn="just"/>
            <a:r>
              <a:rPr lang="en-IN" sz="2400" dirty="0" smtClean="0"/>
              <a:t>This mode, also called </a:t>
            </a:r>
            <a:r>
              <a:rPr lang="en-IN" sz="2400" b="1" dirty="0"/>
              <a:t>master mode </a:t>
            </a:r>
            <a:r>
              <a:rPr lang="en-IN" sz="2400" dirty="0"/>
              <a:t>or </a:t>
            </a:r>
            <a:r>
              <a:rPr lang="en-IN" sz="2400" b="1" dirty="0" smtClean="0"/>
              <a:t>kernel mode</a:t>
            </a:r>
            <a:r>
              <a:rPr lang="en-IN" sz="2400" dirty="0"/>
              <a:t>, is generally </a:t>
            </a:r>
            <a:r>
              <a:rPr lang="en-IN" sz="2400" dirty="0" smtClean="0"/>
              <a:t>used by the operating system </a:t>
            </a:r>
            <a:r>
              <a:rPr lang="en-IN" sz="2400" dirty="0"/>
              <a:t>(</a:t>
            </a:r>
            <a:r>
              <a:rPr lang="en-IN" sz="2400" dirty="0" smtClean="0"/>
              <a:t>or the hypervisor) to perform </a:t>
            </a:r>
            <a:r>
              <a:rPr lang="en-IN" sz="2400" b="1" dirty="0"/>
              <a:t>sensitive</a:t>
            </a:r>
            <a:r>
              <a:rPr lang="en-IN" sz="2400" dirty="0"/>
              <a:t> </a:t>
            </a:r>
            <a:r>
              <a:rPr lang="en-IN" sz="2400" b="1" dirty="0" smtClean="0"/>
              <a:t>operations</a:t>
            </a:r>
            <a:r>
              <a:rPr lang="en-IN" sz="2400" dirty="0" smtClean="0"/>
              <a:t> on </a:t>
            </a:r>
            <a:r>
              <a:rPr lang="en-IN" sz="2400" b="1" dirty="0" smtClean="0"/>
              <a:t>hardware- level resources</a:t>
            </a:r>
            <a:r>
              <a:rPr lang="en-IN" sz="2400" dirty="0" smtClean="0"/>
              <a:t>.</a:t>
            </a:r>
            <a:endParaRPr lang="en-IN" sz="2400" dirty="0"/>
          </a:p>
        </p:txBody>
      </p:sp>
    </p:spTree>
    <p:extLst>
      <p:ext uri="{BB962C8B-B14F-4D97-AF65-F5344CB8AC3E}">
        <p14:creationId xmlns:p14="http://schemas.microsoft.com/office/powerpoint/2010/main" val="3319752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026159"/>
          </a:xfrm>
        </p:spPr>
        <p:txBody>
          <a:bodyPr/>
          <a:lstStyle/>
          <a:p>
            <a:pPr algn="ctr"/>
            <a:r>
              <a:rPr lang="en-US" b="1" dirty="0"/>
              <a:t>Supervisor Mode and User Mode</a:t>
            </a:r>
            <a:endParaRPr lang="en-IN" dirty="0"/>
          </a:p>
        </p:txBody>
      </p:sp>
      <p:sp>
        <p:nvSpPr>
          <p:cNvPr id="3" name="Content Placeholder 2"/>
          <p:cNvSpPr>
            <a:spLocks noGrp="1"/>
          </p:cNvSpPr>
          <p:nvPr>
            <p:ph idx="1"/>
          </p:nvPr>
        </p:nvSpPr>
        <p:spPr>
          <a:xfrm>
            <a:off x="838200" y="1188720"/>
            <a:ext cx="10515600" cy="5435600"/>
          </a:xfrm>
        </p:spPr>
        <p:txBody>
          <a:bodyPr>
            <a:normAutofit fontScale="77500" lnSpcReduction="20000"/>
          </a:bodyPr>
          <a:lstStyle/>
          <a:p>
            <a:pPr algn="just"/>
            <a:r>
              <a:rPr lang="en-US" dirty="0"/>
              <a:t>In </a:t>
            </a:r>
            <a:r>
              <a:rPr lang="en-US" b="1" dirty="0"/>
              <a:t>user</a:t>
            </a:r>
            <a:r>
              <a:rPr lang="en-US" dirty="0"/>
              <a:t> mode, there are </a:t>
            </a:r>
            <a:r>
              <a:rPr lang="en-US" b="1" dirty="0"/>
              <a:t>restrictions</a:t>
            </a:r>
            <a:r>
              <a:rPr lang="en-US" dirty="0"/>
              <a:t> to control the machine-level resources. </a:t>
            </a:r>
            <a:endParaRPr lang="en-US" dirty="0" smtClean="0"/>
          </a:p>
          <a:p>
            <a:pPr algn="just"/>
            <a:endParaRPr lang="en-US" dirty="0" smtClean="0"/>
          </a:p>
          <a:p>
            <a:pPr algn="just"/>
            <a:r>
              <a:rPr lang="en-US" dirty="0" smtClean="0"/>
              <a:t>If </a:t>
            </a:r>
            <a:r>
              <a:rPr lang="en-US" dirty="0"/>
              <a:t>code </a:t>
            </a:r>
            <a:r>
              <a:rPr lang="en-US" dirty="0" smtClean="0"/>
              <a:t>running </a:t>
            </a:r>
            <a:r>
              <a:rPr lang="en-US" dirty="0"/>
              <a:t>in user mode invokes the privileged instructions, </a:t>
            </a:r>
            <a:r>
              <a:rPr lang="en-US" b="1" dirty="0"/>
              <a:t>hardware interrupts </a:t>
            </a:r>
            <a:r>
              <a:rPr lang="en-US" dirty="0"/>
              <a:t>occur and trap the potentially harmful execution of the </a:t>
            </a:r>
            <a:r>
              <a:rPr lang="en-US" dirty="0" smtClean="0"/>
              <a:t>instruction.</a:t>
            </a:r>
          </a:p>
          <a:p>
            <a:pPr algn="just"/>
            <a:endParaRPr lang="en-IN" dirty="0" smtClean="0"/>
          </a:p>
          <a:p>
            <a:pPr algn="just"/>
            <a:r>
              <a:rPr lang="en-IN" dirty="0" smtClean="0"/>
              <a:t>The distinction between </a:t>
            </a:r>
            <a:r>
              <a:rPr lang="en-IN" dirty="0"/>
              <a:t>user and supervisor </a:t>
            </a:r>
            <a:r>
              <a:rPr lang="en-IN" dirty="0" smtClean="0"/>
              <a:t>mode allows us to understand the role of the </a:t>
            </a:r>
            <a:r>
              <a:rPr lang="en-IN" dirty="0"/>
              <a:t>hypervisor </a:t>
            </a:r>
            <a:r>
              <a:rPr lang="en-IN" dirty="0" smtClean="0"/>
              <a:t>and why it is called that.</a:t>
            </a:r>
          </a:p>
          <a:p>
            <a:pPr algn="just"/>
            <a:endParaRPr lang="en-IN" dirty="0" smtClean="0"/>
          </a:p>
          <a:p>
            <a:pPr algn="just"/>
            <a:r>
              <a:rPr lang="en-IN" dirty="0" smtClean="0"/>
              <a:t>Conceptually, the </a:t>
            </a:r>
            <a:r>
              <a:rPr lang="en-IN" b="1" dirty="0" smtClean="0"/>
              <a:t>hypervisor runs above the supervisor mode</a:t>
            </a:r>
            <a:r>
              <a:rPr lang="en-IN" dirty="0" smtClean="0"/>
              <a:t>, and from here the prefix hyper is used.</a:t>
            </a:r>
          </a:p>
          <a:p>
            <a:pPr algn="just"/>
            <a:endParaRPr lang="en-US" dirty="0" smtClean="0"/>
          </a:p>
          <a:p>
            <a:pPr algn="just"/>
            <a:r>
              <a:rPr lang="en-US" dirty="0" smtClean="0"/>
              <a:t>In </a:t>
            </a:r>
            <a:r>
              <a:rPr lang="en-US" dirty="0"/>
              <a:t>reality, hypervisors are run in supervisor mode, and the division between privileged and </a:t>
            </a:r>
            <a:r>
              <a:rPr lang="en-US" dirty="0" smtClean="0"/>
              <a:t>non-privileged </a:t>
            </a:r>
            <a:r>
              <a:rPr lang="en-US" dirty="0"/>
              <a:t>instructions has posed challenges in designing virtual machine </a:t>
            </a:r>
            <a:r>
              <a:rPr lang="en-US" dirty="0" smtClean="0"/>
              <a:t>managers. </a:t>
            </a:r>
          </a:p>
          <a:p>
            <a:pPr algn="just"/>
            <a:endParaRPr lang="en-US" dirty="0"/>
          </a:p>
          <a:p>
            <a:pPr algn="just"/>
            <a:r>
              <a:rPr lang="en-US" dirty="0"/>
              <a:t>It is expected that all the sensitive instructions will be executed in privileged mode, which requires supervisor mode in order to avoid traps</a:t>
            </a:r>
            <a:endParaRPr lang="en-IN" dirty="0"/>
          </a:p>
        </p:txBody>
      </p:sp>
    </p:spTree>
    <p:extLst>
      <p:ext uri="{BB962C8B-B14F-4D97-AF65-F5344CB8AC3E}">
        <p14:creationId xmlns:p14="http://schemas.microsoft.com/office/powerpoint/2010/main" val="1724947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61"/>
            <a:ext cx="10515600" cy="1005840"/>
          </a:xfrm>
        </p:spPr>
        <p:txBody>
          <a:bodyPr/>
          <a:lstStyle/>
          <a:p>
            <a:pPr algn="ctr"/>
            <a:r>
              <a:rPr lang="en-IN" b="1" dirty="0"/>
              <a:t>Hardware-level virtualization </a:t>
            </a:r>
          </a:p>
        </p:txBody>
      </p:sp>
      <p:sp>
        <p:nvSpPr>
          <p:cNvPr id="3" name="Content Placeholder 2"/>
          <p:cNvSpPr>
            <a:spLocks noGrp="1"/>
          </p:cNvSpPr>
          <p:nvPr>
            <p:ph idx="1"/>
          </p:nvPr>
        </p:nvSpPr>
        <p:spPr>
          <a:xfrm>
            <a:off x="629920" y="1483360"/>
            <a:ext cx="10723880" cy="5008880"/>
          </a:xfrm>
        </p:spPr>
        <p:txBody>
          <a:bodyPr>
            <a:normAutofit fontScale="92500" lnSpcReduction="10000"/>
          </a:bodyPr>
          <a:lstStyle/>
          <a:p>
            <a:pPr algn="just"/>
            <a:r>
              <a:rPr lang="en-US" dirty="0" smtClean="0"/>
              <a:t>Provides </a:t>
            </a:r>
            <a:r>
              <a:rPr lang="en-US" dirty="0"/>
              <a:t>an abstract execution </a:t>
            </a:r>
            <a:r>
              <a:rPr lang="en-US" dirty="0" smtClean="0"/>
              <a:t>environment </a:t>
            </a:r>
            <a:r>
              <a:rPr lang="en-US" dirty="0"/>
              <a:t>in terms of computer </a:t>
            </a:r>
            <a:r>
              <a:rPr lang="en-US" b="1" dirty="0"/>
              <a:t>hardware</a:t>
            </a:r>
            <a:r>
              <a:rPr lang="en-US" dirty="0"/>
              <a:t> on top of which a guest operating system can be </a:t>
            </a:r>
            <a:r>
              <a:rPr lang="en-US" dirty="0" smtClean="0"/>
              <a:t>run.</a:t>
            </a:r>
          </a:p>
          <a:p>
            <a:pPr algn="just"/>
            <a:endParaRPr lang="en-US" dirty="0"/>
          </a:p>
          <a:p>
            <a:pPr algn="just"/>
            <a:r>
              <a:rPr lang="en-US" dirty="0"/>
              <a:t>In this model, the </a:t>
            </a:r>
            <a:r>
              <a:rPr lang="en-US" b="1" dirty="0"/>
              <a:t>guest</a:t>
            </a:r>
            <a:r>
              <a:rPr lang="en-US" dirty="0"/>
              <a:t> is represented by the </a:t>
            </a:r>
            <a:r>
              <a:rPr lang="en-US" b="1" dirty="0"/>
              <a:t>operating system</a:t>
            </a:r>
            <a:r>
              <a:rPr lang="en-US" dirty="0"/>
              <a:t>, the </a:t>
            </a:r>
            <a:r>
              <a:rPr lang="en-US" b="1" dirty="0"/>
              <a:t>host</a:t>
            </a:r>
            <a:r>
              <a:rPr lang="en-US" dirty="0"/>
              <a:t> by the </a:t>
            </a:r>
            <a:r>
              <a:rPr lang="en-US" b="1" dirty="0"/>
              <a:t>physical computer</a:t>
            </a:r>
            <a:r>
              <a:rPr lang="en-US" dirty="0"/>
              <a:t> hardware, the </a:t>
            </a:r>
            <a:r>
              <a:rPr lang="en-US" b="1" dirty="0"/>
              <a:t>virtual machine </a:t>
            </a:r>
            <a:r>
              <a:rPr lang="en-US" dirty="0"/>
              <a:t>by its </a:t>
            </a:r>
            <a:r>
              <a:rPr lang="en-US" b="1" dirty="0"/>
              <a:t>emulation</a:t>
            </a:r>
            <a:r>
              <a:rPr lang="en-US" dirty="0"/>
              <a:t>, and the </a:t>
            </a:r>
            <a:r>
              <a:rPr lang="en-US" b="1" dirty="0"/>
              <a:t>virtual machine manager </a:t>
            </a:r>
            <a:r>
              <a:rPr lang="en-US" dirty="0"/>
              <a:t>by the </a:t>
            </a:r>
            <a:r>
              <a:rPr lang="en-US" b="1" dirty="0" smtClean="0"/>
              <a:t>hypervisor</a:t>
            </a:r>
            <a:r>
              <a:rPr lang="en-US" dirty="0" smtClean="0"/>
              <a:t>.</a:t>
            </a:r>
          </a:p>
          <a:p>
            <a:pPr algn="just"/>
            <a:endParaRPr lang="en-US" dirty="0"/>
          </a:p>
          <a:p>
            <a:pPr algn="just"/>
            <a:r>
              <a:rPr lang="en-IN" dirty="0" smtClean="0"/>
              <a:t>Hardware-level virtualization is also called </a:t>
            </a:r>
            <a:r>
              <a:rPr lang="en-IN" b="1" dirty="0"/>
              <a:t>system virtualization</a:t>
            </a:r>
            <a:r>
              <a:rPr lang="en-IN" dirty="0"/>
              <a:t>, </a:t>
            </a:r>
            <a:r>
              <a:rPr lang="en-IN" dirty="0" smtClean="0"/>
              <a:t>since it provides ISA to virtual </a:t>
            </a:r>
            <a:r>
              <a:rPr lang="en-IN" dirty="0"/>
              <a:t>machines</a:t>
            </a:r>
            <a:r>
              <a:rPr lang="en-IN" dirty="0" smtClean="0"/>
              <a:t>, which is the representation of the hardware interface of a system.</a:t>
            </a:r>
          </a:p>
          <a:p>
            <a:pPr algn="just"/>
            <a:endParaRPr lang="en-IN" dirty="0" smtClean="0"/>
          </a:p>
          <a:p>
            <a:pPr algn="just"/>
            <a:r>
              <a:rPr lang="en-IN" dirty="0" smtClean="0"/>
              <a:t>This is to differentiate </a:t>
            </a:r>
            <a:r>
              <a:rPr lang="en-IN" dirty="0"/>
              <a:t>it from process </a:t>
            </a:r>
            <a:r>
              <a:rPr lang="en-IN" dirty="0" smtClean="0"/>
              <a:t>virtual machines</a:t>
            </a:r>
            <a:r>
              <a:rPr lang="en-IN" dirty="0"/>
              <a:t>, </a:t>
            </a:r>
            <a:r>
              <a:rPr lang="en-IN" dirty="0" smtClean="0"/>
              <a:t>which expose ABI to virtual machines </a:t>
            </a:r>
            <a:r>
              <a:rPr lang="en-US" dirty="0" smtClean="0"/>
              <a:t> </a:t>
            </a:r>
            <a:endParaRPr lang="en-IN" dirty="0"/>
          </a:p>
        </p:txBody>
      </p:sp>
    </p:spTree>
    <p:extLst>
      <p:ext uri="{BB962C8B-B14F-4D97-AF65-F5344CB8AC3E}">
        <p14:creationId xmlns:p14="http://schemas.microsoft.com/office/powerpoint/2010/main" val="2985092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61"/>
            <a:ext cx="10515600" cy="1076959"/>
          </a:xfrm>
        </p:spPr>
        <p:txBody>
          <a:bodyPr/>
          <a:lstStyle/>
          <a:p>
            <a:pPr algn="ctr"/>
            <a:r>
              <a:rPr lang="en-IN" b="1" dirty="0"/>
              <a:t>A hardware virtualization reference </a:t>
            </a:r>
            <a:r>
              <a:rPr lang="en-IN" b="1" dirty="0" smtClean="0"/>
              <a:t>model </a:t>
            </a:r>
            <a:endParaRPr lang="en-IN" b="1" dirty="0"/>
          </a:p>
        </p:txBody>
      </p:sp>
      <p:pic>
        <p:nvPicPr>
          <p:cNvPr id="4" name="Content Placeholder 3"/>
          <p:cNvPicPr>
            <a:picLocks noGrp="1" noChangeAspect="1"/>
          </p:cNvPicPr>
          <p:nvPr>
            <p:ph idx="1"/>
          </p:nvPr>
        </p:nvPicPr>
        <p:blipFill>
          <a:blip r:embed="rId2"/>
          <a:stretch>
            <a:fillRect/>
          </a:stretch>
        </p:blipFill>
        <p:spPr>
          <a:xfrm>
            <a:off x="2266599" y="1188720"/>
            <a:ext cx="7506384" cy="5598160"/>
          </a:xfrm>
          <a:prstGeom prst="rect">
            <a:avLst/>
          </a:prstGeom>
        </p:spPr>
      </p:pic>
    </p:spTree>
    <p:extLst>
      <p:ext uri="{BB962C8B-B14F-4D97-AF65-F5344CB8AC3E}">
        <p14:creationId xmlns:p14="http://schemas.microsoft.com/office/powerpoint/2010/main" val="27907970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955039"/>
          </a:xfrm>
        </p:spPr>
        <p:txBody>
          <a:bodyPr/>
          <a:lstStyle/>
          <a:p>
            <a:r>
              <a:rPr lang="en-IN" b="1" dirty="0"/>
              <a:t>Hypervisors </a:t>
            </a:r>
          </a:p>
        </p:txBody>
      </p:sp>
      <p:sp>
        <p:nvSpPr>
          <p:cNvPr id="3" name="Content Placeholder 2"/>
          <p:cNvSpPr>
            <a:spLocks noGrp="1"/>
          </p:cNvSpPr>
          <p:nvPr>
            <p:ph idx="1"/>
          </p:nvPr>
        </p:nvSpPr>
        <p:spPr>
          <a:xfrm>
            <a:off x="838200" y="1188720"/>
            <a:ext cx="10515600" cy="4988243"/>
          </a:xfrm>
        </p:spPr>
        <p:txBody>
          <a:bodyPr>
            <a:normAutofit fontScale="92500" lnSpcReduction="10000"/>
          </a:bodyPr>
          <a:lstStyle/>
          <a:p>
            <a:pPr algn="just"/>
            <a:r>
              <a:rPr lang="en-IN" dirty="0"/>
              <a:t>A </a:t>
            </a:r>
            <a:r>
              <a:rPr lang="en-IN" dirty="0" smtClean="0"/>
              <a:t>fundamental element of hardware virtualization is the hypervisor, or virtual machine manager </a:t>
            </a:r>
            <a:r>
              <a:rPr lang="en-IN" dirty="0"/>
              <a:t>(VMM</a:t>
            </a:r>
            <a:r>
              <a:rPr lang="en-IN" dirty="0" smtClean="0"/>
              <a:t>).</a:t>
            </a:r>
          </a:p>
          <a:p>
            <a:pPr algn="just"/>
            <a:endParaRPr lang="en-IN" dirty="0" smtClean="0"/>
          </a:p>
          <a:p>
            <a:pPr algn="just"/>
            <a:r>
              <a:rPr lang="en-IN" dirty="0" smtClean="0"/>
              <a:t>It recreates a hardware environment in which guest operating systems are installed.</a:t>
            </a:r>
          </a:p>
          <a:p>
            <a:pPr algn="just"/>
            <a:endParaRPr lang="en-IN" dirty="0" smtClean="0"/>
          </a:p>
          <a:p>
            <a:pPr algn="just"/>
            <a:r>
              <a:rPr lang="en-IN" dirty="0" smtClean="0"/>
              <a:t>There </a:t>
            </a:r>
            <a:r>
              <a:rPr lang="en-IN" dirty="0"/>
              <a:t>are </a:t>
            </a:r>
            <a:r>
              <a:rPr lang="en-IN" dirty="0" smtClean="0"/>
              <a:t>two major types of hypervisor</a:t>
            </a:r>
            <a:r>
              <a:rPr lang="en-IN" dirty="0"/>
              <a:t>: Type I and Type </a:t>
            </a:r>
            <a:r>
              <a:rPr lang="en-IN" dirty="0" smtClean="0"/>
              <a:t>II.</a:t>
            </a:r>
          </a:p>
          <a:p>
            <a:pPr algn="just"/>
            <a:endParaRPr lang="en-IN" dirty="0" smtClean="0"/>
          </a:p>
          <a:p>
            <a:pPr algn="just"/>
            <a:r>
              <a:rPr lang="en-IN" b="1" dirty="0"/>
              <a:t>Type I </a:t>
            </a:r>
            <a:r>
              <a:rPr lang="en-IN" dirty="0" smtClean="0"/>
              <a:t>hypervisors run directly on top of the hardware. Therefore, they take the place of the operating systems and </a:t>
            </a:r>
            <a:r>
              <a:rPr lang="en-IN" b="1" dirty="0" smtClean="0"/>
              <a:t>interact directly with the ISA </a:t>
            </a:r>
            <a:r>
              <a:rPr lang="en-IN" dirty="0" smtClean="0"/>
              <a:t>interface exposed by the underlying </a:t>
            </a:r>
            <a:r>
              <a:rPr lang="en-IN" dirty="0"/>
              <a:t>hardware</a:t>
            </a:r>
            <a:r>
              <a:rPr lang="en-IN" dirty="0" smtClean="0"/>
              <a:t>, and they emulate this interface in order to allow the management of guest operating systems. </a:t>
            </a:r>
            <a:endParaRPr lang="en-IN" dirty="0"/>
          </a:p>
        </p:txBody>
      </p:sp>
    </p:spTree>
    <p:extLst>
      <p:ext uri="{BB962C8B-B14F-4D97-AF65-F5344CB8AC3E}">
        <p14:creationId xmlns:p14="http://schemas.microsoft.com/office/powerpoint/2010/main" val="785827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Hypervisors </a:t>
            </a:r>
            <a:endParaRPr lang="en-IN" dirty="0"/>
          </a:p>
        </p:txBody>
      </p:sp>
      <p:sp>
        <p:nvSpPr>
          <p:cNvPr id="3" name="Content Placeholder 2"/>
          <p:cNvSpPr>
            <a:spLocks noGrp="1"/>
          </p:cNvSpPr>
          <p:nvPr>
            <p:ph idx="1"/>
          </p:nvPr>
        </p:nvSpPr>
        <p:spPr/>
        <p:txBody>
          <a:bodyPr/>
          <a:lstStyle/>
          <a:p>
            <a:pPr algn="just"/>
            <a:r>
              <a:rPr lang="en-IN" dirty="0" smtClean="0"/>
              <a:t>Type II hypervisors require the support of an operating system to provide virtualization services.</a:t>
            </a:r>
          </a:p>
          <a:p>
            <a:pPr algn="just"/>
            <a:endParaRPr lang="en-IN" dirty="0" smtClean="0"/>
          </a:p>
          <a:p>
            <a:pPr algn="just"/>
            <a:r>
              <a:rPr lang="en-IN" dirty="0" smtClean="0"/>
              <a:t>This means that they are programs managed by the operating system, which interact with it through the ABI and emulate the ISA of virtual hardware for guest operating systems. </a:t>
            </a:r>
            <a:endParaRPr lang="en-IN" dirty="0"/>
          </a:p>
        </p:txBody>
      </p:sp>
    </p:spTree>
    <p:extLst>
      <p:ext uri="{BB962C8B-B14F-4D97-AF65-F5344CB8AC3E}">
        <p14:creationId xmlns:p14="http://schemas.microsoft.com/office/powerpoint/2010/main" val="297015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the components of IT infrastructure work?</a:t>
            </a:r>
            <a:endParaRPr lang="en-IN" b="1" dirty="0"/>
          </a:p>
        </p:txBody>
      </p:sp>
      <p:sp>
        <p:nvSpPr>
          <p:cNvPr id="3" name="Content Placeholder 2"/>
          <p:cNvSpPr>
            <a:spLocks noGrp="1"/>
          </p:cNvSpPr>
          <p:nvPr>
            <p:ph idx="1"/>
          </p:nvPr>
        </p:nvSpPr>
        <p:spPr/>
        <p:txBody>
          <a:bodyPr/>
          <a:lstStyle/>
          <a:p>
            <a:pPr marL="0" indent="0" algn="just">
              <a:buNone/>
            </a:pPr>
            <a:r>
              <a:rPr lang="en-US" dirty="0"/>
              <a:t>T</a:t>
            </a:r>
            <a:r>
              <a:rPr lang="en-US" dirty="0" smtClean="0"/>
              <a:t>wo </a:t>
            </a:r>
            <a:r>
              <a:rPr lang="en-US" dirty="0"/>
              <a:t>core groups of components </a:t>
            </a:r>
            <a:r>
              <a:rPr lang="en-US" dirty="0" smtClean="0"/>
              <a:t>are:</a:t>
            </a:r>
          </a:p>
          <a:p>
            <a:pPr marL="0" indent="0" algn="just">
              <a:buNone/>
            </a:pPr>
            <a:r>
              <a:rPr lang="en-US" dirty="0" smtClean="0"/>
              <a:t> </a:t>
            </a:r>
            <a:r>
              <a:rPr lang="en-US" b="1" dirty="0"/>
              <a:t>hardware</a:t>
            </a:r>
            <a:r>
              <a:rPr lang="en-US" dirty="0"/>
              <a:t> and </a:t>
            </a:r>
            <a:r>
              <a:rPr lang="en-US" b="1" dirty="0"/>
              <a:t>software</a:t>
            </a:r>
            <a:r>
              <a:rPr lang="en-US" dirty="0"/>
              <a:t>. </a:t>
            </a:r>
            <a:endParaRPr lang="en-US" dirty="0" smtClean="0"/>
          </a:p>
          <a:p>
            <a:pPr marL="0" indent="0" algn="just">
              <a:buNone/>
            </a:pPr>
            <a:endParaRPr lang="en-US" dirty="0" smtClean="0"/>
          </a:p>
          <a:p>
            <a:pPr marL="0" indent="0" algn="just">
              <a:buNone/>
            </a:pPr>
            <a:r>
              <a:rPr lang="en-US" dirty="0" smtClean="0"/>
              <a:t>Hardware </a:t>
            </a:r>
            <a:r>
              <a:rPr lang="en-US" dirty="0"/>
              <a:t>uses software—like an </a:t>
            </a:r>
            <a:r>
              <a:rPr lang="en-US" b="1" dirty="0"/>
              <a:t>operating system</a:t>
            </a:r>
            <a:r>
              <a:rPr lang="en-US" dirty="0"/>
              <a:t>—to work. Likewise, an operating system manages system resources and hardware. </a:t>
            </a:r>
            <a:endParaRPr lang="en-US" dirty="0" smtClean="0"/>
          </a:p>
          <a:p>
            <a:pPr marL="0" indent="0" algn="just">
              <a:buNone/>
            </a:pPr>
            <a:endParaRPr lang="en-US" dirty="0"/>
          </a:p>
          <a:p>
            <a:pPr marL="0" indent="0" algn="just">
              <a:buNone/>
            </a:pPr>
            <a:r>
              <a:rPr lang="en-US" dirty="0" smtClean="0"/>
              <a:t>Operating </a:t>
            </a:r>
            <a:r>
              <a:rPr lang="en-US" dirty="0"/>
              <a:t>systems also connect software applications and physical resources using </a:t>
            </a:r>
            <a:r>
              <a:rPr lang="en-US" b="1" dirty="0"/>
              <a:t>networking components</a:t>
            </a:r>
            <a:r>
              <a:rPr lang="en-US" dirty="0"/>
              <a:t>.</a:t>
            </a:r>
            <a:endParaRPr lang="en-IN" dirty="0"/>
          </a:p>
        </p:txBody>
      </p:sp>
    </p:spTree>
    <p:extLst>
      <p:ext uri="{BB962C8B-B14F-4D97-AF65-F5344CB8AC3E}">
        <p14:creationId xmlns:p14="http://schemas.microsoft.com/office/powerpoint/2010/main" val="3041836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02639"/>
          </a:xfrm>
        </p:spPr>
        <p:txBody>
          <a:bodyPr/>
          <a:lstStyle/>
          <a:p>
            <a:r>
              <a:rPr lang="en-IN" b="1" dirty="0"/>
              <a:t>Hypervisors </a:t>
            </a:r>
            <a:endParaRPr lang="en-IN" dirty="0"/>
          </a:p>
        </p:txBody>
      </p:sp>
      <p:sp>
        <p:nvSpPr>
          <p:cNvPr id="3" name="Content Placeholder 2"/>
          <p:cNvSpPr>
            <a:spLocks noGrp="1"/>
          </p:cNvSpPr>
          <p:nvPr>
            <p:ph idx="1"/>
          </p:nvPr>
        </p:nvSpPr>
        <p:spPr>
          <a:xfrm>
            <a:off x="838200" y="1137920"/>
            <a:ext cx="10515600" cy="5039043"/>
          </a:xfrm>
        </p:spPr>
        <p:txBody>
          <a:bodyPr/>
          <a:lstStyle/>
          <a:p>
            <a:r>
              <a:rPr lang="en-US" sz="2400" dirty="0"/>
              <a:t>Conceptually, a virtual machine manager is internally organized as </a:t>
            </a:r>
            <a:r>
              <a:rPr lang="en-US" sz="2400" dirty="0" smtClean="0"/>
              <a:t>described.</a:t>
            </a:r>
          </a:p>
          <a:p>
            <a:r>
              <a:rPr lang="en-US" sz="2400" dirty="0"/>
              <a:t>Three </a:t>
            </a:r>
            <a:r>
              <a:rPr lang="en-US" sz="2400" dirty="0" smtClean="0"/>
              <a:t>main modules</a:t>
            </a:r>
            <a:r>
              <a:rPr lang="en-US" sz="2400" dirty="0"/>
              <a:t>, dispatcher, allocator, and interpreter, </a:t>
            </a:r>
            <a:r>
              <a:rPr lang="en-US" sz="2400" dirty="0" smtClean="0"/>
              <a:t>coordinate their activity in order to emulate the underlying hardware.</a:t>
            </a:r>
          </a:p>
          <a:p>
            <a:pPr marL="0" indent="0">
              <a:buNone/>
            </a:pPr>
            <a:endParaRPr lang="en-IN" dirty="0"/>
          </a:p>
        </p:txBody>
      </p:sp>
      <p:pic>
        <p:nvPicPr>
          <p:cNvPr id="4" name="Picture 3"/>
          <p:cNvPicPr>
            <a:picLocks noChangeAspect="1"/>
          </p:cNvPicPr>
          <p:nvPr/>
        </p:nvPicPr>
        <p:blipFill>
          <a:blip r:embed="rId2"/>
          <a:stretch>
            <a:fillRect/>
          </a:stretch>
        </p:blipFill>
        <p:spPr>
          <a:xfrm>
            <a:off x="3454400" y="2319539"/>
            <a:ext cx="5101026" cy="4396221"/>
          </a:xfrm>
          <a:prstGeom prst="rect">
            <a:avLst/>
          </a:prstGeom>
        </p:spPr>
      </p:pic>
    </p:spTree>
    <p:extLst>
      <p:ext uri="{BB962C8B-B14F-4D97-AF65-F5344CB8AC3E}">
        <p14:creationId xmlns:p14="http://schemas.microsoft.com/office/powerpoint/2010/main" val="3829073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934719"/>
          </a:xfrm>
        </p:spPr>
        <p:txBody>
          <a:bodyPr/>
          <a:lstStyle/>
          <a:p>
            <a:r>
              <a:rPr lang="en-US" b="1" dirty="0" smtClean="0"/>
              <a:t>Types of Virtualization</a:t>
            </a:r>
            <a:endParaRPr lang="en-IN" b="1" dirty="0"/>
          </a:p>
        </p:txBody>
      </p:sp>
      <p:sp>
        <p:nvSpPr>
          <p:cNvPr id="3" name="Content Placeholder 2"/>
          <p:cNvSpPr>
            <a:spLocks noGrp="1"/>
          </p:cNvSpPr>
          <p:nvPr>
            <p:ph idx="1"/>
          </p:nvPr>
        </p:nvSpPr>
        <p:spPr>
          <a:xfrm>
            <a:off x="838200" y="1513840"/>
            <a:ext cx="10515600" cy="4663123"/>
          </a:xfrm>
        </p:spPr>
        <p:txBody>
          <a:bodyPr>
            <a:normAutofit fontScale="92500" lnSpcReduction="20000"/>
          </a:bodyPr>
          <a:lstStyle/>
          <a:p>
            <a:r>
              <a:rPr lang="en-US" b="1" dirty="0" smtClean="0"/>
              <a:t>Hardware Virtualization</a:t>
            </a:r>
          </a:p>
          <a:p>
            <a:pPr marL="0" indent="0" algn="just">
              <a:buNone/>
            </a:pPr>
            <a:r>
              <a:rPr lang="en-US" dirty="0" smtClean="0"/>
              <a:t>The term </a:t>
            </a:r>
            <a:r>
              <a:rPr lang="en-US" dirty="0"/>
              <a:t>refers to a scenario in which the hardware provides architectural support for building a virtual machine manager able to run a guest operating system in complete </a:t>
            </a:r>
            <a:r>
              <a:rPr lang="en-US" dirty="0" smtClean="0"/>
              <a:t>isolation.</a:t>
            </a:r>
          </a:p>
          <a:p>
            <a:pPr marL="0" indent="0" algn="just">
              <a:buNone/>
            </a:pPr>
            <a:r>
              <a:rPr lang="en-US" dirty="0" smtClean="0"/>
              <a:t>Types:</a:t>
            </a:r>
          </a:p>
          <a:p>
            <a:pPr marL="514350" indent="-514350" algn="just">
              <a:buAutoNum type="arabicPeriod"/>
            </a:pPr>
            <a:r>
              <a:rPr lang="en-US" dirty="0" smtClean="0"/>
              <a:t>Full virtualization: VMM is installed directly on hardware (bare-metal/type-1)</a:t>
            </a:r>
          </a:p>
          <a:p>
            <a:pPr marL="514350" indent="-514350" algn="just">
              <a:buAutoNum type="arabicPeriod"/>
            </a:pPr>
            <a:r>
              <a:rPr lang="en-US" dirty="0" smtClean="0"/>
              <a:t>Para-virtualization: VMM installed on top of a host OS (type-2)</a:t>
            </a:r>
          </a:p>
          <a:p>
            <a:pPr marL="514350" indent="-514350" algn="just">
              <a:buAutoNum type="arabicPeriod"/>
            </a:pPr>
            <a:r>
              <a:rPr lang="en-US" dirty="0" smtClean="0"/>
              <a:t>Partial virtualization: Entire hardware is not virtualized, only a part of H/W can be virtualized. </a:t>
            </a:r>
            <a:endParaRPr lang="en-US" dirty="0"/>
          </a:p>
          <a:p>
            <a:pPr marL="0" indent="0" algn="just">
              <a:buNone/>
            </a:pPr>
            <a:r>
              <a:rPr lang="en-US" dirty="0" err="1" smtClean="0"/>
              <a:t>Eg</a:t>
            </a:r>
            <a:r>
              <a:rPr lang="en-US" dirty="0" smtClean="0"/>
              <a:t>. Address space virtualization (most common). </a:t>
            </a:r>
            <a:r>
              <a:rPr lang="en-US" dirty="0"/>
              <a:t>T</a:t>
            </a:r>
            <a:r>
              <a:rPr lang="en-US" dirty="0" smtClean="0"/>
              <a:t>his </a:t>
            </a:r>
            <a:r>
              <a:rPr lang="en-US" dirty="0"/>
              <a:t>allows </a:t>
            </a:r>
            <a:r>
              <a:rPr lang="en-US" b="1" dirty="0"/>
              <a:t>multiple </a:t>
            </a:r>
            <a:r>
              <a:rPr lang="en-US" b="1" dirty="0" smtClean="0"/>
              <a:t>applications </a:t>
            </a:r>
            <a:r>
              <a:rPr lang="en-US" b="1" dirty="0"/>
              <a:t>and users</a:t>
            </a:r>
            <a:r>
              <a:rPr lang="en-US" dirty="0"/>
              <a:t> to run concurrently in a </a:t>
            </a:r>
            <a:r>
              <a:rPr lang="en-US" b="1" dirty="0"/>
              <a:t>separate memory space</a:t>
            </a:r>
            <a:r>
              <a:rPr lang="en-US" dirty="0"/>
              <a:t>, but they still share the </a:t>
            </a:r>
            <a:r>
              <a:rPr lang="en-US" b="1" dirty="0"/>
              <a:t>same hardware </a:t>
            </a:r>
            <a:r>
              <a:rPr lang="en-US" b="1" dirty="0" smtClean="0"/>
              <a:t>resources.</a:t>
            </a:r>
            <a:endParaRPr lang="en-IN" b="1" dirty="0"/>
          </a:p>
        </p:txBody>
      </p:sp>
    </p:spTree>
    <p:extLst>
      <p:ext uri="{BB962C8B-B14F-4D97-AF65-F5344CB8AC3E}">
        <p14:creationId xmlns:p14="http://schemas.microsoft.com/office/powerpoint/2010/main" val="11679977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14400"/>
          </a:xfrm>
        </p:spPr>
        <p:txBody>
          <a:bodyPr/>
          <a:lstStyle/>
          <a:p>
            <a:pPr algn="just"/>
            <a:r>
              <a:rPr lang="en-US" b="1" dirty="0" smtClean="0"/>
              <a:t>Operating system virtualization</a:t>
            </a:r>
            <a:endParaRPr lang="en-IN" b="1" dirty="0"/>
          </a:p>
        </p:txBody>
      </p:sp>
      <p:sp>
        <p:nvSpPr>
          <p:cNvPr id="3" name="Content Placeholder 2"/>
          <p:cNvSpPr>
            <a:spLocks noGrp="1"/>
          </p:cNvSpPr>
          <p:nvPr>
            <p:ph idx="1"/>
          </p:nvPr>
        </p:nvSpPr>
        <p:spPr>
          <a:xfrm>
            <a:off x="579120" y="1076961"/>
            <a:ext cx="11003280" cy="5435599"/>
          </a:xfrm>
        </p:spPr>
        <p:txBody>
          <a:bodyPr>
            <a:normAutofit fontScale="77500" lnSpcReduction="20000"/>
          </a:bodyPr>
          <a:lstStyle/>
          <a:p>
            <a:pPr algn="just"/>
            <a:r>
              <a:rPr lang="en-US" dirty="0" smtClean="0"/>
              <a:t>It offers </a:t>
            </a:r>
            <a:r>
              <a:rPr lang="en-US" dirty="0"/>
              <a:t>the opportunity to create different and </a:t>
            </a:r>
            <a:r>
              <a:rPr lang="en-US" b="1" dirty="0"/>
              <a:t>separated </a:t>
            </a:r>
            <a:r>
              <a:rPr lang="en-US" b="1" dirty="0" smtClean="0"/>
              <a:t>execution </a:t>
            </a:r>
            <a:r>
              <a:rPr lang="en-US" b="1" dirty="0"/>
              <a:t>environments </a:t>
            </a:r>
            <a:r>
              <a:rPr lang="en-US" dirty="0"/>
              <a:t>for applications that are managed </a:t>
            </a:r>
            <a:r>
              <a:rPr lang="en-US" dirty="0" smtClean="0"/>
              <a:t>concurrently.</a:t>
            </a:r>
          </a:p>
          <a:p>
            <a:pPr algn="just"/>
            <a:endParaRPr lang="en-US" dirty="0" smtClean="0"/>
          </a:p>
          <a:p>
            <a:pPr algn="just"/>
            <a:r>
              <a:rPr lang="en-US" dirty="0"/>
              <a:t>T</a:t>
            </a:r>
            <a:r>
              <a:rPr lang="en-US" dirty="0" smtClean="0"/>
              <a:t>here </a:t>
            </a:r>
            <a:r>
              <a:rPr lang="en-US" dirty="0"/>
              <a:t>is </a:t>
            </a:r>
            <a:r>
              <a:rPr lang="en-US" b="1" dirty="0"/>
              <a:t>no virtual machine manager or hypervisor</a:t>
            </a:r>
            <a:r>
              <a:rPr lang="en-US" dirty="0"/>
              <a:t>, and the virtualization is done within a single operating </a:t>
            </a:r>
            <a:r>
              <a:rPr lang="en-US" dirty="0" smtClean="0"/>
              <a:t>system.</a:t>
            </a:r>
          </a:p>
          <a:p>
            <a:pPr algn="just"/>
            <a:endParaRPr lang="en-US" dirty="0" smtClean="0"/>
          </a:p>
          <a:p>
            <a:pPr algn="just"/>
            <a:r>
              <a:rPr lang="en-US" dirty="0"/>
              <a:t>T</a:t>
            </a:r>
            <a:r>
              <a:rPr lang="en-US" dirty="0" smtClean="0"/>
              <a:t>he </a:t>
            </a:r>
            <a:r>
              <a:rPr lang="en-US" dirty="0"/>
              <a:t>OS kernel allows for </a:t>
            </a:r>
            <a:r>
              <a:rPr lang="en-US" b="1" dirty="0"/>
              <a:t>multiple isolated user space </a:t>
            </a:r>
            <a:r>
              <a:rPr lang="en-US" dirty="0" smtClean="0"/>
              <a:t>instances.</a:t>
            </a:r>
          </a:p>
          <a:p>
            <a:pPr algn="just"/>
            <a:endParaRPr lang="en-US" dirty="0" smtClean="0"/>
          </a:p>
          <a:p>
            <a:pPr algn="just"/>
            <a:r>
              <a:rPr lang="en-US" dirty="0"/>
              <a:t>The </a:t>
            </a:r>
            <a:r>
              <a:rPr lang="en-US" b="1" dirty="0"/>
              <a:t>kernel</a:t>
            </a:r>
            <a:r>
              <a:rPr lang="en-US" dirty="0"/>
              <a:t> is also </a:t>
            </a:r>
            <a:r>
              <a:rPr lang="en-US" b="1" dirty="0"/>
              <a:t>responsible</a:t>
            </a:r>
            <a:r>
              <a:rPr lang="en-US" dirty="0"/>
              <a:t> for </a:t>
            </a:r>
            <a:r>
              <a:rPr lang="en-US" b="1" dirty="0"/>
              <a:t>sharing</a:t>
            </a:r>
            <a:r>
              <a:rPr lang="en-US" dirty="0"/>
              <a:t> the system resources among instances and for limiting the impact of instances on each </a:t>
            </a:r>
            <a:r>
              <a:rPr lang="en-US" dirty="0" smtClean="0"/>
              <a:t>other.</a:t>
            </a:r>
          </a:p>
          <a:p>
            <a:pPr algn="just"/>
            <a:endParaRPr lang="en-US" dirty="0" smtClean="0"/>
          </a:p>
          <a:p>
            <a:pPr algn="just"/>
            <a:r>
              <a:rPr lang="en-US" dirty="0"/>
              <a:t>O</a:t>
            </a:r>
            <a:r>
              <a:rPr lang="en-US" dirty="0" smtClean="0"/>
              <a:t>perating </a:t>
            </a:r>
            <a:r>
              <a:rPr lang="en-US" dirty="0"/>
              <a:t>system-level virtualization aims to provide separated and multiple execution containers for running </a:t>
            </a:r>
            <a:r>
              <a:rPr lang="en-US" dirty="0" smtClean="0"/>
              <a:t>applications.</a:t>
            </a:r>
          </a:p>
          <a:p>
            <a:pPr algn="just"/>
            <a:endParaRPr lang="en-US" dirty="0" smtClean="0"/>
          </a:p>
          <a:p>
            <a:pPr algn="just"/>
            <a:r>
              <a:rPr lang="en-US" dirty="0"/>
              <a:t>O</a:t>
            </a:r>
            <a:r>
              <a:rPr lang="en-US" dirty="0" smtClean="0"/>
              <a:t>perating </a:t>
            </a:r>
            <a:r>
              <a:rPr lang="en-US" dirty="0"/>
              <a:t>system-level virtualization does not expose the same flexibility of hardware virtualization, since all the user space instances must share the same </a:t>
            </a:r>
            <a:r>
              <a:rPr lang="en-US" dirty="0" err="1"/>
              <a:t>oper</a:t>
            </a:r>
            <a:r>
              <a:rPr lang="en-US" dirty="0"/>
              <a:t>- </a:t>
            </a:r>
            <a:r>
              <a:rPr lang="en-US" dirty="0" err="1"/>
              <a:t>ating</a:t>
            </a:r>
            <a:r>
              <a:rPr lang="en-US" dirty="0"/>
              <a:t> system </a:t>
            </a:r>
            <a:r>
              <a:rPr lang="en-US" dirty="0" smtClean="0"/>
              <a:t>. </a:t>
            </a:r>
            <a:endParaRPr lang="en-IN" dirty="0"/>
          </a:p>
        </p:txBody>
      </p:sp>
    </p:spTree>
    <p:extLst>
      <p:ext uri="{BB962C8B-B14F-4D97-AF65-F5344CB8AC3E}">
        <p14:creationId xmlns:p14="http://schemas.microsoft.com/office/powerpoint/2010/main" val="311634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782320"/>
          </a:xfrm>
        </p:spPr>
        <p:txBody>
          <a:bodyPr>
            <a:normAutofit/>
          </a:bodyPr>
          <a:lstStyle/>
          <a:p>
            <a:r>
              <a:rPr lang="en-IN" b="1" dirty="0"/>
              <a:t>Other types of virtualization </a:t>
            </a:r>
            <a:endParaRPr lang="en-IN" b="1" dirty="0"/>
          </a:p>
        </p:txBody>
      </p:sp>
      <p:sp>
        <p:nvSpPr>
          <p:cNvPr id="3" name="Content Placeholder 2"/>
          <p:cNvSpPr>
            <a:spLocks noGrp="1"/>
          </p:cNvSpPr>
          <p:nvPr>
            <p:ph idx="1"/>
          </p:nvPr>
        </p:nvSpPr>
        <p:spPr>
          <a:xfrm>
            <a:off x="838200" y="1361440"/>
            <a:ext cx="10515600" cy="5191760"/>
          </a:xfrm>
        </p:spPr>
        <p:txBody>
          <a:bodyPr>
            <a:normAutofit fontScale="92500" lnSpcReduction="10000"/>
          </a:bodyPr>
          <a:lstStyle/>
          <a:p>
            <a:pPr algn="just"/>
            <a:r>
              <a:rPr lang="en-IN" b="1" dirty="0"/>
              <a:t>Storage </a:t>
            </a:r>
            <a:r>
              <a:rPr lang="en-IN" b="1" dirty="0" smtClean="0"/>
              <a:t>virtualization:</a:t>
            </a:r>
          </a:p>
          <a:p>
            <a:pPr marL="0" indent="0" algn="just">
              <a:buNone/>
            </a:pPr>
            <a:r>
              <a:rPr lang="en-IN" dirty="0" smtClean="0"/>
              <a:t>It </a:t>
            </a:r>
            <a:r>
              <a:rPr lang="en-US" dirty="0"/>
              <a:t>is a system administration practice that allows decoupling the physical </a:t>
            </a:r>
            <a:r>
              <a:rPr lang="en-US" dirty="0" smtClean="0"/>
              <a:t>organization </a:t>
            </a:r>
            <a:r>
              <a:rPr lang="en-US" dirty="0"/>
              <a:t>of the hardware from its logical representation. </a:t>
            </a:r>
            <a:endParaRPr lang="en-US" dirty="0" smtClean="0"/>
          </a:p>
          <a:p>
            <a:pPr marL="0" indent="0" algn="just">
              <a:buNone/>
            </a:pPr>
            <a:endParaRPr lang="en-US" dirty="0"/>
          </a:p>
          <a:p>
            <a:pPr marL="0" indent="0" algn="just">
              <a:buNone/>
            </a:pPr>
            <a:r>
              <a:rPr lang="en-US" dirty="0" smtClean="0"/>
              <a:t>Using </a:t>
            </a:r>
            <a:r>
              <a:rPr lang="en-US" dirty="0"/>
              <a:t>this technique, users do not have to be worried about the specific location of their data, which can be identified using a logical </a:t>
            </a:r>
            <a:r>
              <a:rPr lang="en-US" dirty="0" smtClean="0"/>
              <a:t>path.</a:t>
            </a:r>
          </a:p>
          <a:p>
            <a:pPr marL="0" indent="0" algn="just">
              <a:buNone/>
            </a:pPr>
            <a:endParaRPr lang="en-US" dirty="0" smtClean="0"/>
          </a:p>
          <a:p>
            <a:pPr marL="0" indent="0" algn="just">
              <a:buNone/>
            </a:pPr>
            <a:r>
              <a:rPr lang="en-US" dirty="0"/>
              <a:t>Storage virtualization allows us to harness a wide range of storage facilities and represent them under a single logical file </a:t>
            </a:r>
            <a:r>
              <a:rPr lang="en-US" dirty="0" smtClean="0"/>
              <a:t>system.</a:t>
            </a:r>
          </a:p>
          <a:p>
            <a:pPr marL="0" indent="0" algn="just">
              <a:buNone/>
            </a:pPr>
            <a:endParaRPr lang="en-US" dirty="0" smtClean="0"/>
          </a:p>
          <a:p>
            <a:pPr marL="0" indent="0" algn="just">
              <a:buNone/>
            </a:pPr>
            <a:r>
              <a:rPr lang="en-IN" dirty="0" smtClean="0"/>
              <a:t>There are different techniques for storage virtualization, one of </a:t>
            </a:r>
            <a:r>
              <a:rPr lang="en-IN" dirty="0"/>
              <a:t>the </a:t>
            </a:r>
            <a:r>
              <a:rPr lang="en-IN" dirty="0" smtClean="0"/>
              <a:t>most popular being network-based virtualization by means of storage area networks (SANs). </a:t>
            </a:r>
            <a:r>
              <a:rPr lang="en-US" dirty="0" smtClean="0"/>
              <a:t> </a:t>
            </a:r>
            <a:endParaRPr lang="en-IN" dirty="0"/>
          </a:p>
        </p:txBody>
      </p:sp>
    </p:spTree>
    <p:extLst>
      <p:ext uri="{BB962C8B-B14F-4D97-AF65-F5344CB8AC3E}">
        <p14:creationId xmlns:p14="http://schemas.microsoft.com/office/powerpoint/2010/main" val="2221014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1137919"/>
          </a:xfrm>
        </p:spPr>
        <p:txBody>
          <a:bodyPr/>
          <a:lstStyle/>
          <a:p>
            <a:r>
              <a:rPr lang="en-IN" b="1" dirty="0"/>
              <a:t>Other types of virtualization </a:t>
            </a:r>
          </a:p>
        </p:txBody>
      </p:sp>
      <p:sp>
        <p:nvSpPr>
          <p:cNvPr id="3" name="Content Placeholder 2"/>
          <p:cNvSpPr>
            <a:spLocks noGrp="1"/>
          </p:cNvSpPr>
          <p:nvPr>
            <p:ph idx="1"/>
          </p:nvPr>
        </p:nvSpPr>
        <p:spPr>
          <a:xfrm>
            <a:off x="838200" y="1452880"/>
            <a:ext cx="10515600" cy="4724083"/>
          </a:xfrm>
        </p:spPr>
        <p:txBody>
          <a:bodyPr>
            <a:normAutofit/>
          </a:bodyPr>
          <a:lstStyle/>
          <a:p>
            <a:pPr algn="just"/>
            <a:r>
              <a:rPr lang="en-IN" b="1" dirty="0"/>
              <a:t>Network virtualization </a:t>
            </a:r>
            <a:endParaRPr lang="en-IN" b="1" dirty="0" smtClean="0"/>
          </a:p>
          <a:p>
            <a:pPr marL="0" indent="0" algn="just">
              <a:buNone/>
            </a:pPr>
            <a:endParaRPr lang="en-IN" b="1" dirty="0" smtClean="0"/>
          </a:p>
          <a:p>
            <a:pPr marL="0" indent="0" algn="just">
              <a:buNone/>
            </a:pPr>
            <a:r>
              <a:rPr lang="en-US" sz="2400" dirty="0" smtClean="0"/>
              <a:t>It combines </a:t>
            </a:r>
            <a:r>
              <a:rPr lang="en-US" sz="2400" dirty="0"/>
              <a:t>hardware appliances and specific software for the creation and management of a virtual </a:t>
            </a:r>
            <a:r>
              <a:rPr lang="en-US" sz="2400" dirty="0" smtClean="0"/>
              <a:t>network.</a:t>
            </a:r>
          </a:p>
          <a:p>
            <a:pPr marL="0" indent="0" algn="just">
              <a:buNone/>
            </a:pPr>
            <a:endParaRPr lang="en-US" sz="2400" dirty="0" smtClean="0"/>
          </a:p>
          <a:p>
            <a:pPr marL="0" indent="0" algn="just">
              <a:buNone/>
            </a:pPr>
            <a:r>
              <a:rPr lang="en-IN" sz="2400" dirty="0" smtClean="0"/>
              <a:t>Network virtualization can aggregate different physical networks </a:t>
            </a:r>
            <a:r>
              <a:rPr lang="en-IN" sz="2400" dirty="0"/>
              <a:t>into </a:t>
            </a:r>
            <a:r>
              <a:rPr lang="en-IN" sz="2400" dirty="0" smtClean="0"/>
              <a:t>a single logical network </a:t>
            </a:r>
            <a:r>
              <a:rPr lang="en-IN" sz="2400" b="1" dirty="0" smtClean="0"/>
              <a:t>(external network virtualization) </a:t>
            </a:r>
            <a:r>
              <a:rPr lang="en-IN" sz="2400" dirty="0" smtClean="0"/>
              <a:t>or provide network-like functionality </a:t>
            </a:r>
            <a:r>
              <a:rPr lang="en-IN" sz="2400" dirty="0"/>
              <a:t>to </a:t>
            </a:r>
            <a:r>
              <a:rPr lang="en-IN" sz="2400" dirty="0" smtClean="0"/>
              <a:t>an operating system partition </a:t>
            </a:r>
            <a:r>
              <a:rPr lang="en-IN" sz="2400" b="1" dirty="0" smtClean="0"/>
              <a:t>(internal network virtualization)</a:t>
            </a:r>
            <a:r>
              <a:rPr lang="en-IN" sz="2400" dirty="0" smtClean="0"/>
              <a:t>.</a:t>
            </a:r>
          </a:p>
          <a:p>
            <a:pPr marL="0" indent="0" algn="just">
              <a:buNone/>
            </a:pPr>
            <a:endParaRPr lang="en-US" sz="2400" dirty="0"/>
          </a:p>
          <a:p>
            <a:pPr marL="0" indent="0" algn="just">
              <a:buNone/>
            </a:pPr>
            <a:r>
              <a:rPr lang="en-IN" sz="2400" dirty="0" smtClean="0"/>
              <a:t>The result of external network virtualization is generally a </a:t>
            </a:r>
            <a:r>
              <a:rPr lang="en-IN" sz="2400" b="1" dirty="0"/>
              <a:t>virtual </a:t>
            </a:r>
            <a:r>
              <a:rPr lang="en-IN" sz="2400" b="1" dirty="0" smtClean="0"/>
              <a:t>LAN (</a:t>
            </a:r>
            <a:r>
              <a:rPr lang="en-IN" sz="2400" b="1" dirty="0"/>
              <a:t>VLAN</a:t>
            </a:r>
            <a:r>
              <a:rPr lang="en-IN" sz="2400" b="1" dirty="0" smtClean="0"/>
              <a:t>). </a:t>
            </a:r>
            <a:endParaRPr lang="en-IN" sz="2400" b="1" dirty="0"/>
          </a:p>
        </p:txBody>
      </p:sp>
    </p:spTree>
    <p:extLst>
      <p:ext uri="{BB962C8B-B14F-4D97-AF65-F5344CB8AC3E}">
        <p14:creationId xmlns:p14="http://schemas.microsoft.com/office/powerpoint/2010/main" val="95828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Other types of virtualization </a:t>
            </a:r>
            <a:endParaRPr lang="en-IN" dirty="0"/>
          </a:p>
        </p:txBody>
      </p:sp>
      <p:sp>
        <p:nvSpPr>
          <p:cNvPr id="3" name="Content Placeholder 2"/>
          <p:cNvSpPr>
            <a:spLocks noGrp="1"/>
          </p:cNvSpPr>
          <p:nvPr>
            <p:ph idx="1"/>
          </p:nvPr>
        </p:nvSpPr>
        <p:spPr/>
        <p:txBody>
          <a:bodyPr/>
          <a:lstStyle/>
          <a:p>
            <a:r>
              <a:rPr lang="en-IN" b="1" dirty="0"/>
              <a:t>Desktop virtualization </a:t>
            </a:r>
            <a:endParaRPr lang="en-IN" b="1" dirty="0" smtClean="0"/>
          </a:p>
          <a:p>
            <a:pPr marL="0" indent="0">
              <a:buNone/>
            </a:pPr>
            <a:r>
              <a:rPr lang="en-IN" dirty="0" smtClean="0"/>
              <a:t>Desktop virtualization abstracts the desktop environment available on a personal computer in order </a:t>
            </a:r>
            <a:r>
              <a:rPr lang="en-IN" dirty="0"/>
              <a:t>to </a:t>
            </a:r>
            <a:r>
              <a:rPr lang="en-IN" dirty="0" smtClean="0"/>
              <a:t>provide access to it using a client/server approach.</a:t>
            </a:r>
          </a:p>
          <a:p>
            <a:pPr marL="0" indent="0">
              <a:buNone/>
            </a:pPr>
            <a:endParaRPr lang="en-US" dirty="0"/>
          </a:p>
          <a:p>
            <a:pPr marL="0" indent="0">
              <a:buNone/>
            </a:pPr>
            <a:r>
              <a:rPr lang="en-US" dirty="0"/>
              <a:t>Desktop virtualization provides the same out- come of hardware virtualization but serves a different </a:t>
            </a:r>
            <a:r>
              <a:rPr lang="en-US" dirty="0" smtClean="0"/>
              <a:t>purpose.</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634939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Other types of virtualization </a:t>
            </a:r>
            <a:endParaRPr lang="en-IN" dirty="0"/>
          </a:p>
        </p:txBody>
      </p:sp>
      <p:sp>
        <p:nvSpPr>
          <p:cNvPr id="3" name="Content Placeholder 2"/>
          <p:cNvSpPr>
            <a:spLocks noGrp="1"/>
          </p:cNvSpPr>
          <p:nvPr>
            <p:ph idx="1"/>
          </p:nvPr>
        </p:nvSpPr>
        <p:spPr/>
        <p:txBody>
          <a:bodyPr/>
          <a:lstStyle/>
          <a:p>
            <a:r>
              <a:rPr lang="en-IN" b="1" dirty="0"/>
              <a:t>Application server virtualization </a:t>
            </a:r>
            <a:endParaRPr lang="en-IN" b="1" dirty="0" smtClean="0"/>
          </a:p>
          <a:p>
            <a:pPr algn="just"/>
            <a:r>
              <a:rPr lang="en-IN" dirty="0" smtClean="0"/>
              <a:t>Application server virtualization abstracts a collection of application servers that provide the same services as a single virtual application server by using load-balancing strategies and providing a high-availability infrastructure for the services hosted in the application server.</a:t>
            </a:r>
            <a:endParaRPr lang="en-IN" dirty="0"/>
          </a:p>
        </p:txBody>
      </p:sp>
    </p:spTree>
    <p:extLst>
      <p:ext uri="{BB962C8B-B14F-4D97-AF65-F5344CB8AC3E}">
        <p14:creationId xmlns:p14="http://schemas.microsoft.com/office/powerpoint/2010/main" val="23704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1"/>
            <a:ext cx="10515600" cy="924559"/>
          </a:xfrm>
        </p:spPr>
        <p:txBody>
          <a:bodyPr/>
          <a:lstStyle/>
          <a:p>
            <a:pPr algn="ctr"/>
            <a:r>
              <a:rPr lang="en-IN" b="1" dirty="0"/>
              <a:t>Virtualization </a:t>
            </a:r>
            <a:r>
              <a:rPr lang="en-IN" b="1" dirty="0" smtClean="0"/>
              <a:t>vs </a:t>
            </a:r>
            <a:r>
              <a:rPr lang="en-IN" b="1" dirty="0"/>
              <a:t>cloud computing </a:t>
            </a:r>
            <a:endParaRPr lang="en-IN" b="1" dirty="0"/>
          </a:p>
        </p:txBody>
      </p:sp>
      <p:pic>
        <p:nvPicPr>
          <p:cNvPr id="4" name="Content Placeholder 3" descr="sd.JPG"/>
          <p:cNvPicPr>
            <a:picLocks noGrp="1" noChangeAspect="1"/>
          </p:cNvPicPr>
          <p:nvPr>
            <p:ph idx="1"/>
          </p:nvPr>
        </p:nvPicPr>
        <p:blipFill>
          <a:blip r:embed="rId2" cstate="print"/>
          <a:stretch>
            <a:fillRect/>
          </a:stretch>
        </p:blipFill>
        <p:spPr>
          <a:xfrm>
            <a:off x="1639628" y="1056640"/>
            <a:ext cx="8914965" cy="5545250"/>
          </a:xfrm>
        </p:spPr>
      </p:pic>
    </p:spTree>
    <p:extLst>
      <p:ext uri="{BB962C8B-B14F-4D97-AF65-F5344CB8AC3E}">
        <p14:creationId xmlns:p14="http://schemas.microsoft.com/office/powerpoint/2010/main" val="1231536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908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249679"/>
          </a:xfrm>
        </p:spPr>
        <p:txBody>
          <a:bodyPr/>
          <a:lstStyle/>
          <a:p>
            <a:r>
              <a:rPr lang="en-IN" b="1" dirty="0"/>
              <a:t>Hardware</a:t>
            </a:r>
            <a:endParaRPr lang="en-IN" dirty="0"/>
          </a:p>
        </p:txBody>
      </p:sp>
      <p:sp>
        <p:nvSpPr>
          <p:cNvPr id="3" name="Content Placeholder 2"/>
          <p:cNvSpPr>
            <a:spLocks noGrp="1"/>
          </p:cNvSpPr>
          <p:nvPr>
            <p:ph idx="1"/>
          </p:nvPr>
        </p:nvSpPr>
        <p:spPr>
          <a:xfrm>
            <a:off x="838200" y="1513840"/>
            <a:ext cx="10515600" cy="4663123"/>
          </a:xfrm>
        </p:spPr>
        <p:txBody>
          <a:bodyPr>
            <a:noAutofit/>
          </a:bodyPr>
          <a:lstStyle/>
          <a:p>
            <a:pPr marL="0" indent="0" fontAlgn="base">
              <a:buNone/>
            </a:pPr>
            <a:r>
              <a:rPr lang="en-US" sz="2600" dirty="0"/>
              <a:t>Hardware components can include:</a:t>
            </a:r>
            <a:br>
              <a:rPr lang="en-US" sz="2600" dirty="0"/>
            </a:br>
            <a:endParaRPr lang="en-US" sz="2600" dirty="0"/>
          </a:p>
          <a:p>
            <a:pPr fontAlgn="base"/>
            <a:r>
              <a:rPr lang="en-US" sz="2600" dirty="0"/>
              <a:t>Desktop </a:t>
            </a:r>
            <a:r>
              <a:rPr lang="en-US" sz="2600" dirty="0" smtClean="0"/>
              <a:t>computers</a:t>
            </a:r>
            <a:endParaRPr lang="en-US" sz="2600" dirty="0"/>
          </a:p>
          <a:p>
            <a:pPr fontAlgn="base"/>
            <a:r>
              <a:rPr lang="en-US" sz="2600" dirty="0" smtClean="0"/>
              <a:t>Servers</a:t>
            </a:r>
            <a:endParaRPr lang="en-US" sz="2600" dirty="0"/>
          </a:p>
          <a:p>
            <a:pPr fontAlgn="base"/>
            <a:r>
              <a:rPr lang="en-US" sz="2600" dirty="0"/>
              <a:t>Data </a:t>
            </a:r>
            <a:r>
              <a:rPr lang="en-US" sz="2600" dirty="0" smtClean="0"/>
              <a:t>centers</a:t>
            </a:r>
            <a:endParaRPr lang="en-US" sz="2600" dirty="0"/>
          </a:p>
          <a:p>
            <a:pPr fontAlgn="base"/>
            <a:r>
              <a:rPr lang="en-US" sz="2600" dirty="0" smtClean="0"/>
              <a:t>Hubs</a:t>
            </a:r>
            <a:endParaRPr lang="en-US" sz="2600" dirty="0"/>
          </a:p>
          <a:p>
            <a:pPr fontAlgn="base"/>
            <a:r>
              <a:rPr lang="en-US" sz="2600" dirty="0" smtClean="0"/>
              <a:t>Routers</a:t>
            </a:r>
            <a:endParaRPr lang="en-US" sz="2600" dirty="0"/>
          </a:p>
          <a:p>
            <a:pPr fontAlgn="base"/>
            <a:r>
              <a:rPr lang="en-US" sz="2600" dirty="0" smtClean="0"/>
              <a:t>Switches</a:t>
            </a:r>
            <a:endParaRPr lang="en-US" sz="2600" dirty="0"/>
          </a:p>
          <a:p>
            <a:pPr fontAlgn="base"/>
            <a:r>
              <a:rPr lang="en-US" sz="2600" dirty="0"/>
              <a:t>Facilities</a:t>
            </a:r>
          </a:p>
        </p:txBody>
      </p:sp>
    </p:spTree>
    <p:extLst>
      <p:ext uri="{BB962C8B-B14F-4D97-AF65-F5344CB8AC3E}">
        <p14:creationId xmlns:p14="http://schemas.microsoft.com/office/powerpoint/2010/main" val="286480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 y="508000"/>
            <a:ext cx="11115040" cy="6156960"/>
          </a:xfrm>
        </p:spPr>
        <p:txBody>
          <a:bodyPr>
            <a:normAutofit fontScale="77500" lnSpcReduction="20000"/>
          </a:bodyPr>
          <a:lstStyle/>
          <a:p>
            <a:pPr marL="0" indent="0" algn="just">
              <a:buNone/>
            </a:pPr>
            <a:r>
              <a:rPr lang="en-IN" b="1" dirty="0" smtClean="0"/>
              <a:t>Facilities</a:t>
            </a:r>
          </a:p>
          <a:p>
            <a:pPr marL="0" indent="0" algn="just">
              <a:buNone/>
            </a:pPr>
            <a:r>
              <a:rPr lang="en-US" dirty="0"/>
              <a:t>Facilities or </a:t>
            </a:r>
            <a:r>
              <a:rPr lang="en-US" b="1" dirty="0"/>
              <a:t>physical plants </a:t>
            </a:r>
            <a:r>
              <a:rPr lang="en-US" dirty="0"/>
              <a:t>provide space for networking hardware, servers and data centers. It also includes the network cabling in office buildings to connect components of an IT infrastructure together</a:t>
            </a:r>
            <a:r>
              <a:rPr lang="en-US" dirty="0" smtClean="0"/>
              <a:t>.</a:t>
            </a:r>
          </a:p>
          <a:p>
            <a:pPr marL="0" indent="0" algn="just">
              <a:buNone/>
            </a:pPr>
            <a:endParaRPr lang="en-US" dirty="0"/>
          </a:p>
          <a:p>
            <a:pPr marL="0" indent="0" algn="just">
              <a:buNone/>
            </a:pPr>
            <a:r>
              <a:rPr lang="en-IN" b="1" dirty="0" smtClean="0"/>
              <a:t>Network</a:t>
            </a:r>
          </a:p>
          <a:p>
            <a:pPr marL="0" indent="0" algn="just">
              <a:buNone/>
            </a:pPr>
            <a:r>
              <a:rPr lang="en-US" dirty="0"/>
              <a:t>Networks are composed of </a:t>
            </a:r>
            <a:r>
              <a:rPr lang="en-US" b="1" dirty="0"/>
              <a:t>switches, routers, hubs and servers</a:t>
            </a:r>
            <a:r>
              <a:rPr lang="en-US" dirty="0"/>
              <a:t>. Switches connect network devices like routers, servers and others on local area networks (LAN). Routers allow devices on different LANs to communicate and move packets between networks. Hubs connect multiple networking devices to act as a single component</a:t>
            </a:r>
            <a:r>
              <a:rPr lang="en-US" dirty="0" smtClean="0"/>
              <a:t>.</a:t>
            </a:r>
          </a:p>
          <a:p>
            <a:pPr marL="0" indent="0" algn="just">
              <a:buNone/>
            </a:pPr>
            <a:endParaRPr lang="en-US" dirty="0"/>
          </a:p>
          <a:p>
            <a:pPr marL="0" indent="0" algn="just">
              <a:buNone/>
            </a:pPr>
            <a:r>
              <a:rPr lang="en-IN" b="1" dirty="0" smtClean="0"/>
              <a:t>Server</a:t>
            </a:r>
          </a:p>
          <a:p>
            <a:pPr marL="0" indent="0" algn="just">
              <a:buNone/>
            </a:pPr>
            <a:r>
              <a:rPr lang="en-US" dirty="0"/>
              <a:t>A core hardware component needed for an enterprise IT infrastructure is a server. </a:t>
            </a:r>
            <a:r>
              <a:rPr lang="en-US" b="1" dirty="0"/>
              <a:t>Servers</a:t>
            </a:r>
            <a:r>
              <a:rPr lang="en-US" dirty="0"/>
              <a:t> are essentially computers that allow multiple users to access and share resources</a:t>
            </a:r>
            <a:r>
              <a:rPr lang="en-US" dirty="0" smtClean="0"/>
              <a:t>.</a:t>
            </a:r>
          </a:p>
          <a:p>
            <a:pPr marL="0" indent="0" algn="just">
              <a:buNone/>
            </a:pPr>
            <a:endParaRPr lang="en-US" dirty="0"/>
          </a:p>
          <a:p>
            <a:pPr marL="0" indent="0" algn="just">
              <a:buNone/>
            </a:pPr>
            <a:r>
              <a:rPr lang="en-IN" b="1" dirty="0"/>
              <a:t>Server room/data </a:t>
            </a:r>
            <a:r>
              <a:rPr lang="en-IN" b="1" dirty="0" err="1" smtClean="0"/>
              <a:t>center</a:t>
            </a:r>
            <a:endParaRPr lang="en-IN" b="1" dirty="0" smtClean="0"/>
          </a:p>
          <a:p>
            <a:pPr marL="0" indent="0" algn="just" fontAlgn="base">
              <a:buNone/>
            </a:pPr>
            <a:r>
              <a:rPr lang="en-US" dirty="0"/>
              <a:t>Organizations house multiple servers in rooms called server rooms or data centers. Data centers are the core of most networks</a:t>
            </a:r>
            <a:r>
              <a:rPr lang="en-US" dirty="0" smtClean="0"/>
              <a:t>.</a:t>
            </a:r>
            <a:endParaRPr lang="en-US" dirty="0"/>
          </a:p>
        </p:txBody>
      </p:sp>
    </p:spTree>
    <p:extLst>
      <p:ext uri="{BB962C8B-B14F-4D97-AF65-F5344CB8AC3E}">
        <p14:creationId xmlns:p14="http://schemas.microsoft.com/office/powerpoint/2010/main" val="2348320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Software components can include</a:t>
            </a:r>
            <a:r>
              <a:rPr lang="en-US" dirty="0" smtClean="0"/>
              <a:t>:</a:t>
            </a:r>
          </a:p>
          <a:p>
            <a:pPr marL="0" indent="0" fontAlgn="base">
              <a:buNone/>
            </a:pPr>
            <a:endParaRPr lang="en-US" dirty="0"/>
          </a:p>
          <a:p>
            <a:pPr fontAlgn="base"/>
            <a:r>
              <a:rPr lang="en-US" dirty="0"/>
              <a:t>Content management systems (CMS</a:t>
            </a:r>
            <a:r>
              <a:rPr lang="en-US" dirty="0" smtClean="0"/>
              <a:t>)</a:t>
            </a:r>
            <a:endParaRPr lang="en-US" dirty="0"/>
          </a:p>
          <a:p>
            <a:pPr fontAlgn="base"/>
            <a:r>
              <a:rPr lang="en-US" dirty="0"/>
              <a:t>Customer relationship management (CRM</a:t>
            </a:r>
            <a:r>
              <a:rPr lang="en-US" dirty="0" smtClean="0"/>
              <a:t>)</a:t>
            </a:r>
            <a:endParaRPr lang="en-US" dirty="0"/>
          </a:p>
          <a:p>
            <a:pPr fontAlgn="base"/>
            <a:r>
              <a:rPr lang="en-US" dirty="0"/>
              <a:t>Enterprise resource planning (ERP</a:t>
            </a:r>
            <a:r>
              <a:rPr lang="en-US" dirty="0" smtClean="0"/>
              <a:t>)</a:t>
            </a:r>
            <a:endParaRPr lang="en-US" dirty="0"/>
          </a:p>
          <a:p>
            <a:pPr fontAlgn="base"/>
            <a:r>
              <a:rPr lang="en-US" dirty="0"/>
              <a:t>Operating </a:t>
            </a:r>
            <a:r>
              <a:rPr lang="en-US" dirty="0" smtClean="0"/>
              <a:t>systems</a:t>
            </a:r>
            <a:endParaRPr lang="en-US" dirty="0"/>
          </a:p>
          <a:p>
            <a:pPr fontAlgn="base"/>
            <a:r>
              <a:rPr lang="en-US" dirty="0"/>
              <a:t>Web servers</a:t>
            </a:r>
          </a:p>
        </p:txBody>
      </p:sp>
    </p:spTree>
    <p:extLst>
      <p:ext uri="{BB962C8B-B14F-4D97-AF65-F5344CB8AC3E}">
        <p14:creationId xmlns:p14="http://schemas.microsoft.com/office/powerpoint/2010/main" val="1799643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infrastructure</a:t>
            </a:r>
          </a:p>
        </p:txBody>
      </p:sp>
      <p:sp>
        <p:nvSpPr>
          <p:cNvPr id="3" name="Content Placeholder 2"/>
          <p:cNvSpPr>
            <a:spLocks noGrp="1"/>
          </p:cNvSpPr>
          <p:nvPr>
            <p:ph idx="1"/>
          </p:nvPr>
        </p:nvSpPr>
        <p:spPr/>
        <p:txBody>
          <a:bodyPr/>
          <a:lstStyle/>
          <a:p>
            <a:pPr marL="0" indent="0">
              <a:buNone/>
            </a:pPr>
            <a:r>
              <a:rPr lang="en-US" dirty="0"/>
              <a:t>The two primary types of IT infrastructure are </a:t>
            </a:r>
            <a:r>
              <a:rPr lang="en-US" dirty="0" smtClean="0"/>
              <a:t>:</a:t>
            </a:r>
          </a:p>
          <a:p>
            <a:endParaRPr lang="en-US" dirty="0"/>
          </a:p>
          <a:p>
            <a:r>
              <a:rPr lang="en-US" b="1" i="1" dirty="0"/>
              <a:t>T</a:t>
            </a:r>
            <a:r>
              <a:rPr lang="en-US" b="1" i="1" dirty="0" smtClean="0"/>
              <a:t>raditional IT infrastructure, and </a:t>
            </a:r>
          </a:p>
          <a:p>
            <a:endParaRPr lang="en-US" b="1" i="1" dirty="0"/>
          </a:p>
          <a:p>
            <a:r>
              <a:rPr lang="en-US" b="1" i="1" dirty="0"/>
              <a:t>C</a:t>
            </a:r>
            <a:r>
              <a:rPr lang="en-US" b="1" i="1" dirty="0" smtClean="0"/>
              <a:t>loud </a:t>
            </a:r>
            <a:r>
              <a:rPr lang="en-US" b="1" i="1" dirty="0"/>
              <a:t>infrastructure.</a:t>
            </a:r>
            <a:endParaRPr lang="en-IN" b="1" i="1" dirty="0"/>
          </a:p>
        </p:txBody>
      </p:sp>
    </p:spTree>
    <p:extLst>
      <p:ext uri="{BB962C8B-B14F-4D97-AF65-F5344CB8AC3E}">
        <p14:creationId xmlns:p14="http://schemas.microsoft.com/office/powerpoint/2010/main" val="1401603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IT Infrastructure</a:t>
            </a:r>
            <a:endParaRPr lang="en-IN" b="1" dirty="0"/>
          </a:p>
        </p:txBody>
      </p:sp>
      <p:sp>
        <p:nvSpPr>
          <p:cNvPr id="3" name="Content Placeholder 2"/>
          <p:cNvSpPr>
            <a:spLocks noGrp="1"/>
          </p:cNvSpPr>
          <p:nvPr>
            <p:ph idx="1"/>
          </p:nvPr>
        </p:nvSpPr>
        <p:spPr/>
        <p:txBody>
          <a:bodyPr/>
          <a:lstStyle/>
          <a:p>
            <a:pPr algn="just"/>
            <a:r>
              <a:rPr lang="en-US" dirty="0"/>
              <a:t>A traditional IT infrastructure is made up of the usual hardware and software components: facilities, data centers, servers, networking hardware desktop computers and enterprise application software solutions</a:t>
            </a:r>
            <a:r>
              <a:rPr lang="en-US" dirty="0" smtClean="0"/>
              <a:t>.</a:t>
            </a:r>
          </a:p>
          <a:p>
            <a:pPr algn="just"/>
            <a:endParaRPr lang="en-US" dirty="0"/>
          </a:p>
          <a:p>
            <a:pPr algn="just"/>
            <a:r>
              <a:rPr lang="en-US" dirty="0"/>
              <a:t>Typically, this infrastructure setup requires more power, physical space and money than other infrastructure types. A traditional infrastructure is typically installed on-premises for company-only or private use.</a:t>
            </a:r>
            <a:endParaRPr lang="en-IN" dirty="0"/>
          </a:p>
        </p:txBody>
      </p:sp>
    </p:spTree>
    <p:extLst>
      <p:ext uri="{BB962C8B-B14F-4D97-AF65-F5344CB8AC3E}">
        <p14:creationId xmlns:p14="http://schemas.microsoft.com/office/powerpoint/2010/main" val="2468257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13245</TotalTime>
  <Words>2737</Words>
  <Application>Microsoft Office PowerPoint</Application>
  <PresentationFormat>Widescreen</PresentationFormat>
  <Paragraphs>280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 Introduction to Virtualization  </vt:lpstr>
      <vt:lpstr>What is IT infrastructure?</vt:lpstr>
      <vt:lpstr>Why is IT infrastructure important?</vt:lpstr>
      <vt:lpstr>How do the components of IT infrastructure work?</vt:lpstr>
      <vt:lpstr>Hardware</vt:lpstr>
      <vt:lpstr>PowerPoint Presentation</vt:lpstr>
      <vt:lpstr>Software</vt:lpstr>
      <vt:lpstr>Types of infrastructure</vt:lpstr>
      <vt:lpstr>Traditional IT Infrastructure</vt:lpstr>
      <vt:lpstr>Cloud infrastructure</vt:lpstr>
      <vt:lpstr>An optimal IT infrastructure</vt:lpstr>
      <vt:lpstr>An optimal IT infrastructure</vt:lpstr>
      <vt:lpstr>Virtualization</vt:lpstr>
      <vt:lpstr>Virtualization</vt:lpstr>
      <vt:lpstr>PowerPoint Presentation</vt:lpstr>
      <vt:lpstr>Characteristics of virtualized environments </vt:lpstr>
      <vt:lpstr>The virtualization reference model</vt:lpstr>
      <vt:lpstr>Characteristics of virtualized environments </vt:lpstr>
      <vt:lpstr>Advantages of Virtualization in Cloud Computing </vt:lpstr>
      <vt:lpstr>Challenges of Virtualization in Cloud Computing</vt:lpstr>
      <vt:lpstr>How Does Virtualization Work?</vt:lpstr>
      <vt:lpstr>Types of Hypervisors</vt:lpstr>
      <vt:lpstr>Taxonomy of virtualization techniques </vt:lpstr>
      <vt:lpstr>Taxonomy of virtualization techniques </vt:lpstr>
      <vt:lpstr>Taxonomy of virtualization techniques </vt:lpstr>
      <vt:lpstr>Execution virtualization </vt:lpstr>
      <vt:lpstr>Machine reference model </vt:lpstr>
      <vt:lpstr>Machine reference model </vt:lpstr>
      <vt:lpstr>Machine reference model </vt:lpstr>
      <vt:lpstr>Priviliged/Non-privileged Instructions</vt:lpstr>
      <vt:lpstr>Priviliged/Non-privileged Instructions</vt:lpstr>
      <vt:lpstr>Priviliged/Non-privileged Instructions</vt:lpstr>
      <vt:lpstr>Priviliged/Non-privileged Instructions</vt:lpstr>
      <vt:lpstr>Supervisor Mode and User Mode</vt:lpstr>
      <vt:lpstr>Supervisor Mode and User Mode</vt:lpstr>
      <vt:lpstr>Hardware-level virtualization </vt:lpstr>
      <vt:lpstr>A hardware virtualization reference model </vt:lpstr>
      <vt:lpstr>Hypervisors </vt:lpstr>
      <vt:lpstr>Hypervisors </vt:lpstr>
      <vt:lpstr>Hypervisors </vt:lpstr>
      <vt:lpstr>Types of Virtualization</vt:lpstr>
      <vt:lpstr>Operating system virtualization</vt:lpstr>
      <vt:lpstr>Other types of virtualization </vt:lpstr>
      <vt:lpstr>Other types of virtualization </vt:lpstr>
      <vt:lpstr>Other types of virtualization </vt:lpstr>
      <vt:lpstr>Other types of virtualization </vt:lpstr>
      <vt:lpstr>Virtualization vs cloud computing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Virtualization  </dc:title>
  <dc:creator>Dr. Ambika Aggarwal</dc:creator>
  <cp:lastModifiedBy>Dr. Ambika Aggarwal</cp:lastModifiedBy>
  <cp:revision>51</cp:revision>
  <dcterms:created xsi:type="dcterms:W3CDTF">2024-08-06T05:11:40Z</dcterms:created>
  <dcterms:modified xsi:type="dcterms:W3CDTF">2024-08-20T10:57:14Z</dcterms:modified>
</cp:coreProperties>
</file>