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32DD66-1F66-4CD4-8BAB-CCFEA0679BF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336968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32DD66-1F66-4CD4-8BAB-CCFEA0679BF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95675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32DD66-1F66-4CD4-8BAB-CCFEA0679BF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139875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32DD66-1F66-4CD4-8BAB-CCFEA0679BF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139401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32DD66-1F66-4CD4-8BAB-CCFEA0679BF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243595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32DD66-1F66-4CD4-8BAB-CCFEA0679BF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1058989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32DD66-1F66-4CD4-8BAB-CCFEA0679BF4}"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122120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32DD66-1F66-4CD4-8BAB-CCFEA0679BF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225244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2DD66-1F66-4CD4-8BAB-CCFEA0679BF4}"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46152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32DD66-1F66-4CD4-8BAB-CCFEA0679BF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363202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32DD66-1F66-4CD4-8BAB-CCFEA0679BF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EC782-E810-4B0B-84DA-5B1A72E340E6}" type="slidenum">
              <a:rPr lang="en-IN" smtClean="0"/>
              <a:t>‹#›</a:t>
            </a:fld>
            <a:endParaRPr lang="en-IN"/>
          </a:p>
        </p:txBody>
      </p:sp>
    </p:spTree>
    <p:extLst>
      <p:ext uri="{BB962C8B-B14F-4D97-AF65-F5344CB8AC3E}">
        <p14:creationId xmlns:p14="http://schemas.microsoft.com/office/powerpoint/2010/main" val="104204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2DD66-1F66-4CD4-8BAB-CCFEA0679BF4}" type="datetimeFigureOut">
              <a:rPr lang="en-IN" smtClean="0"/>
              <a:t>27-08-2024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EC782-E810-4B0B-84DA-5B1A72E340E6}" type="slidenum">
              <a:rPr lang="en-IN" smtClean="0"/>
              <a:t>‹#›</a:t>
            </a:fld>
            <a:endParaRPr lang="en-IN"/>
          </a:p>
        </p:txBody>
      </p:sp>
    </p:spTree>
    <p:extLst>
      <p:ext uri="{BB962C8B-B14F-4D97-AF65-F5344CB8AC3E}">
        <p14:creationId xmlns:p14="http://schemas.microsoft.com/office/powerpoint/2010/main" val="1617483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VPN and VLAN</a:t>
            </a:r>
            <a:endParaRPr lang="en-IN" sz="4800" dirty="0"/>
          </a:p>
        </p:txBody>
      </p:sp>
      <p:sp>
        <p:nvSpPr>
          <p:cNvPr id="3" name="Subtitle 2"/>
          <p:cNvSpPr>
            <a:spLocks noGrp="1"/>
          </p:cNvSpPr>
          <p:nvPr>
            <p:ph type="subTitle" idx="1"/>
          </p:nvPr>
        </p:nvSpPr>
        <p:spPr/>
        <p:txBody>
          <a:bodyPr/>
          <a:lstStyle/>
          <a:p>
            <a:r>
              <a:rPr lang="en-US" b="1" dirty="0"/>
              <a:t>UNIT 2</a:t>
            </a:r>
            <a:r>
              <a:rPr lang="en-IN" dirty="0"/>
              <a:t> </a:t>
            </a:r>
          </a:p>
          <a:p>
            <a:endParaRPr lang="en-IN" dirty="0"/>
          </a:p>
        </p:txBody>
      </p:sp>
    </p:spTree>
    <p:extLst>
      <p:ext uri="{BB962C8B-B14F-4D97-AF65-F5344CB8AC3E}">
        <p14:creationId xmlns:p14="http://schemas.microsoft.com/office/powerpoint/2010/main" val="171424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1056639"/>
          </a:xfrm>
        </p:spPr>
        <p:txBody>
          <a:bodyPr/>
          <a:lstStyle/>
          <a:p>
            <a:pPr algn="ctr"/>
            <a:r>
              <a:rPr lang="en-US" b="1" dirty="0" smtClean="0"/>
              <a:t>Virtual LAN (VLAN)</a:t>
            </a:r>
            <a:endParaRPr lang="en-IN" b="1" dirty="0"/>
          </a:p>
        </p:txBody>
      </p:sp>
      <p:sp>
        <p:nvSpPr>
          <p:cNvPr id="3" name="Content Placeholder 2"/>
          <p:cNvSpPr>
            <a:spLocks noGrp="1"/>
          </p:cNvSpPr>
          <p:nvPr>
            <p:ph idx="1"/>
          </p:nvPr>
        </p:nvSpPr>
        <p:spPr>
          <a:xfrm>
            <a:off x="650240" y="1280160"/>
            <a:ext cx="10703560" cy="5120640"/>
          </a:xfrm>
        </p:spPr>
        <p:txBody>
          <a:bodyPr>
            <a:normAutofit/>
          </a:bodyPr>
          <a:lstStyle/>
          <a:p>
            <a:pPr algn="just"/>
            <a:r>
              <a:rPr lang="en-US" dirty="0"/>
              <a:t>Virtual Local Area Networks or Virtual LANs (VLANs) are a logical group of computers that appear to be on the same LAN irrespective of the configuration of the underlying physical network. </a:t>
            </a:r>
            <a:endParaRPr lang="en-US" dirty="0" smtClean="0"/>
          </a:p>
          <a:p>
            <a:pPr algn="just"/>
            <a:endParaRPr lang="en-US" dirty="0"/>
          </a:p>
          <a:p>
            <a:pPr algn="just"/>
            <a:r>
              <a:rPr lang="en-US" dirty="0" smtClean="0"/>
              <a:t>Network </a:t>
            </a:r>
            <a:r>
              <a:rPr lang="en-US" dirty="0"/>
              <a:t>administrators partition the networks to match the functional requirements of the VLANs so that each VLAN comprise of a subset of ports on a single or multiple switches or bridges. </a:t>
            </a:r>
            <a:endParaRPr lang="en-US" dirty="0" smtClean="0"/>
          </a:p>
          <a:p>
            <a:pPr algn="just"/>
            <a:endParaRPr lang="en-US" dirty="0"/>
          </a:p>
          <a:p>
            <a:pPr algn="just"/>
            <a:r>
              <a:rPr lang="en-US" dirty="0" smtClean="0"/>
              <a:t>This </a:t>
            </a:r>
            <a:r>
              <a:rPr lang="en-US" dirty="0"/>
              <a:t>allows computers and devices in a VLAN to communicate in the simulated environment as if it is a separate LAN.</a:t>
            </a:r>
            <a:endParaRPr lang="en-IN" dirty="0"/>
          </a:p>
        </p:txBody>
      </p:sp>
    </p:spTree>
    <p:extLst>
      <p:ext uri="{BB962C8B-B14F-4D97-AF65-F5344CB8AC3E}">
        <p14:creationId xmlns:p14="http://schemas.microsoft.com/office/powerpoint/2010/main" val="1447256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Types of </a:t>
            </a:r>
            <a:r>
              <a:rPr lang="en-IN" b="1" dirty="0" smtClean="0"/>
              <a:t>VLANs</a:t>
            </a:r>
            <a:endParaRPr lang="en-IN" b="1" dirty="0"/>
          </a:p>
        </p:txBody>
      </p:sp>
      <p:pic>
        <p:nvPicPr>
          <p:cNvPr id="1026" name="Picture 2" descr="https://www.tutorialspoint.com/assets/questions/media/39932/vla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1245" y="2397760"/>
            <a:ext cx="9569828" cy="324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231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Types of VLANs</a:t>
            </a:r>
            <a:endParaRPr lang="en-IN" dirty="0"/>
          </a:p>
        </p:txBody>
      </p:sp>
      <p:sp>
        <p:nvSpPr>
          <p:cNvPr id="3" name="Content Placeholder 2"/>
          <p:cNvSpPr>
            <a:spLocks noGrp="1"/>
          </p:cNvSpPr>
          <p:nvPr>
            <p:ph idx="1"/>
          </p:nvPr>
        </p:nvSpPr>
        <p:spPr/>
        <p:txBody>
          <a:bodyPr>
            <a:normAutofit lnSpcReduction="10000"/>
          </a:bodyPr>
          <a:lstStyle/>
          <a:p>
            <a:pPr algn="just"/>
            <a:r>
              <a:rPr lang="en-US" b="1" dirty="0"/>
              <a:t>Protocol VLAN</a:t>
            </a:r>
            <a:r>
              <a:rPr lang="en-US" dirty="0"/>
              <a:t> − Here, the traffic is handled based on the protocol used. A switch or bridge segregates, forwards or discards frames </a:t>
            </a:r>
            <a:r>
              <a:rPr lang="en-US" dirty="0" smtClean="0"/>
              <a:t>that </a:t>
            </a:r>
            <a:r>
              <a:rPr lang="en-US" dirty="0"/>
              <a:t>come to it based upon the </a:t>
            </a:r>
            <a:r>
              <a:rPr lang="en-US" dirty="0" smtClean="0"/>
              <a:t>traffic protocols.</a:t>
            </a:r>
          </a:p>
          <a:p>
            <a:pPr algn="just"/>
            <a:endParaRPr lang="en-US" dirty="0"/>
          </a:p>
          <a:p>
            <a:pPr algn="just"/>
            <a:r>
              <a:rPr lang="en-US" b="1" dirty="0"/>
              <a:t>Port-based VLAN</a:t>
            </a:r>
            <a:r>
              <a:rPr lang="en-US" dirty="0"/>
              <a:t> − This is also called </a:t>
            </a:r>
            <a:r>
              <a:rPr lang="en-US" b="1" dirty="0"/>
              <a:t>static VLAN</a:t>
            </a:r>
            <a:r>
              <a:rPr lang="en-US" dirty="0"/>
              <a:t>. Here, the network administrator assigns the ports on the </a:t>
            </a:r>
            <a:r>
              <a:rPr lang="en-US" dirty="0" smtClean="0"/>
              <a:t>switch/bridge </a:t>
            </a:r>
            <a:r>
              <a:rPr lang="en-US" dirty="0"/>
              <a:t>to form a virtual network</a:t>
            </a:r>
            <a:r>
              <a:rPr lang="en-US" dirty="0" smtClean="0"/>
              <a:t>.</a:t>
            </a:r>
          </a:p>
          <a:p>
            <a:pPr algn="just"/>
            <a:endParaRPr lang="en-US" dirty="0"/>
          </a:p>
          <a:p>
            <a:pPr algn="just"/>
            <a:r>
              <a:rPr lang="en-US" b="1" dirty="0"/>
              <a:t>Dynamic VLAN</a:t>
            </a:r>
            <a:r>
              <a:rPr lang="en-US" dirty="0"/>
              <a:t> − Here, the network administrator simply defines network membership according to device characteristics.</a:t>
            </a:r>
          </a:p>
        </p:txBody>
      </p:sp>
    </p:spTree>
    <p:extLst>
      <p:ext uri="{BB962C8B-B14F-4D97-AF65-F5344CB8AC3E}">
        <p14:creationId xmlns:p14="http://schemas.microsoft.com/office/powerpoint/2010/main" val="324229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Application/Purpose of VLAN</a:t>
            </a:r>
          </a:p>
        </p:txBody>
      </p:sp>
      <p:sp>
        <p:nvSpPr>
          <p:cNvPr id="3" name="Content Placeholder 2"/>
          <p:cNvSpPr>
            <a:spLocks noGrp="1"/>
          </p:cNvSpPr>
          <p:nvPr>
            <p:ph idx="1"/>
          </p:nvPr>
        </p:nvSpPr>
        <p:spPr/>
        <p:txBody>
          <a:bodyPr>
            <a:normAutofit fontScale="92500" lnSpcReduction="10000"/>
          </a:bodyPr>
          <a:lstStyle/>
          <a:p>
            <a:pPr algn="just"/>
            <a:r>
              <a:rPr lang="en-US" dirty="0"/>
              <a:t>VLAN is used when you have </a:t>
            </a:r>
            <a:r>
              <a:rPr lang="en-US" b="1" dirty="0"/>
              <a:t>200+ devices </a:t>
            </a:r>
            <a:r>
              <a:rPr lang="en-US" dirty="0"/>
              <a:t>on your LAN</a:t>
            </a:r>
            <a:r>
              <a:rPr lang="en-US" dirty="0" smtClean="0"/>
              <a:t>.</a:t>
            </a:r>
          </a:p>
          <a:p>
            <a:pPr algn="just"/>
            <a:endParaRPr lang="en-US" dirty="0"/>
          </a:p>
          <a:p>
            <a:pPr algn="just"/>
            <a:r>
              <a:rPr lang="en-US" dirty="0"/>
              <a:t>It is helpful when you have a </a:t>
            </a:r>
            <a:r>
              <a:rPr lang="en-US" b="1" dirty="0"/>
              <a:t>lot of traffic </a:t>
            </a:r>
            <a:r>
              <a:rPr lang="en-US" dirty="0"/>
              <a:t>on a LAN.</a:t>
            </a:r>
          </a:p>
          <a:p>
            <a:pPr algn="just"/>
            <a:endParaRPr lang="en-US" dirty="0" smtClean="0"/>
          </a:p>
          <a:p>
            <a:pPr algn="just"/>
            <a:r>
              <a:rPr lang="en-US" dirty="0" smtClean="0"/>
              <a:t>VLAN </a:t>
            </a:r>
            <a:r>
              <a:rPr lang="en-US" dirty="0"/>
              <a:t>is ideal when a group of users need </a:t>
            </a:r>
            <a:r>
              <a:rPr lang="en-US" b="1" dirty="0"/>
              <a:t>more security </a:t>
            </a:r>
            <a:r>
              <a:rPr lang="en-US" dirty="0"/>
              <a:t>or being slow down by many broadcasts.</a:t>
            </a:r>
          </a:p>
          <a:p>
            <a:pPr algn="just"/>
            <a:endParaRPr lang="en-US" dirty="0" smtClean="0"/>
          </a:p>
          <a:p>
            <a:pPr algn="just"/>
            <a:r>
              <a:rPr lang="en-US" dirty="0" smtClean="0"/>
              <a:t>It </a:t>
            </a:r>
            <a:r>
              <a:rPr lang="en-US" dirty="0"/>
              <a:t>is used when users are not on one broadcast domain.</a:t>
            </a:r>
          </a:p>
          <a:p>
            <a:pPr algn="just"/>
            <a:endParaRPr lang="en-US" dirty="0" smtClean="0"/>
          </a:p>
          <a:p>
            <a:pPr algn="just"/>
            <a:r>
              <a:rPr lang="en-US" dirty="0" smtClean="0"/>
              <a:t>Make </a:t>
            </a:r>
            <a:r>
              <a:rPr lang="en-US" dirty="0"/>
              <a:t>a single switch into multiple switches.</a:t>
            </a:r>
          </a:p>
        </p:txBody>
      </p:sp>
    </p:spTree>
    <p:extLst>
      <p:ext uri="{BB962C8B-B14F-4D97-AF65-F5344CB8AC3E}">
        <p14:creationId xmlns:p14="http://schemas.microsoft.com/office/powerpoint/2010/main" val="410268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Difference b/w LAN and VLAN</a:t>
            </a:r>
          </a:p>
          <a:p>
            <a:endParaRPr lang="en-US" dirty="0"/>
          </a:p>
          <a:p>
            <a:r>
              <a:rPr lang="en-US" dirty="0" smtClean="0"/>
              <a:t>Adv. &amp; </a:t>
            </a:r>
            <a:r>
              <a:rPr lang="en-US" dirty="0" err="1" smtClean="0"/>
              <a:t>Disadv</a:t>
            </a:r>
            <a:r>
              <a:rPr lang="en-US" dirty="0" smtClean="0"/>
              <a:t>. Of VLAN</a:t>
            </a:r>
            <a:endParaRPr lang="en-IN" dirty="0"/>
          </a:p>
        </p:txBody>
      </p:sp>
    </p:spTree>
    <p:extLst>
      <p:ext uri="{BB962C8B-B14F-4D97-AF65-F5344CB8AC3E}">
        <p14:creationId xmlns:p14="http://schemas.microsoft.com/office/powerpoint/2010/main" val="278374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VPN?</a:t>
            </a:r>
          </a:p>
        </p:txBody>
      </p:sp>
      <p:sp>
        <p:nvSpPr>
          <p:cNvPr id="3" name="Content Placeholder 2"/>
          <p:cNvSpPr>
            <a:spLocks noGrp="1"/>
          </p:cNvSpPr>
          <p:nvPr>
            <p:ph idx="1"/>
          </p:nvPr>
        </p:nvSpPr>
        <p:spPr/>
        <p:txBody>
          <a:bodyPr/>
          <a:lstStyle/>
          <a:p>
            <a:pPr algn="just"/>
            <a:r>
              <a:rPr lang="en-US" dirty="0"/>
              <a:t>A VPN or Virtual Private Network creates a private network connection between devices through the internet. </a:t>
            </a:r>
            <a:endParaRPr lang="en-US" dirty="0" smtClean="0"/>
          </a:p>
          <a:p>
            <a:pPr algn="just"/>
            <a:endParaRPr lang="en-US" dirty="0"/>
          </a:p>
          <a:p>
            <a:pPr algn="just"/>
            <a:r>
              <a:rPr lang="en-US" dirty="0" smtClean="0"/>
              <a:t>VPNs </a:t>
            </a:r>
            <a:r>
              <a:rPr lang="en-US" dirty="0"/>
              <a:t>are used to safely and anonymously transmit data over public networks. </a:t>
            </a:r>
            <a:endParaRPr lang="en-US" dirty="0" smtClean="0"/>
          </a:p>
          <a:p>
            <a:pPr algn="just"/>
            <a:endParaRPr lang="en-US" dirty="0"/>
          </a:p>
          <a:p>
            <a:pPr algn="just"/>
            <a:r>
              <a:rPr lang="en-US" dirty="0" smtClean="0"/>
              <a:t>They </a:t>
            </a:r>
            <a:r>
              <a:rPr lang="en-US" dirty="0"/>
              <a:t>work by masking user IP addresses and encrypting data so it's unreadable by anyone not authorized to receive it.</a:t>
            </a:r>
            <a:endParaRPr lang="en-IN" dirty="0"/>
          </a:p>
        </p:txBody>
      </p:sp>
    </p:spTree>
    <p:extLst>
      <p:ext uri="{BB962C8B-B14F-4D97-AF65-F5344CB8AC3E}">
        <p14:creationId xmlns:p14="http://schemas.microsoft.com/office/powerpoint/2010/main" val="828225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924559"/>
          </a:xfrm>
        </p:spPr>
        <p:txBody>
          <a:bodyPr/>
          <a:lstStyle/>
          <a:p>
            <a:pPr algn="ctr"/>
            <a:r>
              <a:rPr lang="en-US" b="1" dirty="0"/>
              <a:t>What is a VPN used for?</a:t>
            </a:r>
          </a:p>
        </p:txBody>
      </p:sp>
      <p:sp>
        <p:nvSpPr>
          <p:cNvPr id="3" name="Content Placeholder 2"/>
          <p:cNvSpPr>
            <a:spLocks noGrp="1"/>
          </p:cNvSpPr>
          <p:nvPr>
            <p:ph idx="1"/>
          </p:nvPr>
        </p:nvSpPr>
        <p:spPr>
          <a:xfrm>
            <a:off x="538480" y="1087120"/>
            <a:ext cx="11094720" cy="5628640"/>
          </a:xfrm>
        </p:spPr>
        <p:txBody>
          <a:bodyPr>
            <a:normAutofit fontScale="77500" lnSpcReduction="20000"/>
          </a:bodyPr>
          <a:lstStyle/>
          <a:p>
            <a:pPr marL="0" indent="0" algn="just">
              <a:buNone/>
            </a:pPr>
            <a:r>
              <a:rPr lang="en-US" dirty="0"/>
              <a:t>VPN services are mainly used to safely send data over the internet. The three main </a:t>
            </a:r>
            <a:r>
              <a:rPr lang="en-US" b="1" dirty="0"/>
              <a:t>functions</a:t>
            </a:r>
            <a:r>
              <a:rPr lang="en-US" dirty="0"/>
              <a:t> of VPNs are:</a:t>
            </a:r>
          </a:p>
          <a:p>
            <a:pPr marL="0" indent="0" algn="just">
              <a:buNone/>
            </a:pPr>
            <a:r>
              <a:rPr lang="en-US" b="1" dirty="0"/>
              <a:t>1. Privacy</a:t>
            </a:r>
          </a:p>
          <a:p>
            <a:pPr algn="just"/>
            <a:r>
              <a:rPr lang="en-US" dirty="0"/>
              <a:t>Without a virtual private network, your </a:t>
            </a:r>
            <a:r>
              <a:rPr lang="en-US" b="1" dirty="0"/>
              <a:t>personal data </a:t>
            </a:r>
            <a:r>
              <a:rPr lang="en-US" dirty="0"/>
              <a:t>like </a:t>
            </a:r>
            <a:r>
              <a:rPr lang="en-US" b="1" dirty="0"/>
              <a:t>passwords</a:t>
            </a:r>
            <a:r>
              <a:rPr lang="en-US" dirty="0"/>
              <a:t>, </a:t>
            </a:r>
            <a:r>
              <a:rPr lang="en-US" b="1" dirty="0"/>
              <a:t>credit card </a:t>
            </a:r>
            <a:r>
              <a:rPr lang="en-US" dirty="0"/>
              <a:t>information, and </a:t>
            </a:r>
            <a:r>
              <a:rPr lang="en-US" b="1" dirty="0"/>
              <a:t>browsing history </a:t>
            </a:r>
            <a:r>
              <a:rPr lang="en-US" dirty="0"/>
              <a:t>can be recorded and sold by third parties. VPNs use encryption to keep this confidential information private, especially when connecting over </a:t>
            </a:r>
            <a:r>
              <a:rPr lang="en-US" b="1" dirty="0"/>
              <a:t>public </a:t>
            </a:r>
            <a:r>
              <a:rPr lang="en-US" b="1" dirty="0" err="1"/>
              <a:t>wi-fi</a:t>
            </a:r>
            <a:r>
              <a:rPr lang="en-US" b="1" dirty="0"/>
              <a:t> </a:t>
            </a:r>
            <a:r>
              <a:rPr lang="en-US" dirty="0"/>
              <a:t>networks. </a:t>
            </a:r>
            <a:endParaRPr lang="en-US" dirty="0" smtClean="0"/>
          </a:p>
          <a:p>
            <a:pPr algn="just"/>
            <a:endParaRPr lang="en-US" dirty="0"/>
          </a:p>
          <a:p>
            <a:pPr marL="0" indent="0" algn="just">
              <a:buNone/>
            </a:pPr>
            <a:r>
              <a:rPr lang="en-US" b="1" dirty="0"/>
              <a:t>2. Anonymity</a:t>
            </a:r>
          </a:p>
          <a:p>
            <a:pPr algn="just"/>
            <a:r>
              <a:rPr lang="en-US" dirty="0"/>
              <a:t>Your </a:t>
            </a:r>
            <a:r>
              <a:rPr lang="en-US" b="1" dirty="0"/>
              <a:t>IP address </a:t>
            </a:r>
            <a:r>
              <a:rPr lang="en-US" dirty="0"/>
              <a:t>contains </a:t>
            </a:r>
            <a:r>
              <a:rPr lang="en-US" b="1" dirty="0"/>
              <a:t>information</a:t>
            </a:r>
            <a:r>
              <a:rPr lang="en-US" dirty="0"/>
              <a:t> about your </a:t>
            </a:r>
            <a:r>
              <a:rPr lang="en-US" b="1" dirty="0"/>
              <a:t>location</a:t>
            </a:r>
            <a:r>
              <a:rPr lang="en-US" dirty="0"/>
              <a:t> and </a:t>
            </a:r>
            <a:r>
              <a:rPr lang="en-US" b="1" dirty="0"/>
              <a:t>browsing activity</a:t>
            </a:r>
            <a:r>
              <a:rPr lang="en-US" dirty="0"/>
              <a:t>. All websites on the Internet track this data using </a:t>
            </a:r>
            <a:r>
              <a:rPr lang="en-US" b="1" dirty="0"/>
              <a:t>cookies</a:t>
            </a:r>
            <a:r>
              <a:rPr lang="en-US" dirty="0"/>
              <a:t> and similar technology. They can identify you whenever you visit them. A VPN connection hides your IP address so that you remain anonymous on the Internet</a:t>
            </a:r>
            <a:r>
              <a:rPr lang="en-US" dirty="0" smtClean="0"/>
              <a:t>.</a:t>
            </a:r>
          </a:p>
          <a:p>
            <a:pPr algn="just"/>
            <a:endParaRPr lang="en-US" dirty="0"/>
          </a:p>
          <a:p>
            <a:pPr marL="0" indent="0" algn="just">
              <a:buNone/>
            </a:pPr>
            <a:r>
              <a:rPr lang="en-US" b="1" dirty="0"/>
              <a:t>3. Security</a:t>
            </a:r>
          </a:p>
          <a:p>
            <a:pPr algn="just"/>
            <a:r>
              <a:rPr lang="en-US" dirty="0"/>
              <a:t>A VPN service uses </a:t>
            </a:r>
            <a:r>
              <a:rPr lang="en-US" b="1" dirty="0"/>
              <a:t>cryptography</a:t>
            </a:r>
            <a:r>
              <a:rPr lang="en-US" dirty="0"/>
              <a:t> to protect your internet connection from unauthorized access. It can also act as a </a:t>
            </a:r>
            <a:r>
              <a:rPr lang="en-US" b="1" dirty="0"/>
              <a:t>shut-down mechanism</a:t>
            </a:r>
            <a:r>
              <a:rPr lang="en-US" dirty="0"/>
              <a:t>, terminating pre-selected programs in case of suspicious internet activity. This decreases the likelihood of data being compromised. These features allow companies to give remote access to authorized users over their business networks.</a:t>
            </a:r>
          </a:p>
        </p:txBody>
      </p:sp>
    </p:spTree>
    <p:extLst>
      <p:ext uri="{BB962C8B-B14F-4D97-AF65-F5344CB8AC3E}">
        <p14:creationId xmlns:p14="http://schemas.microsoft.com/office/powerpoint/2010/main" val="1061986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 does a VPN work?</a:t>
            </a:r>
            <a:endParaRPr lang="en-IN" b="1" dirty="0"/>
          </a:p>
        </p:txBody>
      </p:sp>
      <p:sp>
        <p:nvSpPr>
          <p:cNvPr id="3" name="Content Placeholder 2"/>
          <p:cNvSpPr>
            <a:spLocks noGrp="1"/>
          </p:cNvSpPr>
          <p:nvPr>
            <p:ph idx="1"/>
          </p:nvPr>
        </p:nvSpPr>
        <p:spPr/>
        <p:txBody>
          <a:bodyPr/>
          <a:lstStyle/>
          <a:p>
            <a:pPr marL="0" indent="0" algn="just">
              <a:buNone/>
            </a:pPr>
            <a:r>
              <a:rPr lang="en-US" dirty="0"/>
              <a:t>A VPN connection redirects data packets from your machine to another remote server before sending them to third parties over the internet. Key principles behind VPN technology include</a:t>
            </a:r>
            <a:r>
              <a:rPr lang="en-US" dirty="0" smtClean="0"/>
              <a:t>:</a:t>
            </a:r>
          </a:p>
          <a:p>
            <a:pPr algn="just"/>
            <a:endParaRPr lang="en-US" dirty="0"/>
          </a:p>
          <a:p>
            <a:pPr lvl="1" algn="just"/>
            <a:r>
              <a:rPr lang="en-IN" b="1" dirty="0" err="1"/>
              <a:t>Tunneling</a:t>
            </a:r>
            <a:r>
              <a:rPr lang="en-IN" b="1" dirty="0"/>
              <a:t> protocol</a:t>
            </a:r>
          </a:p>
          <a:p>
            <a:pPr lvl="1" algn="just"/>
            <a:endParaRPr lang="en-US" dirty="0" smtClean="0"/>
          </a:p>
          <a:p>
            <a:pPr lvl="1" algn="just"/>
            <a:r>
              <a:rPr lang="en-IN" b="1" dirty="0"/>
              <a:t>Encryption</a:t>
            </a:r>
          </a:p>
          <a:p>
            <a:pPr lvl="1" algn="just"/>
            <a:endParaRPr lang="en-IN" dirty="0"/>
          </a:p>
        </p:txBody>
      </p:sp>
    </p:spTree>
    <p:extLst>
      <p:ext uri="{BB962C8B-B14F-4D97-AF65-F5344CB8AC3E}">
        <p14:creationId xmlns:p14="http://schemas.microsoft.com/office/powerpoint/2010/main" val="328602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600"/>
            <a:ext cx="10515600" cy="762000"/>
          </a:xfrm>
        </p:spPr>
        <p:txBody>
          <a:bodyPr/>
          <a:lstStyle/>
          <a:p>
            <a:pPr algn="ctr"/>
            <a:r>
              <a:rPr lang="en-US" b="1" dirty="0" smtClean="0"/>
              <a:t>How does a VPN work?</a:t>
            </a:r>
            <a:endParaRPr lang="en-IN" dirty="0"/>
          </a:p>
        </p:txBody>
      </p:sp>
      <p:sp>
        <p:nvSpPr>
          <p:cNvPr id="3" name="Content Placeholder 2"/>
          <p:cNvSpPr>
            <a:spLocks noGrp="1"/>
          </p:cNvSpPr>
          <p:nvPr>
            <p:ph idx="1"/>
          </p:nvPr>
        </p:nvSpPr>
        <p:spPr>
          <a:xfrm>
            <a:off x="838200" y="1473200"/>
            <a:ext cx="10515600" cy="514096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Tunneling protocol</a:t>
            </a:r>
          </a:p>
          <a:p>
            <a:pPr algn="just"/>
            <a:r>
              <a:rPr lang="en-US" sz="2200" dirty="0">
                <a:latin typeface="Times New Roman" panose="02020603050405020304" pitchFamily="18" charset="0"/>
                <a:cs typeface="Times New Roman" panose="02020603050405020304" pitchFamily="18" charset="0"/>
              </a:rPr>
              <a:t>A virtual private network essentially creates a </a:t>
            </a:r>
            <a:r>
              <a:rPr lang="en-US" sz="2200" b="1" dirty="0">
                <a:latin typeface="Times New Roman" panose="02020603050405020304" pitchFamily="18" charset="0"/>
                <a:cs typeface="Times New Roman" panose="02020603050405020304" pitchFamily="18" charset="0"/>
              </a:rPr>
              <a:t>secure data tunnel </a:t>
            </a:r>
            <a:r>
              <a:rPr lang="en-US" sz="2200" dirty="0">
                <a:latin typeface="Times New Roman" panose="02020603050405020304" pitchFamily="18" charset="0"/>
                <a:cs typeface="Times New Roman" panose="02020603050405020304" pitchFamily="18" charset="0"/>
              </a:rPr>
              <a:t>between your </a:t>
            </a:r>
            <a:r>
              <a:rPr lang="en-US" sz="2200" b="1" dirty="0">
                <a:latin typeface="Times New Roman" panose="02020603050405020304" pitchFamily="18" charset="0"/>
                <a:cs typeface="Times New Roman" panose="02020603050405020304" pitchFamily="18" charset="0"/>
              </a:rPr>
              <a:t>local machine and another VPN server </a:t>
            </a:r>
            <a:r>
              <a:rPr lang="en-US" sz="2200" dirty="0">
                <a:latin typeface="Times New Roman" panose="02020603050405020304" pitchFamily="18" charset="0"/>
                <a:cs typeface="Times New Roman" panose="02020603050405020304" pitchFamily="18" charset="0"/>
              </a:rPr>
              <a:t>at a location that is thousands of miles away. When you go online, this VPN server becomes the source of all your data. Your Internet Service Provider (ISP) and other third parties can no longer see the contents of your internet traffic.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Encryption</a:t>
            </a:r>
          </a:p>
          <a:p>
            <a:pPr algn="just"/>
            <a:r>
              <a:rPr lang="en-US" sz="2200" dirty="0">
                <a:latin typeface="Times New Roman" panose="02020603050405020304" pitchFamily="18" charset="0"/>
                <a:cs typeface="Times New Roman" panose="02020603050405020304" pitchFamily="18" charset="0"/>
              </a:rPr>
              <a:t>VPN protocols like </a:t>
            </a:r>
            <a:r>
              <a:rPr lang="en-US" sz="2200" b="1" dirty="0" err="1">
                <a:latin typeface="Times New Roman" panose="02020603050405020304" pitchFamily="18" charset="0"/>
                <a:cs typeface="Times New Roman" panose="02020603050405020304" pitchFamily="18" charset="0"/>
              </a:rPr>
              <a:t>IPSec</a:t>
            </a:r>
            <a:r>
              <a:rPr lang="en-US" sz="2200" dirty="0">
                <a:latin typeface="Times New Roman" panose="02020603050405020304" pitchFamily="18" charset="0"/>
                <a:cs typeface="Times New Roman" panose="02020603050405020304" pitchFamily="18" charset="0"/>
              </a:rPr>
              <a:t> scramble your data before sending them through the data tunnel. IPsec is a </a:t>
            </a:r>
            <a:r>
              <a:rPr lang="en-US" sz="2200" b="1" dirty="0">
                <a:latin typeface="Times New Roman" panose="02020603050405020304" pitchFamily="18" charset="0"/>
                <a:cs typeface="Times New Roman" panose="02020603050405020304" pitchFamily="18" charset="0"/>
              </a:rPr>
              <a:t>protocol suite </a:t>
            </a:r>
            <a:r>
              <a:rPr lang="en-US" sz="2200" dirty="0">
                <a:latin typeface="Times New Roman" panose="02020603050405020304" pitchFamily="18" charset="0"/>
                <a:cs typeface="Times New Roman" panose="02020603050405020304" pitchFamily="18" charset="0"/>
              </a:rPr>
              <a:t>for securing Internet Protocol (IP) communications by </a:t>
            </a:r>
            <a:r>
              <a:rPr lang="en-US" sz="2200" b="1" dirty="0">
                <a:latin typeface="Times New Roman" panose="02020603050405020304" pitchFamily="18" charset="0"/>
                <a:cs typeface="Times New Roman" panose="02020603050405020304" pitchFamily="18" charset="0"/>
              </a:rPr>
              <a:t>authenticating and encrypting each IP packet </a:t>
            </a:r>
            <a:r>
              <a:rPr lang="en-US" sz="2200" dirty="0">
                <a:latin typeface="Times New Roman" panose="02020603050405020304" pitchFamily="18" charset="0"/>
                <a:cs typeface="Times New Roman" panose="02020603050405020304" pitchFamily="18" charset="0"/>
              </a:rPr>
              <a:t>of a data stream. The VPN service acts as a filter, making your data unreadable at one end and only decoding it at the other — this prevents personal data misuse, even if your network connection were to be compromised. Network traffic is no longer vulnerable to attack, and your internet connection is secure.</a:t>
            </a:r>
          </a:p>
        </p:txBody>
      </p:sp>
    </p:spTree>
    <p:extLst>
      <p:ext uri="{BB962C8B-B14F-4D97-AF65-F5344CB8AC3E}">
        <p14:creationId xmlns:p14="http://schemas.microsoft.com/office/powerpoint/2010/main" val="2999860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should you use a VPN?</a:t>
            </a:r>
          </a:p>
        </p:txBody>
      </p:sp>
      <p:sp>
        <p:nvSpPr>
          <p:cNvPr id="3" name="Content Placeholder 2"/>
          <p:cNvSpPr>
            <a:spLocks noGrp="1"/>
          </p:cNvSpPr>
          <p:nvPr>
            <p:ph idx="1"/>
          </p:nvPr>
        </p:nvSpPr>
        <p:spPr>
          <a:xfrm>
            <a:off x="838200" y="2174239"/>
            <a:ext cx="10515600" cy="4002723"/>
          </a:xfrm>
        </p:spPr>
        <p:txBody>
          <a:bodyPr/>
          <a:lstStyle/>
          <a:p>
            <a:r>
              <a:rPr lang="en-US" b="1" dirty="0"/>
              <a:t>For safe public internet </a:t>
            </a:r>
            <a:r>
              <a:rPr lang="en-US" b="1" dirty="0" smtClean="0"/>
              <a:t>access</a:t>
            </a:r>
          </a:p>
          <a:p>
            <a:endParaRPr lang="en-US" b="1" dirty="0" smtClean="0"/>
          </a:p>
          <a:p>
            <a:r>
              <a:rPr lang="en-US" b="1" dirty="0"/>
              <a:t>For keeping your search history private</a:t>
            </a:r>
          </a:p>
          <a:p>
            <a:endParaRPr lang="en-US" b="1" dirty="0" smtClean="0"/>
          </a:p>
          <a:p>
            <a:r>
              <a:rPr lang="en-US" b="1" dirty="0" smtClean="0"/>
              <a:t>For </a:t>
            </a:r>
            <a:r>
              <a:rPr lang="en-US" b="1" dirty="0"/>
              <a:t>accessing streaming services globally</a:t>
            </a:r>
          </a:p>
          <a:p>
            <a:endParaRPr lang="en-IN" b="1" dirty="0" smtClean="0"/>
          </a:p>
          <a:p>
            <a:r>
              <a:rPr lang="en-IN" b="1" dirty="0" smtClean="0"/>
              <a:t>For </a:t>
            </a:r>
            <a:r>
              <a:rPr lang="en-IN" b="1" dirty="0"/>
              <a:t>protecting your identity</a:t>
            </a:r>
          </a:p>
          <a:p>
            <a:endParaRPr lang="en-US" b="1" dirty="0"/>
          </a:p>
        </p:txBody>
      </p:sp>
    </p:spTree>
    <p:extLst>
      <p:ext uri="{BB962C8B-B14F-4D97-AF65-F5344CB8AC3E}">
        <p14:creationId xmlns:p14="http://schemas.microsoft.com/office/powerpoint/2010/main" val="1016546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894079"/>
          </a:xfrm>
        </p:spPr>
        <p:txBody>
          <a:bodyPr/>
          <a:lstStyle/>
          <a:p>
            <a:pPr algn="ctr"/>
            <a:r>
              <a:rPr lang="en-US" b="1" dirty="0"/>
              <a:t>How to set up a VPN?</a:t>
            </a:r>
          </a:p>
        </p:txBody>
      </p:sp>
      <p:sp>
        <p:nvSpPr>
          <p:cNvPr id="3" name="Content Placeholder 2"/>
          <p:cNvSpPr>
            <a:spLocks noGrp="1"/>
          </p:cNvSpPr>
          <p:nvPr>
            <p:ph idx="1"/>
          </p:nvPr>
        </p:nvSpPr>
        <p:spPr>
          <a:xfrm>
            <a:off x="838200" y="1198880"/>
            <a:ext cx="10515600" cy="5069840"/>
          </a:xfrm>
        </p:spPr>
        <p:txBody>
          <a:bodyPr>
            <a:normAutofit fontScale="92500" lnSpcReduction="20000"/>
          </a:bodyPr>
          <a:lstStyle/>
          <a:p>
            <a:pPr marL="0" indent="0" algn="just">
              <a:buNone/>
            </a:pPr>
            <a:r>
              <a:rPr lang="en-US" dirty="0"/>
              <a:t>There are two common ways to access VPN services for individuals</a:t>
            </a:r>
            <a:r>
              <a:rPr lang="en-US" dirty="0" smtClean="0"/>
              <a:t>:</a:t>
            </a:r>
          </a:p>
          <a:p>
            <a:pPr marL="0" indent="0" algn="just">
              <a:buNone/>
            </a:pPr>
            <a:endParaRPr lang="en-US" dirty="0"/>
          </a:p>
          <a:p>
            <a:pPr marL="0" indent="0" algn="just">
              <a:buNone/>
            </a:pPr>
            <a:r>
              <a:rPr lang="en-US" b="1" dirty="0"/>
              <a:t>1. Use a VPN provider</a:t>
            </a:r>
          </a:p>
          <a:p>
            <a:pPr algn="just"/>
            <a:r>
              <a:rPr lang="en-US" dirty="0"/>
              <a:t>You can choose a </a:t>
            </a:r>
            <a:r>
              <a:rPr lang="en-US" b="1" dirty="0"/>
              <a:t>VPN service </a:t>
            </a:r>
            <a:r>
              <a:rPr lang="en-US" dirty="0"/>
              <a:t>that can be </a:t>
            </a:r>
            <a:r>
              <a:rPr lang="en-US" b="1" dirty="0"/>
              <a:t>accessed</a:t>
            </a:r>
            <a:r>
              <a:rPr lang="en-US" dirty="0"/>
              <a:t> either from your </a:t>
            </a:r>
            <a:r>
              <a:rPr lang="en-US" b="1" dirty="0"/>
              <a:t>browser</a:t>
            </a:r>
            <a:r>
              <a:rPr lang="en-US" dirty="0"/>
              <a:t> or by </a:t>
            </a:r>
            <a:r>
              <a:rPr lang="en-US" b="1" dirty="0"/>
              <a:t>downloading an app or software </a:t>
            </a:r>
            <a:r>
              <a:rPr lang="en-US" dirty="0"/>
              <a:t>to your device. These are </a:t>
            </a:r>
            <a:r>
              <a:rPr lang="en-US" b="1" dirty="0"/>
              <a:t>subscription-based</a:t>
            </a:r>
            <a:r>
              <a:rPr lang="en-US" dirty="0"/>
              <a:t> services that typically charge on a per device basis. Hence they can be quite </a:t>
            </a:r>
            <a:r>
              <a:rPr lang="en-US" b="1" dirty="0"/>
              <a:t>expensive</a:t>
            </a:r>
            <a:r>
              <a:rPr lang="en-US" dirty="0"/>
              <a:t> to set up. Also, each device needs to be configured individually</a:t>
            </a:r>
            <a:r>
              <a:rPr lang="en-US" dirty="0" smtClean="0"/>
              <a:t>.</a:t>
            </a:r>
          </a:p>
          <a:p>
            <a:pPr algn="just"/>
            <a:endParaRPr lang="en-US" dirty="0"/>
          </a:p>
          <a:p>
            <a:pPr marL="0" indent="0" algn="just">
              <a:buNone/>
            </a:pPr>
            <a:r>
              <a:rPr lang="en-US" b="1" dirty="0"/>
              <a:t>2. Use a VPN router</a:t>
            </a:r>
          </a:p>
          <a:p>
            <a:pPr algn="just"/>
            <a:r>
              <a:rPr lang="en-US" dirty="0"/>
              <a:t>This involves either purchasing a </a:t>
            </a:r>
            <a:r>
              <a:rPr lang="en-US" b="1" dirty="0"/>
              <a:t>router with a VPN connection pre-installed</a:t>
            </a:r>
            <a:r>
              <a:rPr lang="en-US" dirty="0"/>
              <a:t> or </a:t>
            </a:r>
            <a:r>
              <a:rPr lang="en-US" b="1" dirty="0"/>
              <a:t>installing VPN software </a:t>
            </a:r>
            <a:r>
              <a:rPr lang="en-US" dirty="0"/>
              <a:t>yourself on your home router. The advantage of this approach is that every device accessing the internet via this router gets protected automatically. </a:t>
            </a:r>
          </a:p>
        </p:txBody>
      </p:sp>
    </p:spTree>
    <p:extLst>
      <p:ext uri="{BB962C8B-B14F-4D97-AF65-F5344CB8AC3E}">
        <p14:creationId xmlns:p14="http://schemas.microsoft.com/office/powerpoint/2010/main" val="1303448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61"/>
            <a:ext cx="10515600" cy="1127759"/>
          </a:xfrm>
        </p:spPr>
        <p:txBody>
          <a:bodyPr/>
          <a:lstStyle/>
          <a:p>
            <a:r>
              <a:rPr lang="en-US" b="1" dirty="0"/>
              <a:t>How to choose the best VPN provider?</a:t>
            </a:r>
          </a:p>
        </p:txBody>
      </p:sp>
      <p:sp>
        <p:nvSpPr>
          <p:cNvPr id="3" name="Content Placeholder 2"/>
          <p:cNvSpPr>
            <a:spLocks noGrp="1"/>
          </p:cNvSpPr>
          <p:nvPr>
            <p:ph idx="1"/>
          </p:nvPr>
        </p:nvSpPr>
        <p:spPr>
          <a:xfrm>
            <a:off x="629920" y="1341120"/>
            <a:ext cx="10952480" cy="5201920"/>
          </a:xfrm>
        </p:spPr>
        <p:txBody>
          <a:bodyPr>
            <a:normAutofit fontScale="77500" lnSpcReduction="20000"/>
          </a:bodyPr>
          <a:lstStyle/>
          <a:p>
            <a:pPr marL="0" indent="0" algn="just">
              <a:buNone/>
            </a:pPr>
            <a:r>
              <a:rPr lang="en-US" b="1" dirty="0"/>
              <a:t>1. Logging policies</a:t>
            </a:r>
          </a:p>
          <a:p>
            <a:pPr algn="just"/>
            <a:r>
              <a:rPr lang="en-US" dirty="0"/>
              <a:t>The best VPN providers have </a:t>
            </a:r>
            <a:r>
              <a:rPr lang="en-US" b="1" dirty="0"/>
              <a:t>minimal or no-logging policies </a:t>
            </a:r>
            <a:r>
              <a:rPr lang="en-US" dirty="0"/>
              <a:t>to </a:t>
            </a:r>
            <a:r>
              <a:rPr lang="en-US" b="1" dirty="0"/>
              <a:t>prevent data breaches </a:t>
            </a:r>
            <a:r>
              <a:rPr lang="en-US" dirty="0"/>
              <a:t>from their end.</a:t>
            </a:r>
          </a:p>
          <a:p>
            <a:pPr marL="0" indent="0" algn="just">
              <a:buNone/>
            </a:pPr>
            <a:endParaRPr lang="en-US" b="1" dirty="0" smtClean="0"/>
          </a:p>
          <a:p>
            <a:pPr marL="0" indent="0" algn="just">
              <a:buNone/>
            </a:pPr>
            <a:r>
              <a:rPr lang="en-US" b="1" dirty="0" smtClean="0"/>
              <a:t>2</a:t>
            </a:r>
            <a:r>
              <a:rPr lang="en-US" b="1" dirty="0"/>
              <a:t>. Updated software</a:t>
            </a:r>
          </a:p>
          <a:p>
            <a:pPr algn="just"/>
            <a:r>
              <a:rPr lang="en-US" dirty="0"/>
              <a:t>The best VPN connections use the </a:t>
            </a:r>
            <a:r>
              <a:rPr lang="en-US" b="1" dirty="0"/>
              <a:t>latest tunneling protocol</a:t>
            </a:r>
            <a:r>
              <a:rPr lang="en-US" dirty="0"/>
              <a:t>. </a:t>
            </a:r>
            <a:r>
              <a:rPr lang="en-US" b="1" dirty="0" err="1"/>
              <a:t>OpenVPN</a:t>
            </a:r>
            <a:r>
              <a:rPr lang="en-US" dirty="0"/>
              <a:t> protocol provides more robust security than others. It is open-source software that is compatible with all major operating systems.</a:t>
            </a:r>
          </a:p>
          <a:p>
            <a:pPr marL="0" indent="0" algn="just">
              <a:buNone/>
            </a:pPr>
            <a:endParaRPr lang="en-US" b="1" dirty="0" smtClean="0"/>
          </a:p>
          <a:p>
            <a:pPr marL="0" indent="0" algn="just">
              <a:buNone/>
            </a:pPr>
            <a:r>
              <a:rPr lang="en-US" b="1" dirty="0" smtClean="0"/>
              <a:t>3</a:t>
            </a:r>
            <a:r>
              <a:rPr lang="en-US" b="1" dirty="0"/>
              <a:t>. Bandwidth limit</a:t>
            </a:r>
          </a:p>
          <a:p>
            <a:pPr algn="just"/>
            <a:r>
              <a:rPr lang="en-US" dirty="0"/>
              <a:t>All services have </a:t>
            </a:r>
            <a:r>
              <a:rPr lang="en-US" b="1" dirty="0"/>
              <a:t>data usage limitations</a:t>
            </a:r>
            <a:r>
              <a:rPr lang="en-US" dirty="0"/>
              <a:t>. You will need to choose a VPN provider that meets your data needs within budget.</a:t>
            </a:r>
          </a:p>
          <a:p>
            <a:pPr marL="0" indent="0" algn="just">
              <a:buNone/>
            </a:pPr>
            <a:endParaRPr lang="en-US" b="1" dirty="0" smtClean="0"/>
          </a:p>
          <a:p>
            <a:pPr marL="0" indent="0" algn="just">
              <a:buNone/>
            </a:pPr>
            <a:r>
              <a:rPr lang="en-US" b="1" dirty="0" smtClean="0"/>
              <a:t>4</a:t>
            </a:r>
            <a:r>
              <a:rPr lang="en-US" b="1" dirty="0"/>
              <a:t>. VPN server locations</a:t>
            </a:r>
          </a:p>
          <a:p>
            <a:pPr algn="just"/>
            <a:r>
              <a:rPr lang="en-US" dirty="0"/>
              <a:t>You have to ensure that your VPN provider has a server located in the country where you require private internet access.</a:t>
            </a:r>
          </a:p>
        </p:txBody>
      </p:sp>
    </p:spTree>
    <p:extLst>
      <p:ext uri="{BB962C8B-B14F-4D97-AF65-F5344CB8AC3E}">
        <p14:creationId xmlns:p14="http://schemas.microsoft.com/office/powerpoint/2010/main" val="1664291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1"/>
            <a:ext cx="10515600" cy="843279"/>
          </a:xfrm>
        </p:spPr>
        <p:txBody>
          <a:bodyPr/>
          <a:lstStyle/>
          <a:p>
            <a:pPr algn="ctr"/>
            <a:r>
              <a:rPr lang="en-US" b="1" dirty="0"/>
              <a:t>How do businesses use VPNs?</a:t>
            </a:r>
          </a:p>
        </p:txBody>
      </p:sp>
      <p:sp>
        <p:nvSpPr>
          <p:cNvPr id="3" name="Content Placeholder 2"/>
          <p:cNvSpPr>
            <a:spLocks noGrp="1"/>
          </p:cNvSpPr>
          <p:nvPr>
            <p:ph idx="1"/>
          </p:nvPr>
        </p:nvSpPr>
        <p:spPr>
          <a:xfrm>
            <a:off x="396240" y="944880"/>
            <a:ext cx="11470640" cy="5659120"/>
          </a:xfrm>
        </p:spPr>
        <p:txBody>
          <a:bodyPr>
            <a:noAutofit/>
          </a:bodyPr>
          <a:lstStyle/>
          <a:p>
            <a:pPr marL="0" indent="0" algn="just">
              <a:buNone/>
            </a:pPr>
            <a:r>
              <a:rPr lang="en-US" sz="2200" dirty="0"/>
              <a:t>There are three main ways that businesses use a VPN</a:t>
            </a:r>
            <a:r>
              <a:rPr lang="en-US" sz="2200" dirty="0" smtClean="0"/>
              <a:t>:</a:t>
            </a:r>
          </a:p>
          <a:p>
            <a:pPr marL="514350" indent="-514350" algn="just">
              <a:buAutoNum type="arabicPeriod"/>
            </a:pPr>
            <a:r>
              <a:rPr lang="en-IN" sz="2200" b="1" dirty="0" smtClean="0"/>
              <a:t>Site </a:t>
            </a:r>
            <a:r>
              <a:rPr lang="en-IN" sz="2200" b="1" dirty="0"/>
              <a:t>to site </a:t>
            </a:r>
            <a:r>
              <a:rPr lang="en-IN" sz="2200" b="1" dirty="0" smtClean="0"/>
              <a:t>VPN</a:t>
            </a:r>
          </a:p>
          <a:p>
            <a:pPr marL="0" indent="0" algn="just">
              <a:buNone/>
            </a:pPr>
            <a:r>
              <a:rPr lang="en-US" sz="2200" dirty="0"/>
              <a:t>A site-to-site VPN acts as an </a:t>
            </a:r>
            <a:r>
              <a:rPr lang="en-US" sz="2200" b="1" dirty="0"/>
              <a:t>internal private network for companies </a:t>
            </a:r>
            <a:r>
              <a:rPr lang="en-US" sz="2200" dirty="0"/>
              <a:t>with </a:t>
            </a:r>
            <a:r>
              <a:rPr lang="en-US" sz="2200" b="1" dirty="0"/>
              <a:t>multiple geographically separated </a:t>
            </a:r>
            <a:r>
              <a:rPr lang="en-US" sz="2200" b="1" dirty="0" smtClean="0"/>
              <a:t>locations. </a:t>
            </a:r>
            <a:r>
              <a:rPr lang="en-US" sz="2200" dirty="0" smtClean="0"/>
              <a:t>It </a:t>
            </a:r>
            <a:r>
              <a:rPr lang="en-US" sz="2200" dirty="0"/>
              <a:t>seamlessly and securely </a:t>
            </a:r>
            <a:r>
              <a:rPr lang="en-US" sz="2200" b="1" dirty="0"/>
              <a:t>connects different intranets</a:t>
            </a:r>
            <a:r>
              <a:rPr lang="en-US" sz="2200" dirty="0"/>
              <a:t>, allowing employees to share resources between different internal </a:t>
            </a:r>
            <a:r>
              <a:rPr lang="en-US" sz="2200" dirty="0" smtClean="0"/>
              <a:t>networks.</a:t>
            </a:r>
            <a:endParaRPr lang="en-IN" sz="2200" b="1" dirty="0"/>
          </a:p>
          <a:p>
            <a:pPr marL="0" indent="0" algn="just">
              <a:buNone/>
            </a:pPr>
            <a:endParaRPr lang="en-US" sz="2200" dirty="0" smtClean="0"/>
          </a:p>
          <a:p>
            <a:pPr marL="0" indent="0" algn="just">
              <a:buNone/>
            </a:pPr>
            <a:r>
              <a:rPr lang="en-US" sz="2200" b="1" dirty="0"/>
              <a:t>2. Client VPN or open </a:t>
            </a:r>
            <a:r>
              <a:rPr lang="en-US" sz="2200" b="1" dirty="0" smtClean="0"/>
              <a:t>VPN (Remote Access VPN)</a:t>
            </a:r>
            <a:endParaRPr lang="en-US" sz="2200" b="1" dirty="0"/>
          </a:p>
          <a:p>
            <a:pPr marL="0" indent="0" algn="just">
              <a:buNone/>
            </a:pPr>
            <a:r>
              <a:rPr lang="en-US" sz="2200" dirty="0"/>
              <a:t>In Client VPN, the </a:t>
            </a:r>
            <a:r>
              <a:rPr lang="en-US" sz="2200" b="1" dirty="0"/>
              <a:t>network administrator </a:t>
            </a:r>
            <a:r>
              <a:rPr lang="en-US" sz="2200" dirty="0"/>
              <a:t>is responsible for </a:t>
            </a:r>
            <a:r>
              <a:rPr lang="en-US" sz="2200" b="1" dirty="0"/>
              <a:t>setting up and configuring the VPN </a:t>
            </a:r>
            <a:r>
              <a:rPr lang="en-US" sz="2200" dirty="0"/>
              <a:t>service. The configuration file is then </a:t>
            </a:r>
            <a:r>
              <a:rPr lang="en-US" sz="2200" b="1" dirty="0"/>
              <a:t>distributed to the clients</a:t>
            </a:r>
            <a:r>
              <a:rPr lang="en-US" sz="2200" dirty="0"/>
              <a:t>, or end-users, who need access. The client can then establish a VPN connection from their local computer or mobile device to the company network. </a:t>
            </a:r>
            <a:endParaRPr lang="en-US" sz="2200" dirty="0" smtClean="0"/>
          </a:p>
          <a:p>
            <a:pPr marL="0" indent="0" algn="just">
              <a:buNone/>
            </a:pPr>
            <a:endParaRPr lang="en-US" sz="2200" b="1" dirty="0" smtClean="0"/>
          </a:p>
          <a:p>
            <a:pPr marL="0" indent="0" algn="just">
              <a:buNone/>
            </a:pPr>
            <a:r>
              <a:rPr lang="en-US" sz="2200" b="1" dirty="0" smtClean="0"/>
              <a:t>3</a:t>
            </a:r>
            <a:r>
              <a:rPr lang="en-US" sz="2200" b="1" dirty="0"/>
              <a:t>. SSL </a:t>
            </a:r>
            <a:r>
              <a:rPr lang="en-US" sz="2200" b="1" dirty="0" smtClean="0"/>
              <a:t>VPN</a:t>
            </a:r>
            <a:endParaRPr lang="en-US" sz="2200" b="1" dirty="0"/>
          </a:p>
          <a:p>
            <a:pPr marL="0" indent="0" algn="just">
              <a:buNone/>
            </a:pPr>
            <a:r>
              <a:rPr lang="en-US" sz="2200" dirty="0"/>
              <a:t>Secure Sockets Layer Virtual Private Network (SSL VPN) provides secure </a:t>
            </a:r>
            <a:r>
              <a:rPr lang="en-US" sz="2200" b="1" dirty="0"/>
              <a:t>remote access </a:t>
            </a:r>
            <a:r>
              <a:rPr lang="en-US" sz="2200" dirty="0"/>
              <a:t>via a </a:t>
            </a:r>
            <a:r>
              <a:rPr lang="en-US" sz="2200" b="1" dirty="0"/>
              <a:t>web portal and an SSL-secured tunnel </a:t>
            </a:r>
            <a:r>
              <a:rPr lang="en-US" sz="2200" dirty="0"/>
              <a:t>between a private device and the office network.</a:t>
            </a:r>
          </a:p>
          <a:p>
            <a:pPr marL="0" indent="0" algn="just">
              <a:buNone/>
            </a:pPr>
            <a:endParaRPr lang="en-IN" sz="2200" dirty="0"/>
          </a:p>
        </p:txBody>
      </p:sp>
    </p:spTree>
    <p:extLst>
      <p:ext uri="{BB962C8B-B14F-4D97-AF65-F5344CB8AC3E}">
        <p14:creationId xmlns:p14="http://schemas.microsoft.com/office/powerpoint/2010/main" val="437397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2808</TotalTime>
  <Words>1165</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VPN and VLAN</vt:lpstr>
      <vt:lpstr>What is a VPN?</vt:lpstr>
      <vt:lpstr>What is a VPN used for?</vt:lpstr>
      <vt:lpstr>How does a VPN work?</vt:lpstr>
      <vt:lpstr>How does a VPN work?</vt:lpstr>
      <vt:lpstr>Why should you use a VPN?</vt:lpstr>
      <vt:lpstr>How to set up a VPN?</vt:lpstr>
      <vt:lpstr>How to choose the best VPN provider?</vt:lpstr>
      <vt:lpstr>How do businesses use VPNs?</vt:lpstr>
      <vt:lpstr>Virtual LAN (VLAN)</vt:lpstr>
      <vt:lpstr>Types of VLANs</vt:lpstr>
      <vt:lpstr>Types of VLANs</vt:lpstr>
      <vt:lpstr>Application/Purpose of VLAN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Storage, Network and Application Virtualization </dc:title>
  <dc:creator>Dr. Ambika Aggarwal</dc:creator>
  <cp:lastModifiedBy>Dr. Ambika Aggarwal</cp:lastModifiedBy>
  <cp:revision>21</cp:revision>
  <dcterms:created xsi:type="dcterms:W3CDTF">2024-08-22T06:52:37Z</dcterms:created>
  <dcterms:modified xsi:type="dcterms:W3CDTF">2024-08-29T04:57:34Z</dcterms:modified>
</cp:coreProperties>
</file>