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584" r:id="rId2"/>
    <p:sldId id="530" r:id="rId3"/>
    <p:sldId id="585" r:id="rId4"/>
    <p:sldId id="592" r:id="rId5"/>
    <p:sldId id="587" r:id="rId6"/>
    <p:sldId id="595" r:id="rId7"/>
    <p:sldId id="586" r:id="rId8"/>
    <p:sldId id="594" r:id="rId9"/>
    <p:sldId id="588" r:id="rId10"/>
    <p:sldId id="589" r:id="rId11"/>
    <p:sldId id="590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пользователь Microsoft Office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8" autoAdjust="0"/>
    <p:restoredTop sz="92883" autoAdjust="0"/>
  </p:normalViewPr>
  <p:slideViewPr>
    <p:cSldViewPr>
      <p:cViewPr varScale="1">
        <p:scale>
          <a:sx n="88" d="100"/>
          <a:sy n="88" d="100"/>
        </p:scale>
        <p:origin x="-119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AAEE-BF51-48CE-A7DD-F2FDAD4FC420}" type="datetimeFigureOut">
              <a:rPr lang="ru-RU" smtClean="0"/>
              <a:pPr/>
              <a:t>07.09.2022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AC94-F2BD-4D65-B7EB-B592A69BC43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47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C6B2730F-73AE-4811-8EE1-35BCE88D6A5B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82A9-7ECF-4377-8179-E1B065DF923B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A398-2ACF-4B35-B2EC-B0D84337DCE3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5A9A-C962-4418-A6ED-D25B39EECFC2}" type="datetime1">
              <a:rPr lang="ru-RU" smtClean="0"/>
              <a:pPr/>
              <a:t>07.09.2022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54B24CA5-2D6F-4360-9072-8E189BC47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0370" y="6338068"/>
            <a:ext cx="1440160" cy="3840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CE437B-FAC6-4525-9B10-EB0D041FD945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832C-AAE8-49A2-8A67-6CC9EC0F9684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2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A4AC-B21D-4306-B462-745ED0EA3A31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8BEF-C1CC-4B50-998C-D97B5C5122C2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D9998-A1E8-41E7-BB0F-97C553A7BC9F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1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9F955-60EF-447E-9AD0-C72BA3EB520A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C5CF-31DE-4CA4-B756-94EB20ADFA57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32BF6-819F-46B6-9B9C-E112203438EB}" type="datetime1">
              <a:rPr lang="ru-RU" smtClean="0"/>
              <a:pPr/>
              <a:t>07.09.2022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1" y="6467474"/>
            <a:ext cx="190849" cy="1203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3861048"/>
            <a:ext cx="4968552" cy="982960"/>
          </a:xfrm>
        </p:spPr>
        <p:txBody>
          <a:bodyPr>
            <a:normAutofit/>
          </a:bodyPr>
          <a:lstStyle/>
          <a:p>
            <a:pPr algn="l"/>
            <a:r>
              <a:rPr lang="ru-RU" sz="2400" u="sng" dirty="0"/>
              <a:t>Исполнитель</a:t>
            </a:r>
            <a:r>
              <a:rPr lang="ru-RU" sz="2400" u="sng" dirty="0" smtClean="0"/>
              <a:t>:</a:t>
            </a:r>
            <a:r>
              <a:rPr lang="en-US" sz="2400" u="sng" dirty="0" smtClean="0"/>
              <a:t> </a:t>
            </a:r>
            <a:r>
              <a:rPr lang="ru-RU" sz="2400" u="sng" dirty="0" smtClean="0"/>
              <a:t>Парусов В.А.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ru-RU" sz="2400" dirty="0"/>
              <a:t>Руководитель</a:t>
            </a:r>
            <a:r>
              <a:rPr lang="ru-RU" sz="2400" dirty="0" smtClean="0"/>
              <a:t>: Васильев А.А.</a:t>
            </a:r>
            <a:endParaRPr lang="ru-RU" sz="2400" dirty="0"/>
          </a:p>
        </p:txBody>
      </p:sp>
      <p:sp>
        <p:nvSpPr>
          <p:cNvPr id="4" name="Title 4"/>
          <p:cNvSpPr txBox="1">
            <a:spLocks/>
          </p:cNvSpPr>
          <p:nvPr/>
        </p:nvSpPr>
        <p:spPr bwMode="auto">
          <a:xfrm>
            <a:off x="395289" y="277814"/>
            <a:ext cx="8424863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Bookman Old Style" pitchFamily="18" charset="0"/>
              </a:rPr>
              <a:t>Peter the Great</a:t>
            </a:r>
          </a:p>
          <a:p>
            <a:pPr algn="ctr" eaLnBrk="1" hangingPunct="1"/>
            <a:r>
              <a:rPr lang="en-US" sz="2400" dirty="0">
                <a:latin typeface="Bookman Old Style" pitchFamily="18" charset="0"/>
              </a:rPr>
              <a:t>Saint-Petersburg </a:t>
            </a:r>
            <a:r>
              <a:rPr lang="en-US" sz="2400" dirty="0" err="1">
                <a:latin typeface="Bookman Old Style" pitchFamily="18" charset="0"/>
              </a:rPr>
              <a:t>Рolytechnic</a:t>
            </a:r>
            <a:r>
              <a:rPr lang="en-US" sz="2400" dirty="0">
                <a:latin typeface="Bookman Old Style" pitchFamily="18" charset="0"/>
              </a:rPr>
              <a:t> University</a:t>
            </a:r>
            <a:endParaRPr lang="ru-RU" sz="2400" dirty="0">
              <a:latin typeface="Cambria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1259632" y="1196976"/>
            <a:ext cx="6858000" cy="2448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charset="0"/>
                <a:cs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sz="3600" b="1" dirty="0" smtClean="0"/>
              <a:t>Constant DIP </a:t>
            </a:r>
            <a:r>
              <a:rPr lang="en-US" sz="3600" b="1" dirty="0" smtClean="0"/>
              <a:t>GPU Driven </a:t>
            </a:r>
            <a:r>
              <a:rPr lang="en-US" sz="3600" b="1" dirty="0" smtClean="0"/>
              <a:t>Render</a:t>
            </a:r>
            <a:r>
              <a:rPr lang="en-US" sz="3600" b="1" dirty="0" smtClean="0"/>
              <a:t>ing Pipeline</a:t>
            </a:r>
          </a:p>
          <a:p>
            <a:pPr algn="ctr" eaLnBrk="1" hangingPunct="1">
              <a:lnSpc>
                <a:spcPct val="80000"/>
              </a:lnSpc>
            </a:pP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ru-RU" sz="3600" dirty="0">
                <a:latin typeface="Bookman Old Style" pitchFamily="18" charset="0"/>
              </a:rPr>
              <a:t>Обзор спринта</a:t>
            </a:r>
            <a:endParaRPr lang="en-US" sz="3600" dirty="0">
              <a:latin typeface="Bookman Old Style" pitchFamily="18" charset="0"/>
            </a:endParaRPr>
          </a:p>
          <a:p>
            <a:pPr algn="ctr" eaLnBrk="1" hangingPunct="1">
              <a:lnSpc>
                <a:spcPct val="80000"/>
              </a:lnSpc>
            </a:pPr>
            <a:endParaRPr lang="ru-RU" sz="2000" dirty="0">
              <a:latin typeface="Cambria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57651" y="5229225"/>
            <a:ext cx="11881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Bookman Old Style" pitchFamily="18" charset="0"/>
              </a:rPr>
              <a:t>07</a:t>
            </a:r>
            <a:r>
              <a:rPr lang="en-US" dirty="0" smtClean="0">
                <a:latin typeface="Bookman Old Style" pitchFamily="18" charset="0"/>
              </a:rPr>
              <a:t>.</a:t>
            </a:r>
            <a:r>
              <a:rPr lang="ru-RU" dirty="0" smtClean="0">
                <a:latin typeface="Bookman Old Style" pitchFamily="18" charset="0"/>
              </a:rPr>
              <a:t>09</a:t>
            </a:r>
            <a:r>
              <a:rPr lang="en-US" dirty="0" smtClean="0">
                <a:latin typeface="Bookman Old Style" pitchFamily="18" charset="0"/>
              </a:rPr>
              <a:t>.2</a:t>
            </a:r>
            <a:r>
              <a:rPr lang="ru-RU" dirty="0">
                <a:latin typeface="Bookman Old Style" pitchFamily="18" charset="0"/>
              </a:rPr>
              <a:t>2</a:t>
            </a:r>
            <a:endParaRPr lang="ru-RU" dirty="0">
              <a:latin typeface="Cambria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E9F5D1E9-A17D-44E0-AF73-693C70AA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58" y="6093296"/>
            <a:ext cx="1996786" cy="53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9F33E5-0E30-476F-83F9-5B78C748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79EC4A4E-5EE7-471C-AF69-B426C48B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3A64CAE-59BA-4509-8C8C-0B490F8908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Indirect Drawing </a:t>
            </a:r>
            <a:r>
              <a:rPr lang="ru-RU" dirty="0" smtClean="0"/>
              <a:t>позволяет ускорить работу приложения с трехмерной графиков</a:t>
            </a:r>
          </a:p>
          <a:p>
            <a:r>
              <a:rPr lang="ru-RU" dirty="0" smtClean="0"/>
              <a:t>Научных статей на эту тему мало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51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7D93A4C-91DB-45E8-BE19-33FFAEC8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D4B17395-5EC1-4751-A714-83942BBB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3CA5F27F-9BD5-4F9C-93FA-663DD72854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Изучено</a:t>
            </a:r>
          </a:p>
          <a:p>
            <a:pPr lvl="1"/>
            <a:r>
              <a:rPr lang="ru-RU" dirty="0" smtClean="0"/>
              <a:t>Более современные технологии в области трехмерной графики</a:t>
            </a:r>
            <a:endParaRPr lang="ru-RU" dirty="0"/>
          </a:p>
          <a:p>
            <a:r>
              <a:rPr lang="ru-RU" dirty="0" smtClean="0"/>
              <a:t>Реализовано</a:t>
            </a:r>
          </a:p>
          <a:p>
            <a:pPr lvl="1"/>
            <a:r>
              <a:rPr lang="en-US" dirty="0" smtClean="0"/>
              <a:t>Proof of Concept </a:t>
            </a:r>
            <a:endParaRPr lang="ru-RU" dirty="0" smtClean="0"/>
          </a:p>
          <a:p>
            <a:r>
              <a:rPr lang="ru-RU" dirty="0" smtClean="0"/>
              <a:t>План на следующую неделю</a:t>
            </a:r>
          </a:p>
          <a:p>
            <a:pPr lvl="1"/>
            <a:r>
              <a:rPr lang="ru-RU" dirty="0" smtClean="0"/>
              <a:t>Ответить </a:t>
            </a:r>
            <a:r>
              <a:rPr lang="ru-RU" dirty="0" smtClean="0"/>
              <a:t>ещё раз </a:t>
            </a:r>
            <a:r>
              <a:rPr lang="ru-RU" dirty="0" smtClean="0"/>
              <a:t>боту </a:t>
            </a:r>
            <a:r>
              <a:rPr lang="ru-RU" dirty="0" smtClean="0"/>
              <a:t>Алисе</a:t>
            </a:r>
          </a:p>
          <a:p>
            <a:pPr lvl="1"/>
            <a:r>
              <a:rPr lang="ru-RU" dirty="0" smtClean="0"/>
              <a:t>Перейти с системы контроля версий «директории </a:t>
            </a:r>
            <a:r>
              <a:rPr lang="en-US" dirty="0" smtClean="0"/>
              <a:t>Diploma1/Diploma2/</a:t>
            </a:r>
            <a:r>
              <a:rPr lang="ru-RU" dirty="0" smtClean="0"/>
              <a:t>…</a:t>
            </a:r>
            <a:r>
              <a:rPr lang="en-US" dirty="0" smtClean="0"/>
              <a:t>/Diploma6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Github</a:t>
            </a:r>
            <a:endParaRPr lang="ru-RU" dirty="0" smtClean="0"/>
          </a:p>
          <a:p>
            <a:pPr lvl="1"/>
            <a:r>
              <a:rPr lang="ru-RU" dirty="0" smtClean="0"/>
              <a:t>Начать переписывать имеющийся код, чтобы уйти от работы с библиотекой «</a:t>
            </a:r>
            <a:r>
              <a:rPr lang="en-US" dirty="0" smtClean="0"/>
              <a:t>Platform</a:t>
            </a:r>
            <a:r>
              <a:rPr lang="ru-RU" dirty="0" smtClean="0"/>
              <a:t>», так как она удобна для написания примеров, но не очень удобна для написания диплома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260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A7B08D-E885-4B41-9938-D3642851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41BE0910-0F57-401D-AA81-6B7713CD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Уменьшить зависимость скорости </a:t>
            </a:r>
            <a:r>
              <a:rPr lang="ru-RU" dirty="0" err="1" smtClean="0"/>
              <a:t>отрисовки</a:t>
            </a:r>
            <a:r>
              <a:rPr lang="ru-RU" dirty="0" smtClean="0"/>
              <a:t> трехмерных сцен от производительности центрального процессора</a:t>
            </a:r>
            <a:endParaRPr lang="en-US" dirty="0" smtClean="0"/>
          </a:p>
          <a:p>
            <a:pPr lvl="1"/>
            <a:r>
              <a:rPr lang="ru-RU" dirty="0" smtClean="0"/>
              <a:t>Предложить архитектуру графического конвейера использующего константное количество вызовов </a:t>
            </a:r>
            <a:r>
              <a:rPr lang="ru-RU" dirty="0" err="1" smtClean="0"/>
              <a:t>отрисовки</a:t>
            </a:r>
            <a:r>
              <a:rPr lang="ru-RU" dirty="0"/>
              <a:t> </a:t>
            </a:r>
            <a:r>
              <a:rPr lang="ru-RU" dirty="0" smtClean="0"/>
              <a:t>относительно количества объектов сцены</a:t>
            </a:r>
          </a:p>
          <a:p>
            <a:pPr lvl="1"/>
            <a:r>
              <a:rPr lang="ru-RU" dirty="0" smtClean="0"/>
              <a:t>Оценить производительность предложенного конвейера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AC72CD-126E-49DD-B37F-C4DC24C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существующих решений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1D9A62F9-50F6-48F4-92E0-7248DBC4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EEC44586-C519-4BC9-AFD1-595B418B65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Riccio</a:t>
            </a:r>
            <a:r>
              <a:rPr lang="en-US" dirty="0"/>
              <a:t> C., Lilley S. Introducing the programmable vertex pulling rendering pipeline //GPU Pro. – 2013. – </a:t>
            </a:r>
            <a:r>
              <a:rPr lang="ru-RU" dirty="0"/>
              <a:t>Т. 4. – С. 21-37.</a:t>
            </a:r>
          </a:p>
          <a:p>
            <a:pPr lvl="1"/>
            <a:r>
              <a:rPr lang="en-US" sz="1800" dirty="0"/>
              <a:t>https://www.taylorfrancis.com/chapters/edit/10.1201/b14077-6/introducing-programmable-vertex-pulling-rendering-pipeline-christophe-riccio-sean-lilley</a:t>
            </a:r>
            <a:endParaRPr lang="ru-RU" sz="1800" dirty="0"/>
          </a:p>
          <a:p>
            <a:pPr lvl="1"/>
            <a:r>
              <a:rPr lang="ru-RU" dirty="0" smtClean="0"/>
              <a:t>«</a:t>
            </a:r>
            <a:r>
              <a:rPr lang="en-US" dirty="0"/>
              <a:t>remove the CPU bottleneck by moving more tasks onto the quickly evolving </a:t>
            </a:r>
            <a:r>
              <a:rPr lang="en-US" dirty="0" smtClean="0"/>
              <a:t>GPU</a:t>
            </a:r>
            <a:r>
              <a:rPr lang="ru-RU" dirty="0" smtClean="0"/>
              <a:t>»</a:t>
            </a:r>
          </a:p>
          <a:p>
            <a:pPr lvl="1"/>
            <a:r>
              <a:rPr lang="ru-RU" dirty="0" smtClean="0"/>
              <a:t>Использовать расширение </a:t>
            </a:r>
            <a:r>
              <a:rPr lang="en-US" dirty="0" err="1" smtClean="0"/>
              <a:t>ARB_multi_draw_indirect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OpenGL 4.3 </a:t>
            </a:r>
            <a:r>
              <a:rPr lang="ru-RU" dirty="0" smtClean="0"/>
              <a:t>для использования технологии </a:t>
            </a:r>
            <a:r>
              <a:rPr lang="en-US" dirty="0" smtClean="0"/>
              <a:t>Indirect Drawing</a:t>
            </a:r>
            <a:endParaRPr lang="ru-RU" dirty="0"/>
          </a:p>
          <a:p>
            <a:r>
              <a:rPr lang="en-US" dirty="0"/>
              <a:t>Park H., Han J. H. Fast rendering of large crowds using GPU //International Conference on Entertainment Computing. – Springer, Berlin, Heidelberg, 2008. – С. 197-202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en-US" dirty="0"/>
              <a:t>https://link.springer.com/chapter/10.1007/978-3-540-89222-9_24</a:t>
            </a:r>
            <a:endParaRPr lang="ru-RU" dirty="0"/>
          </a:p>
          <a:p>
            <a:pPr lvl="1"/>
            <a:r>
              <a:rPr lang="ru-RU" dirty="0" smtClean="0"/>
              <a:t>«</a:t>
            </a:r>
            <a:r>
              <a:rPr lang="en-US" dirty="0"/>
              <a:t>fast rendering algorithm for real-time animation of large crowds, which is essential for video games with a large number of non-player </a:t>
            </a:r>
            <a:r>
              <a:rPr lang="en-US" dirty="0" smtClean="0"/>
              <a:t>characters</a:t>
            </a:r>
            <a:r>
              <a:rPr lang="ru-RU" dirty="0" smtClean="0"/>
              <a:t>»</a:t>
            </a:r>
            <a:endParaRPr lang="ru-RU" dirty="0"/>
          </a:p>
          <a:p>
            <a:pPr lvl="1"/>
            <a:r>
              <a:rPr lang="ru-RU" dirty="0" smtClean="0"/>
              <a:t>Эффективно выбирать </a:t>
            </a:r>
            <a:r>
              <a:rPr lang="en-US" dirty="0" smtClean="0"/>
              <a:t>LOD </a:t>
            </a:r>
            <a:r>
              <a:rPr lang="ru-RU" dirty="0" smtClean="0"/>
              <a:t>объектов, и рисовать каждый </a:t>
            </a:r>
            <a:r>
              <a:rPr lang="en-US" dirty="0" smtClean="0"/>
              <a:t>LOD </a:t>
            </a:r>
            <a:r>
              <a:rPr lang="ru-RU" dirty="0" smtClean="0"/>
              <a:t>при помощи </a:t>
            </a:r>
            <a:r>
              <a:rPr lang="en-US" dirty="0" smtClean="0"/>
              <a:t>Instancing-</a:t>
            </a:r>
            <a:r>
              <a:rPr lang="ru-RU" dirty="0" smtClean="0"/>
              <a:t>а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37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Programmable Draw Dispatch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Использовать </a:t>
            </a:r>
            <a:r>
              <a:rPr lang="en-US" dirty="0" smtClean="0"/>
              <a:t>GPU </a:t>
            </a:r>
            <a:r>
              <a:rPr lang="ru-RU" dirty="0" smtClean="0"/>
              <a:t>для выбора необходимых </a:t>
            </a:r>
            <a:r>
              <a:rPr lang="ru-RU" dirty="0" smtClean="0"/>
              <a:t>объектов </a:t>
            </a:r>
            <a:r>
              <a:rPr lang="ru-RU" dirty="0" smtClean="0"/>
              <a:t>и </a:t>
            </a:r>
            <a:r>
              <a:rPr lang="ru-RU" dirty="0" smtClean="0"/>
              <a:t>их </a:t>
            </a:r>
            <a:r>
              <a:rPr lang="ru-RU" dirty="0" err="1" smtClean="0"/>
              <a:t>отрисовки</a:t>
            </a:r>
            <a:endParaRPr lang="ru-RU" dirty="0" smtClean="0"/>
          </a:p>
          <a:p>
            <a:pPr lvl="1"/>
            <a:r>
              <a:rPr lang="en-US" dirty="0" smtClean="0"/>
              <a:t>CPU </a:t>
            </a:r>
            <a:r>
              <a:rPr lang="ru-RU" dirty="0" smtClean="0"/>
              <a:t>может выполнять какую-то работу параллельно</a:t>
            </a:r>
            <a:endParaRPr lang="ru-RU" dirty="0"/>
          </a:p>
          <a:p>
            <a:pPr lvl="1"/>
            <a:r>
              <a:rPr lang="ru-RU" dirty="0" smtClean="0"/>
              <a:t>Уменьшение количества синхронизаций с </a:t>
            </a:r>
            <a:r>
              <a:rPr lang="en-US" dirty="0" smtClean="0"/>
              <a:t>CPU</a:t>
            </a:r>
            <a:r>
              <a:rPr lang="ru-RU" dirty="0" smtClean="0"/>
              <a:t>, повышает скорость работы приложения</a:t>
            </a:r>
          </a:p>
          <a:p>
            <a:pPr lvl="1"/>
            <a:r>
              <a:rPr lang="ru-RU" dirty="0" smtClean="0"/>
              <a:t>Выбор необходимых для </a:t>
            </a:r>
            <a:r>
              <a:rPr lang="ru-RU" dirty="0" err="1" smtClean="0"/>
              <a:t>отрисовки</a:t>
            </a:r>
            <a:r>
              <a:rPr lang="ru-RU" dirty="0" smtClean="0"/>
              <a:t> объектов производится на вычислительных шейдерах, т.е. в </a:t>
            </a:r>
            <a:r>
              <a:rPr lang="ru-RU" dirty="0" smtClean="0"/>
              <a:t>«</a:t>
            </a:r>
            <a:r>
              <a:rPr lang="ru-RU" dirty="0" err="1" smtClean="0"/>
              <a:t>многопотоке</a:t>
            </a:r>
            <a:r>
              <a:rPr lang="ru-RU" dirty="0" smtClean="0"/>
              <a:t>»</a:t>
            </a:r>
            <a:endParaRPr lang="ru-RU" dirty="0" smtClean="0"/>
          </a:p>
          <a:p>
            <a:pPr lvl="1"/>
            <a:endParaRPr lang="ru-RU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53807"/>
            <a:ext cx="4246714" cy="2521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02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333AB8-2571-4F7C-B56D-61EE8AC7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Programmable </a:t>
            </a:r>
            <a:r>
              <a:rPr lang="en-US" dirty="0" smtClean="0"/>
              <a:t>Vertex Fetching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FDB6C7B5-2501-46AC-8609-59AE663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FA7F631-2B27-4F70-ACC0-80CAA620DD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19256" cy="4937760"/>
          </a:xfrm>
        </p:spPr>
        <p:txBody>
          <a:bodyPr>
            <a:normAutofit/>
          </a:bodyPr>
          <a:lstStyle/>
          <a:p>
            <a:r>
              <a:rPr lang="ru-RU" dirty="0" smtClean="0"/>
              <a:t>Все в</a:t>
            </a:r>
            <a:r>
              <a:rPr lang="ru-RU" dirty="0" smtClean="0"/>
              <a:t>ершины записывать в отдельный </a:t>
            </a:r>
            <a:r>
              <a:rPr lang="en-US" dirty="0" smtClean="0"/>
              <a:t>constant </a:t>
            </a:r>
            <a:r>
              <a:rPr lang="en-US" dirty="0" smtClean="0"/>
              <a:t>buffer</a:t>
            </a:r>
            <a:r>
              <a:rPr lang="ru-RU" dirty="0" smtClean="0"/>
              <a:t>, </a:t>
            </a:r>
            <a:r>
              <a:rPr lang="ru-RU" dirty="0" smtClean="0"/>
              <a:t>тем самым задавать </a:t>
            </a:r>
            <a:r>
              <a:rPr lang="ru-RU" dirty="0" smtClean="0"/>
              <a:t>вершину </a:t>
            </a:r>
            <a:r>
              <a:rPr lang="ru-RU" dirty="0" smtClean="0"/>
              <a:t>используя уникальный индекс </a:t>
            </a:r>
          </a:p>
          <a:p>
            <a:pPr lvl="1"/>
            <a:r>
              <a:rPr lang="ru-RU" dirty="0" smtClean="0"/>
              <a:t>Появляется возможность </a:t>
            </a:r>
            <a:r>
              <a:rPr lang="ru-RU" dirty="0" err="1" smtClean="0"/>
              <a:t>отрисовывать</a:t>
            </a:r>
            <a:r>
              <a:rPr lang="ru-RU" dirty="0" smtClean="0"/>
              <a:t> множество различных типов геометрий одновременно</a:t>
            </a:r>
            <a:endParaRPr lang="ru-RU" dirty="0"/>
          </a:p>
          <a:p>
            <a:pPr lvl="1"/>
            <a:r>
              <a:rPr lang="ru-RU" dirty="0" smtClean="0"/>
              <a:t>Появляется доступ к «соседним» вершинам, на шейдере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66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Основная идея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Большая часть систем </a:t>
            </a:r>
            <a:r>
              <a:rPr lang="ru-RU" dirty="0" err="1" smtClean="0"/>
              <a:t>отрисовки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трехмерной графики работает по </a:t>
            </a:r>
            <a:br>
              <a:rPr lang="ru-RU" dirty="0" smtClean="0"/>
            </a:br>
            <a:r>
              <a:rPr lang="ru-RU" dirty="0" smtClean="0"/>
              <a:t>схожей архитектуре</a:t>
            </a:r>
          </a:p>
          <a:p>
            <a:r>
              <a:rPr lang="ru-RU" dirty="0" smtClean="0"/>
              <a:t>Реализовать 2 графических конвейера</a:t>
            </a:r>
          </a:p>
          <a:p>
            <a:pPr marL="777240" lvl="1" indent="-457200">
              <a:buAutoNum type="arabicParenR"/>
            </a:pPr>
            <a:r>
              <a:rPr lang="ru-RU" dirty="0" smtClean="0"/>
              <a:t>Использующий стандартный подход</a:t>
            </a:r>
          </a:p>
          <a:p>
            <a:pPr marL="777240" lvl="1" indent="-457200">
              <a:buAutoNum type="arabicParenR"/>
            </a:pPr>
            <a:r>
              <a:rPr lang="ru-RU" dirty="0" smtClean="0"/>
              <a:t>Использующий предложенные мной </a:t>
            </a:r>
            <a:br>
              <a:rPr lang="ru-RU" dirty="0" smtClean="0"/>
            </a:br>
            <a:r>
              <a:rPr lang="ru-RU" dirty="0" smtClean="0"/>
              <a:t>методы</a:t>
            </a:r>
            <a:endParaRPr lang="ru-RU" dirty="0"/>
          </a:p>
        </p:txBody>
      </p:sp>
      <p:pic>
        <p:nvPicPr>
          <p:cNvPr id="1026" name="Picture 2" descr="https://mermaid.ink/img/pako:eNplkc1uAjEMhF8l8gkkeIE99NKFa5HgRjhYG8NGkJ86XqEK8e5NSWBXJafJzNj6lNygC4aggRNj7NWu1V7lsxVkma0ZHRU9L_6GKXLoKKX9KA81w-x-RfweSH2GS-Dq7xh9isjkJe2nl-dcSPJaOuqarq23qZ-1jFcVvEodE_n5hFItlx8Trv-cJcZXgNWagrxzlqkR5o30UShssABH7NCa_Iy3v6YG6cmRhiZLg3zWoP0994ZoUGhlrASG5oiXRAvAQcL2x3fQCA_0LLUW85e42rr_Agk8kK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24744"/>
            <a:ext cx="13906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4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алгоритм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Использовать систему </a:t>
            </a:r>
            <a:r>
              <a:rPr lang="en-US" dirty="0" smtClean="0"/>
              <a:t>Pool-</a:t>
            </a:r>
            <a:r>
              <a:rPr lang="ru-RU" dirty="0" err="1" smtClean="0"/>
              <a:t>ов</a:t>
            </a:r>
            <a:endParaRPr lang="ru-RU" dirty="0"/>
          </a:p>
          <a:p>
            <a:pPr lvl="1"/>
            <a:r>
              <a:rPr lang="ru-RU" dirty="0" smtClean="0"/>
              <a:t>Иметь </a:t>
            </a:r>
            <a:r>
              <a:rPr lang="en-US" dirty="0" smtClean="0"/>
              <a:t>Texture Pool, Transform Pool</a:t>
            </a:r>
            <a:r>
              <a:rPr lang="ru-RU" dirty="0" smtClean="0"/>
              <a:t>, </a:t>
            </a:r>
            <a:r>
              <a:rPr lang="en-US" dirty="0" smtClean="0"/>
              <a:t>Material Pool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Для их реализации использовать технологию </a:t>
            </a:r>
            <a:r>
              <a:rPr lang="en-US" dirty="0" err="1" smtClean="0"/>
              <a:t>Bindless</a:t>
            </a:r>
            <a:r>
              <a:rPr lang="ru-RU" dirty="0" smtClean="0"/>
              <a:t> ресурсов</a:t>
            </a:r>
          </a:p>
          <a:p>
            <a:pPr lvl="1"/>
            <a:r>
              <a:rPr lang="ru-RU" dirty="0" smtClean="0"/>
              <a:t>Иметь отдельный </a:t>
            </a:r>
            <a:r>
              <a:rPr lang="en-US" dirty="0" smtClean="0"/>
              <a:t>Navigation/Index Pool </a:t>
            </a:r>
            <a:r>
              <a:rPr lang="ru-RU" dirty="0" smtClean="0"/>
              <a:t>в котором для каждого объекта будут хранится индексы на интересующие записи в интересующих </a:t>
            </a:r>
            <a:r>
              <a:rPr lang="en-US" dirty="0" smtClean="0"/>
              <a:t>Pool</a:t>
            </a:r>
            <a:r>
              <a:rPr lang="ru-RU" dirty="0" smtClean="0"/>
              <a:t>-ах</a:t>
            </a:r>
          </a:p>
          <a:p>
            <a:r>
              <a:rPr lang="ru-RU" dirty="0" smtClean="0"/>
              <a:t>Использовать технологию </a:t>
            </a:r>
            <a:r>
              <a:rPr lang="en-US" dirty="0" smtClean="0"/>
              <a:t>Indirect Drawing</a:t>
            </a:r>
          </a:p>
          <a:p>
            <a:pPr lvl="1"/>
            <a:r>
              <a:rPr lang="ru-RU" dirty="0" smtClean="0"/>
              <a:t>Для каждого </a:t>
            </a:r>
            <a:r>
              <a:rPr lang="en-US" dirty="0" smtClean="0"/>
              <a:t>indirect draw </a:t>
            </a:r>
            <a:r>
              <a:rPr lang="ru-RU" dirty="0" smtClean="0"/>
              <a:t>требуется 2 фазы</a:t>
            </a:r>
            <a:r>
              <a:rPr lang="en-US" dirty="0" smtClean="0"/>
              <a:t>: </a:t>
            </a:r>
            <a:r>
              <a:rPr lang="en-US" dirty="0" err="1" smtClean="0"/>
              <a:t>ComputePreprocess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ExecuteIndirect</a:t>
            </a:r>
            <a:endParaRPr lang="en-US" dirty="0"/>
          </a:p>
          <a:p>
            <a:pPr lvl="1"/>
            <a:r>
              <a:rPr lang="en-US" dirty="0" err="1"/>
              <a:t>ComputePreprocess</a:t>
            </a:r>
            <a:r>
              <a:rPr lang="en-US" dirty="0"/>
              <a:t> </a:t>
            </a:r>
            <a:r>
              <a:rPr lang="ru-RU" dirty="0" smtClean="0"/>
              <a:t>вызывает вычислительный шейдер и параллельно обработает все объекты</a:t>
            </a:r>
          </a:p>
          <a:p>
            <a:pPr lvl="1"/>
            <a:r>
              <a:rPr lang="en-US" dirty="0" err="1" smtClean="0"/>
              <a:t>ExecuteIndirect</a:t>
            </a:r>
            <a:r>
              <a:rPr lang="en-US" dirty="0" smtClean="0"/>
              <a:t> </a:t>
            </a:r>
            <a:r>
              <a:rPr lang="ru-RU" dirty="0" err="1" smtClean="0"/>
              <a:t>отрисует</a:t>
            </a:r>
            <a:r>
              <a:rPr lang="ru-RU" dirty="0" smtClean="0"/>
              <a:t> все объекты, которые </a:t>
            </a:r>
            <a:r>
              <a:rPr lang="en-US" dirty="0" err="1" smtClean="0"/>
              <a:t>ComputePreprocess</a:t>
            </a:r>
            <a:r>
              <a:rPr lang="ru-RU" dirty="0" smtClean="0"/>
              <a:t> предложит для </a:t>
            </a:r>
            <a:r>
              <a:rPr lang="ru-RU" dirty="0" err="1" smtClean="0"/>
              <a:t>отрисовки</a:t>
            </a:r>
            <a:endParaRPr lang="ru-RU" dirty="0" smtClean="0"/>
          </a:p>
          <a:p>
            <a:pPr lvl="1"/>
            <a:r>
              <a:rPr lang="ru-RU" dirty="0" smtClean="0"/>
              <a:t>Так как используются разные вычислительные блоки, при наличии нескольких </a:t>
            </a:r>
            <a:r>
              <a:rPr lang="en-US" dirty="0"/>
              <a:t>indirect </a:t>
            </a:r>
            <a:r>
              <a:rPr lang="en-US" dirty="0" smtClean="0"/>
              <a:t>draw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можно запускать </a:t>
            </a:r>
            <a:r>
              <a:rPr lang="en-US" dirty="0" err="1" smtClean="0"/>
              <a:t>ExecuteIndirect</a:t>
            </a:r>
            <a:r>
              <a:rPr lang="ru-RU" dirty="0"/>
              <a:t> </a:t>
            </a:r>
            <a:r>
              <a:rPr lang="ru-RU" dirty="0" smtClean="0"/>
              <a:t>предыдущего параллельно </a:t>
            </a:r>
            <a:r>
              <a:rPr lang="en-US" dirty="0" err="1"/>
              <a:t>ComputePreprocess</a:t>
            </a:r>
            <a:r>
              <a:rPr lang="en-US" dirty="0"/>
              <a:t> </a:t>
            </a:r>
            <a:r>
              <a:rPr lang="ru-RU" dirty="0" smtClean="0"/>
              <a:t> следующего.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72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B79CD3-170D-4E6A-A855-F32E3CB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Предлагаемый алгоритм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FF9ABBFD-9ED2-47A8-AFB3-371EC201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06D46260-0480-49AF-BFF7-4712258930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Использовать технологию </a:t>
            </a:r>
            <a:r>
              <a:rPr lang="en-US" dirty="0" smtClean="0"/>
              <a:t>Order Independent Transparency </a:t>
            </a:r>
            <a:endParaRPr lang="ru-RU" dirty="0" smtClean="0"/>
          </a:p>
          <a:p>
            <a:pPr lvl="1"/>
            <a:r>
              <a:rPr lang="ru-RU" dirty="0" smtClean="0"/>
              <a:t>Из-за того что мы </a:t>
            </a:r>
            <a:r>
              <a:rPr lang="ru-RU" dirty="0" err="1" smtClean="0"/>
              <a:t>отрисовываем</a:t>
            </a:r>
            <a:r>
              <a:rPr lang="ru-RU" dirty="0" smtClean="0"/>
              <a:t> объекты параллельно, нет возможности отсортировать их, поэтому стандартные алгоритмы </a:t>
            </a:r>
            <a:r>
              <a:rPr lang="ru-RU" dirty="0" err="1" smtClean="0"/>
              <a:t>отрисовки</a:t>
            </a:r>
            <a:r>
              <a:rPr lang="ru-RU" dirty="0" smtClean="0"/>
              <a:t> прозрачных объектов нам не подходят</a:t>
            </a:r>
            <a:endParaRPr lang="ru-RU" dirty="0"/>
          </a:p>
          <a:p>
            <a:r>
              <a:rPr lang="ru-RU" dirty="0" smtClean="0"/>
              <a:t>Использовать технологии обработки видимости</a:t>
            </a:r>
          </a:p>
          <a:p>
            <a:pPr lvl="1"/>
            <a:r>
              <a:rPr lang="ru-RU" dirty="0" smtClean="0"/>
              <a:t>На данный момент выделяют 5 видов </a:t>
            </a:r>
            <a:r>
              <a:rPr lang="en-US" dirty="0" smtClean="0"/>
              <a:t>Culling-</a:t>
            </a:r>
            <a:r>
              <a:rPr lang="ru-RU" dirty="0" smtClean="0"/>
              <a:t>а</a:t>
            </a:r>
            <a:r>
              <a:rPr lang="en-US" dirty="0" smtClean="0"/>
              <a:t>: Frustum Culling, </a:t>
            </a:r>
            <a:r>
              <a:rPr lang="en-US" dirty="0" err="1" smtClean="0"/>
              <a:t>Backface</a:t>
            </a:r>
            <a:r>
              <a:rPr lang="en-US" dirty="0" smtClean="0"/>
              <a:t> Culling, Detail Culling, Portal Culling, Occlusion Culling</a:t>
            </a:r>
          </a:p>
          <a:p>
            <a:pPr lvl="1"/>
            <a:r>
              <a:rPr lang="ru-RU" dirty="0" smtClean="0"/>
              <a:t>Благодаря этапу </a:t>
            </a:r>
            <a:r>
              <a:rPr lang="en-US" dirty="0" err="1"/>
              <a:t>ComputePreprocess</a:t>
            </a:r>
            <a:r>
              <a:rPr lang="en-US" dirty="0"/>
              <a:t> </a:t>
            </a:r>
            <a:r>
              <a:rPr lang="ru-RU" dirty="0" smtClean="0"/>
              <a:t> в </a:t>
            </a:r>
            <a:r>
              <a:rPr lang="en-US" dirty="0" smtClean="0"/>
              <a:t>Indirect Drawing</a:t>
            </a:r>
            <a:r>
              <a:rPr lang="ru-RU" dirty="0" smtClean="0"/>
              <a:t> можно более эффективно использовать эти технологии, не затрачивая времени </a:t>
            </a:r>
            <a:r>
              <a:rPr lang="en-US" dirty="0" smtClean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92235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D5DC049-A087-4FA0-8DD7-04C482BB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="" xmlns:a16="http://schemas.microsoft.com/office/drawing/2014/main" id="{A04F35B1-AADA-4013-9285-083D3FBE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FEA1D0C-116A-4488-8CBB-27D3BFE68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177775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</a:t>
            </a:r>
            <a:r>
              <a:rPr lang="ru-RU" dirty="0" smtClean="0"/>
              <a:t>риложение использующее </a:t>
            </a:r>
            <a:r>
              <a:rPr lang="en-US" dirty="0" smtClean="0"/>
              <a:t>Indirect drawing </a:t>
            </a:r>
            <a:r>
              <a:rPr lang="ru-RU" dirty="0" smtClean="0"/>
              <a:t>и </a:t>
            </a:r>
            <a:r>
              <a:rPr lang="en-US" dirty="0" smtClean="0"/>
              <a:t>Frustum Culling </a:t>
            </a:r>
            <a:r>
              <a:rPr lang="ru-RU" dirty="0" smtClean="0"/>
              <a:t>для </a:t>
            </a:r>
            <a:r>
              <a:rPr lang="ru-RU" dirty="0" err="1" smtClean="0"/>
              <a:t>отрисовки</a:t>
            </a:r>
            <a:r>
              <a:rPr lang="ru-RU" dirty="0" smtClean="0"/>
              <a:t> большого(10 000) числа объектов. Поддержка </a:t>
            </a:r>
            <a:r>
              <a:rPr lang="en-US" dirty="0" err="1" smtClean="0"/>
              <a:t>Bindless</a:t>
            </a:r>
            <a:r>
              <a:rPr lang="en-US" dirty="0" smtClean="0"/>
              <a:t> </a:t>
            </a:r>
            <a:r>
              <a:rPr lang="ru-RU" dirty="0" smtClean="0"/>
              <a:t>текстур так-же имеется</a:t>
            </a:r>
            <a:endParaRPr lang="ru-RU" dirty="0"/>
          </a:p>
          <a:p>
            <a:pPr lvl="1"/>
            <a:r>
              <a:rPr lang="ru-RU" dirty="0"/>
              <a:t>"Стандартный" рендер - 156</a:t>
            </a:r>
            <a:r>
              <a:rPr lang="en-US" dirty="0"/>
              <a:t>FPS </a:t>
            </a:r>
            <a:r>
              <a:rPr lang="ru-RU" dirty="0"/>
              <a:t>или 6.4 </a:t>
            </a:r>
            <a:r>
              <a:rPr lang="en-US" dirty="0" err="1" smtClean="0"/>
              <a:t>ms</a:t>
            </a:r>
            <a:endParaRPr lang="ru-RU" dirty="0" smtClean="0"/>
          </a:p>
          <a:p>
            <a:pPr lvl="1"/>
            <a:r>
              <a:rPr lang="en-US" dirty="0" smtClean="0"/>
              <a:t>Indirect </a:t>
            </a:r>
            <a:r>
              <a:rPr lang="en-US" dirty="0"/>
              <a:t>render </a:t>
            </a:r>
            <a:r>
              <a:rPr lang="ru-RU" dirty="0"/>
              <a:t>без </a:t>
            </a:r>
            <a:r>
              <a:rPr lang="en-US" dirty="0"/>
              <a:t>Culling-</a:t>
            </a:r>
            <a:r>
              <a:rPr lang="ru-RU" dirty="0"/>
              <a:t>а - 370</a:t>
            </a:r>
            <a:r>
              <a:rPr lang="en-US" dirty="0"/>
              <a:t>FPS </a:t>
            </a:r>
            <a:r>
              <a:rPr lang="ru-RU" dirty="0"/>
              <a:t>или 2.7 </a:t>
            </a:r>
            <a:r>
              <a:rPr lang="en-US" dirty="0" err="1" smtClean="0"/>
              <a:t>ms</a:t>
            </a:r>
            <a:endParaRPr lang="ru-RU" dirty="0" smtClean="0"/>
          </a:p>
          <a:p>
            <a:pPr lvl="1"/>
            <a:r>
              <a:rPr lang="en-US" dirty="0" smtClean="0"/>
              <a:t>Indirect </a:t>
            </a:r>
            <a:r>
              <a:rPr lang="en-US" dirty="0"/>
              <a:t>render c Culling-</a:t>
            </a:r>
            <a:r>
              <a:rPr lang="ru-RU" dirty="0"/>
              <a:t>ом - 524</a:t>
            </a:r>
            <a:r>
              <a:rPr lang="en-US" dirty="0"/>
              <a:t>FPS </a:t>
            </a:r>
            <a:r>
              <a:rPr lang="ru-RU" dirty="0"/>
              <a:t>или 1.9 </a:t>
            </a:r>
            <a:r>
              <a:rPr lang="en-US" dirty="0" err="1"/>
              <a:t>ms</a:t>
            </a:r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96952"/>
            <a:ext cx="4543673" cy="328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9" r="21288"/>
          <a:stretch/>
        </p:blipFill>
        <p:spPr bwMode="auto">
          <a:xfrm>
            <a:off x="5076056" y="2988622"/>
            <a:ext cx="3672408" cy="330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517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137441</TotalTime>
  <Words>595</Words>
  <Application>Microsoft Office PowerPoint</Application>
  <PresentationFormat>Экран (4:3)</PresentationFormat>
  <Paragraphs>78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Начальная</vt:lpstr>
      <vt:lpstr>Исполнитель: Парусов В.А. Руководитель: Васильев А.А.</vt:lpstr>
      <vt:lpstr>Постановка задачи</vt:lpstr>
      <vt:lpstr>Обзор существующих решений</vt:lpstr>
      <vt:lpstr>Programmable Draw Dispatch</vt:lpstr>
      <vt:lpstr>Programmable Vertex Fetching</vt:lpstr>
      <vt:lpstr>Основная идея</vt:lpstr>
      <vt:lpstr>Предлагаемый алгоритм</vt:lpstr>
      <vt:lpstr>Предлагаемый алгоритм</vt:lpstr>
      <vt:lpstr>Результаты</vt:lpstr>
      <vt:lpstr>Выводы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</dc:title>
  <dc:creator>vyacheslav.chukanov</dc:creator>
  <cp:lastModifiedBy>Sairsey</cp:lastModifiedBy>
  <cp:revision>1172</cp:revision>
  <dcterms:created xsi:type="dcterms:W3CDTF">2012-06-29T11:30:28Z</dcterms:created>
  <dcterms:modified xsi:type="dcterms:W3CDTF">2022-09-07T21:44:29Z</dcterms:modified>
</cp:coreProperties>
</file>