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2"/>
  </p:notesMasterIdLst>
  <p:sldIdLst>
    <p:sldId id="584" r:id="rId2"/>
    <p:sldId id="642" r:id="rId3"/>
    <p:sldId id="648" r:id="rId4"/>
    <p:sldId id="650" r:id="rId5"/>
    <p:sldId id="651" r:id="rId6"/>
    <p:sldId id="653" r:id="rId7"/>
    <p:sldId id="655" r:id="rId8"/>
    <p:sldId id="656" r:id="rId9"/>
    <p:sldId id="647" r:id="rId10"/>
    <p:sldId id="609" r:id="rId1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пользователь Microsoft Office" initials="Office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Светлый стиль 2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4890" autoAdjust="0"/>
    <p:restoredTop sz="92866" autoAdjust="0"/>
  </p:normalViewPr>
  <p:slideViewPr>
    <p:cSldViewPr>
      <p:cViewPr>
        <p:scale>
          <a:sx n="75" d="100"/>
          <a:sy n="75" d="100"/>
        </p:scale>
        <p:origin x="-1522" y="-2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6DAAEE-BF51-48CE-A7DD-F2FDAD4FC420}" type="datetimeFigureOut">
              <a:rPr lang="ru-RU" smtClean="0"/>
              <a:pPr/>
              <a:t>05.12.2022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6DAC94-F2BD-4D65-B7EB-B592A69BC43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94745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C6B2730F-73AE-4811-8EE1-35BCE88D6A5B}" type="datetime1">
              <a:rPr lang="ru-RU" smtClean="0"/>
              <a:pPr/>
              <a:t>05.12.2022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1" name="Прямоугольник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Прямоугольник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Прямоугольник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Прямоугольник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E82A9-7ECF-4377-8179-E1B065DF923B}" type="datetime1">
              <a:rPr lang="ru-RU" smtClean="0"/>
              <a:pPr/>
              <a:t>05.12.2022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0A398-2ACF-4B35-B2EC-B0D84337DCE3}" type="datetime1">
              <a:rPr lang="ru-RU" smtClean="0"/>
              <a:pPr/>
              <a:t>05.12.2022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Равнобедренный треугольник 7"/>
          <p:cNvSpPr>
            <a:spLocks noChangeAspect="1"/>
          </p:cNvSpPr>
          <p:nvPr/>
        </p:nvSpPr>
        <p:spPr>
          <a:xfrm rot="5400000">
            <a:off x="419101" y="6467474"/>
            <a:ext cx="190849" cy="12031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C5A9A-C962-4418-A6ED-D25B39EECFC2}" type="datetime1">
              <a:rPr lang="ru-RU" smtClean="0"/>
              <a:pPr/>
              <a:t>05.12.2022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8" name="Объект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pic>
        <p:nvPicPr>
          <p:cNvPr id="9" name="Рисунок 8">
            <a:extLst>
              <a:ext uri="{FF2B5EF4-FFF2-40B4-BE49-F238E27FC236}">
                <a16:creationId xmlns="" xmlns:a16="http://schemas.microsoft.com/office/drawing/2014/main" id="{54B24CA5-2D6F-4360-9072-8E189BC4705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110370" y="6338068"/>
            <a:ext cx="1440160" cy="38404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3BCE437B-FAC6-4525-9B10-EB0D041FD945}" type="datetime1">
              <a:rPr lang="ru-RU" smtClean="0"/>
              <a:pPr/>
              <a:t>05.12.2022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A832C-AAE8-49A2-8A67-6CC9EC0F9684}" type="datetime1">
              <a:rPr lang="ru-RU" smtClean="0"/>
              <a:pPr/>
              <a:t>05.12.2022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Объект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11" name="Объект 10"/>
          <p:cNvSpPr>
            <a:spLocks noGrp="1"/>
          </p:cNvSpPr>
          <p:nvPr>
            <p:ph sz="quarter" idx="2"/>
          </p:nvPr>
        </p:nvSpPr>
        <p:spPr>
          <a:xfrm>
            <a:off x="4632199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1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8202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0A4AC-B21D-4306-B462-745ED0EA3A31}" type="datetime1">
              <a:rPr lang="ru-RU" smtClean="0"/>
              <a:pPr/>
              <a:t>05.12.2022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1" name="Объект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13" name="Объект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78BEF-C1CC-4B50-998C-D97B5C5122C2}" type="datetime1">
              <a:rPr lang="ru-RU" smtClean="0"/>
              <a:pPr/>
              <a:t>05.12.2022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6" name="Равнобедренный треугольник 5"/>
          <p:cNvSpPr>
            <a:spLocks noChangeAspect="1"/>
          </p:cNvSpPr>
          <p:nvPr/>
        </p:nvSpPr>
        <p:spPr>
          <a:xfrm rot="5400000">
            <a:off x="419101" y="6467474"/>
            <a:ext cx="190849" cy="12031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D9998-A1E8-41E7-BB0F-97C553A7BC9F}" type="datetime1">
              <a:rPr lang="ru-RU" smtClean="0"/>
              <a:pPr/>
              <a:t>05.12.2022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5" name="Прямая соединительная линия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Равнобедренный треугольник 5"/>
          <p:cNvSpPr>
            <a:spLocks noChangeAspect="1"/>
          </p:cNvSpPr>
          <p:nvPr/>
        </p:nvSpPr>
        <p:spPr>
          <a:xfrm rot="5400000">
            <a:off x="419101" y="6467474"/>
            <a:ext cx="190849" cy="12031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324600" y="1219201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9F955-60EF-447E-9AD0-C72BA3EB520A}" type="datetime1">
              <a:rPr lang="ru-RU" smtClean="0"/>
              <a:pPr/>
              <a:t>05.12.2022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Равнобедренный треугольник 8"/>
          <p:cNvSpPr>
            <a:spLocks noChangeAspect="1"/>
          </p:cNvSpPr>
          <p:nvPr/>
        </p:nvSpPr>
        <p:spPr>
          <a:xfrm rot="5400000">
            <a:off x="419101" y="6467474"/>
            <a:ext cx="190849" cy="12031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Объект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ru-RU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4C5CF-31DE-4CA4-B756-94EB20ADFA57}" type="datetime1">
              <a:rPr lang="ru-RU" smtClean="0"/>
              <a:pPr/>
              <a:t>05.12.2022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Равнобедренный треугольник 8"/>
          <p:cNvSpPr>
            <a:spLocks noChangeAspect="1"/>
          </p:cNvSpPr>
          <p:nvPr/>
        </p:nvSpPr>
        <p:spPr>
          <a:xfrm rot="5400000">
            <a:off x="419101" y="6467474"/>
            <a:ext cx="190849" cy="12031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/>
              <a:t>Образец текста</a:t>
            </a:r>
          </a:p>
          <a:p>
            <a:pPr lvl="1" eaLnBrk="1" latinLnBrk="0" hangingPunct="1"/>
            <a:r>
              <a:rPr kumimoji="0" lang="ru-RU"/>
              <a:t>Второй уровень</a:t>
            </a:r>
          </a:p>
          <a:p>
            <a:pPr lvl="2" eaLnBrk="1" latinLnBrk="0" hangingPunct="1"/>
            <a:r>
              <a:rPr kumimoji="0" lang="ru-RU"/>
              <a:t>Третий уровень</a:t>
            </a:r>
          </a:p>
          <a:p>
            <a:pPr lvl="3" eaLnBrk="1" latinLnBrk="0" hangingPunct="1"/>
            <a:r>
              <a:rPr kumimoji="0" lang="ru-RU"/>
              <a:t>Четвертый уровень</a:t>
            </a:r>
          </a:p>
          <a:p>
            <a:pPr lvl="4" eaLnBrk="1" latinLnBrk="0" hangingPunct="1"/>
            <a:r>
              <a:rPr kumimoji="0" lang="ru-RU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92132BF6-819F-46B6-9B9C-E112203438EB}" type="datetime1">
              <a:rPr lang="ru-RU" smtClean="0"/>
              <a:pPr/>
              <a:t>05.12.2022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8" name="Прямая соединительная линия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Прямая соединительная линия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Равнобедренный треугольник 9"/>
          <p:cNvSpPr>
            <a:spLocks noChangeAspect="1"/>
          </p:cNvSpPr>
          <p:nvPr/>
        </p:nvSpPr>
        <p:spPr>
          <a:xfrm rot="5400000">
            <a:off x="419101" y="6467474"/>
            <a:ext cx="190849" cy="12031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275856" y="3861048"/>
            <a:ext cx="4968552" cy="982960"/>
          </a:xfrm>
        </p:spPr>
        <p:txBody>
          <a:bodyPr>
            <a:normAutofit/>
          </a:bodyPr>
          <a:lstStyle/>
          <a:p>
            <a:pPr algn="l"/>
            <a:r>
              <a:rPr lang="ru-RU" sz="2400" u="sng" dirty="0"/>
              <a:t>Исполнитель</a:t>
            </a:r>
            <a:r>
              <a:rPr lang="ru-RU" sz="2400" u="sng" dirty="0" smtClean="0"/>
              <a:t>:</a:t>
            </a:r>
            <a:r>
              <a:rPr lang="en-US" sz="2400" u="sng" dirty="0" smtClean="0"/>
              <a:t> </a:t>
            </a:r>
            <a:r>
              <a:rPr lang="ru-RU" sz="2400" u="sng" dirty="0" smtClean="0"/>
              <a:t>Парусов В.А.</a:t>
            </a:r>
            <a:r>
              <a:rPr lang="en-US" sz="2400" u="sng" dirty="0"/>
              <a:t/>
            </a:r>
            <a:br>
              <a:rPr lang="en-US" sz="2400" u="sng" dirty="0"/>
            </a:br>
            <a:r>
              <a:rPr lang="ru-RU" sz="2400" dirty="0"/>
              <a:t>Руководитель</a:t>
            </a:r>
            <a:r>
              <a:rPr lang="ru-RU" sz="2400" dirty="0" smtClean="0"/>
              <a:t>: Васильев А.А.</a:t>
            </a:r>
            <a:endParaRPr lang="ru-RU" sz="2400" dirty="0"/>
          </a:p>
        </p:txBody>
      </p:sp>
      <p:sp>
        <p:nvSpPr>
          <p:cNvPr id="4" name="Title 4"/>
          <p:cNvSpPr txBox="1">
            <a:spLocks/>
          </p:cNvSpPr>
          <p:nvPr/>
        </p:nvSpPr>
        <p:spPr bwMode="auto">
          <a:xfrm>
            <a:off x="395289" y="277814"/>
            <a:ext cx="8424863" cy="919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ill Sans MT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charset="0"/>
                <a:cs typeface="Arial" charset="0"/>
              </a:defRPr>
            </a:lvl9pPr>
          </a:lstStyle>
          <a:p>
            <a:pPr algn="ctr" eaLnBrk="1" hangingPunct="1"/>
            <a:r>
              <a:rPr lang="en-US" sz="2400" dirty="0">
                <a:latin typeface="Bookman Old Style" pitchFamily="18" charset="0"/>
              </a:rPr>
              <a:t>Peter the Great</a:t>
            </a:r>
          </a:p>
          <a:p>
            <a:pPr algn="ctr" eaLnBrk="1" hangingPunct="1"/>
            <a:r>
              <a:rPr lang="en-US" sz="2400" dirty="0">
                <a:latin typeface="Bookman Old Style" pitchFamily="18" charset="0"/>
              </a:rPr>
              <a:t>Saint-Petersburg </a:t>
            </a:r>
            <a:r>
              <a:rPr lang="en-US" sz="2400" dirty="0" err="1">
                <a:latin typeface="Bookman Old Style" pitchFamily="18" charset="0"/>
              </a:rPr>
              <a:t>Рolytechnic</a:t>
            </a:r>
            <a:r>
              <a:rPr lang="en-US" sz="2400" dirty="0">
                <a:latin typeface="Bookman Old Style" pitchFamily="18" charset="0"/>
              </a:rPr>
              <a:t> University</a:t>
            </a:r>
            <a:endParaRPr lang="ru-RU" sz="2400" dirty="0">
              <a:latin typeface="Cambria" pitchFamily="18" charset="0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 bwMode="auto">
          <a:xfrm>
            <a:off x="1259632" y="1196976"/>
            <a:ext cx="6858000" cy="2448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ill Sans MT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charset="0"/>
                <a:cs typeface="Arial" charset="0"/>
              </a:defRPr>
            </a:lvl9pPr>
          </a:lstStyle>
          <a:p>
            <a:pPr algn="ctr" eaLnBrk="1" hangingPunct="1">
              <a:lnSpc>
                <a:spcPct val="80000"/>
              </a:lnSpc>
            </a:pPr>
            <a:endParaRPr lang="en-US" sz="3600" dirty="0">
              <a:latin typeface="Bookman Old Style" pitchFamily="18" charset="0"/>
            </a:endParaRPr>
          </a:p>
          <a:p>
            <a:pPr algn="ctr" eaLnBrk="1" hangingPunct="1">
              <a:lnSpc>
                <a:spcPct val="80000"/>
              </a:lnSpc>
            </a:pPr>
            <a:r>
              <a:rPr lang="en-US" sz="3600" b="1" dirty="0" smtClean="0"/>
              <a:t>Constant DIP GPU Driven Rendering Pipeline</a:t>
            </a:r>
          </a:p>
          <a:p>
            <a:pPr algn="ctr" eaLnBrk="1" hangingPunct="1">
              <a:lnSpc>
                <a:spcPct val="80000"/>
              </a:lnSpc>
            </a:pPr>
            <a:endParaRPr lang="en-US" sz="3600" dirty="0">
              <a:latin typeface="Bookman Old Style" pitchFamily="18" charset="0"/>
            </a:endParaRPr>
          </a:p>
          <a:p>
            <a:pPr algn="ctr" eaLnBrk="1" hangingPunct="1">
              <a:lnSpc>
                <a:spcPct val="80000"/>
              </a:lnSpc>
            </a:pPr>
            <a:r>
              <a:rPr lang="ru-RU" sz="3600" dirty="0">
                <a:latin typeface="Bookman Old Style" pitchFamily="18" charset="0"/>
              </a:rPr>
              <a:t>Обзор спринта</a:t>
            </a:r>
            <a:endParaRPr lang="en-US" sz="3600" dirty="0">
              <a:latin typeface="Bookman Old Style" pitchFamily="18" charset="0"/>
            </a:endParaRPr>
          </a:p>
          <a:p>
            <a:pPr algn="ctr" eaLnBrk="1" hangingPunct="1">
              <a:lnSpc>
                <a:spcPct val="80000"/>
              </a:lnSpc>
            </a:pPr>
            <a:endParaRPr lang="ru-RU" sz="2000" dirty="0">
              <a:latin typeface="Cambria" pitchFamily="18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6857651" y="5229225"/>
            <a:ext cx="118814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ru-RU" dirty="0" smtClean="0">
                <a:latin typeface="Bookman Old Style" pitchFamily="18" charset="0"/>
              </a:rPr>
              <a:t>05	</a:t>
            </a:r>
            <a:r>
              <a:rPr lang="en-US" dirty="0" smtClean="0">
                <a:latin typeface="Bookman Old Style" pitchFamily="18" charset="0"/>
              </a:rPr>
              <a:t>.1</a:t>
            </a:r>
            <a:r>
              <a:rPr lang="ru-RU" smtClean="0">
                <a:latin typeface="Bookman Old Style" pitchFamily="18" charset="0"/>
              </a:rPr>
              <a:t>2</a:t>
            </a:r>
            <a:r>
              <a:rPr lang="en-US" smtClean="0">
                <a:latin typeface="Bookman Old Style" pitchFamily="18" charset="0"/>
              </a:rPr>
              <a:t>.2</a:t>
            </a:r>
            <a:r>
              <a:rPr lang="ru-RU" dirty="0" smtClean="0">
                <a:latin typeface="Bookman Old Style" pitchFamily="18" charset="0"/>
              </a:rPr>
              <a:t>2</a:t>
            </a:r>
            <a:endParaRPr lang="ru-RU" dirty="0">
              <a:latin typeface="Cambria" pitchFamily="18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="" xmlns:a16="http://schemas.microsoft.com/office/drawing/2014/main" id="{E9F5D1E9-A17D-44E0-AF73-693C70AAB6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8058" y="6093296"/>
            <a:ext cx="1996786" cy="532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422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17D93A4C-91DB-45E8-BE19-33FFAEC84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xmlns="" id="{D4B17395-5EC1-4751-A714-83942BBB8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10</a:t>
            </a:fld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xmlns="" id="{3CA5F27F-9BD5-4F9C-93FA-663DD728549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Что сделано</a:t>
            </a:r>
          </a:p>
          <a:p>
            <a:pPr lvl="1"/>
            <a:r>
              <a:rPr lang="ru-RU" dirty="0" smtClean="0"/>
              <a:t>Подготовлено описание текущих проблем в движке</a:t>
            </a:r>
          </a:p>
          <a:p>
            <a:pPr lvl="1"/>
            <a:r>
              <a:rPr lang="ru-RU" dirty="0" smtClean="0"/>
              <a:t>Подготовлены идеи для решения каких-то из задач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835735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Описание проблем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2</a:t>
            </a:fld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Библиотека математики</a:t>
            </a:r>
          </a:p>
          <a:p>
            <a:pPr lvl="1"/>
            <a:r>
              <a:rPr lang="ru-RU" dirty="0" smtClean="0"/>
              <a:t>Используется старая библиотека, написанная мной когда-то давно.</a:t>
            </a:r>
          </a:p>
          <a:p>
            <a:pPr lvl="1"/>
            <a:r>
              <a:rPr lang="ru-RU" dirty="0" smtClean="0"/>
              <a:t>Считает что система правосторонняя(</a:t>
            </a:r>
            <a:r>
              <a:rPr lang="en-US" dirty="0" smtClean="0"/>
              <a:t>OpenGL style</a:t>
            </a:r>
            <a:r>
              <a:rPr lang="ru-RU" dirty="0" smtClean="0"/>
              <a:t>) что приводит к необходимости в </a:t>
            </a:r>
            <a:r>
              <a:rPr lang="ru-RU" dirty="0" err="1" smtClean="0"/>
              <a:t>домножении</a:t>
            </a:r>
            <a:r>
              <a:rPr lang="ru-RU" dirty="0" smtClean="0"/>
              <a:t> на -1 координаты </a:t>
            </a:r>
            <a:r>
              <a:rPr lang="en-US" dirty="0" smtClean="0"/>
              <a:t>z </a:t>
            </a:r>
            <a:r>
              <a:rPr lang="ru-RU" dirty="0" smtClean="0"/>
              <a:t>для </a:t>
            </a:r>
            <a:r>
              <a:rPr lang="en-US" dirty="0" err="1" smtClean="0"/>
              <a:t>SampleCube</a:t>
            </a:r>
            <a:endParaRPr lang="en-US" dirty="0" smtClean="0"/>
          </a:p>
          <a:p>
            <a:pPr lvl="1"/>
            <a:r>
              <a:rPr lang="ru-RU" dirty="0" smtClean="0"/>
              <a:t>Нет поддержки </a:t>
            </a:r>
            <a:r>
              <a:rPr lang="en-US" dirty="0" smtClean="0"/>
              <a:t>SSE</a:t>
            </a:r>
            <a:r>
              <a:rPr lang="ru-RU" dirty="0"/>
              <a:t> </a:t>
            </a:r>
            <a:r>
              <a:rPr lang="ru-RU" dirty="0" smtClean="0"/>
              <a:t>и других операций.</a:t>
            </a:r>
          </a:p>
          <a:p>
            <a:pPr lvl="1"/>
            <a:r>
              <a:rPr lang="ru-RU" b="1" dirty="0" smtClean="0"/>
              <a:t>Предполагаемое решение</a:t>
            </a:r>
            <a:r>
              <a:rPr lang="en-US" dirty="0" smtClean="0"/>
              <a:t>:</a:t>
            </a:r>
            <a:r>
              <a:rPr lang="ru-RU" dirty="0" smtClean="0"/>
              <a:t> </a:t>
            </a:r>
            <a:r>
              <a:rPr lang="en-US" dirty="0" err="1" smtClean="0"/>
              <a:t>DirectXMath</a:t>
            </a:r>
            <a:r>
              <a:rPr lang="en-US" dirty="0" smtClean="0"/>
              <a:t>, GLM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46061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 проблем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3</a:t>
            </a:fld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Проблема с контейнерами</a:t>
            </a:r>
          </a:p>
          <a:p>
            <a:pPr lvl="1"/>
            <a:r>
              <a:rPr lang="en-US" dirty="0" smtClean="0"/>
              <a:t>STL </a:t>
            </a:r>
            <a:r>
              <a:rPr lang="ru-RU" dirty="0" smtClean="0"/>
              <a:t>контейнеры работают над стандартным </a:t>
            </a:r>
            <a:r>
              <a:rPr lang="en-US" dirty="0" err="1" smtClean="0"/>
              <a:t>Malloc</a:t>
            </a:r>
            <a:r>
              <a:rPr lang="en-US" dirty="0" smtClean="0"/>
              <a:t>/Free, </a:t>
            </a:r>
            <a:r>
              <a:rPr lang="ru-RU" dirty="0" smtClean="0"/>
              <a:t>что приводит к замедлению производительности на загрузках</a:t>
            </a:r>
            <a:r>
              <a:rPr lang="en-US" dirty="0" smtClean="0"/>
              <a:t>/</a:t>
            </a:r>
            <a:r>
              <a:rPr lang="ru-RU" dirty="0" smtClean="0"/>
              <a:t>обработке контейнеров.</a:t>
            </a:r>
          </a:p>
          <a:p>
            <a:pPr lvl="1"/>
            <a:r>
              <a:rPr lang="ru-RU" b="1" dirty="0"/>
              <a:t>Предполагаемое решение</a:t>
            </a:r>
            <a:r>
              <a:rPr lang="en-US" dirty="0"/>
              <a:t>:</a:t>
            </a:r>
            <a:r>
              <a:rPr lang="ru-RU" dirty="0"/>
              <a:t> </a:t>
            </a:r>
            <a:r>
              <a:rPr lang="en-US" dirty="0" smtClean="0"/>
              <a:t>EASTL</a:t>
            </a:r>
            <a:r>
              <a:rPr lang="ru-RU" dirty="0" smtClean="0"/>
              <a:t>, которая повторяет все контейнеры из </a:t>
            </a:r>
            <a:r>
              <a:rPr lang="en-US" dirty="0" smtClean="0"/>
              <a:t>STL</a:t>
            </a:r>
            <a:r>
              <a:rPr lang="ru-RU" dirty="0" smtClean="0"/>
              <a:t>, но более заточена на движки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64654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 проблем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4</a:t>
            </a:fld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Производительность</a:t>
            </a:r>
          </a:p>
          <a:p>
            <a:pPr lvl="1"/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9" y="1836192"/>
            <a:ext cx="4586356" cy="20261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9924" y="3212976"/>
            <a:ext cx="3501460" cy="29946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04546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Проблема с производительностью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5</a:t>
            </a:fld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Обновление физики</a:t>
            </a:r>
            <a:endParaRPr lang="en-US" dirty="0"/>
          </a:p>
          <a:p>
            <a:pPr lvl="1"/>
            <a:r>
              <a:rPr lang="ru-RU" dirty="0" smtClean="0"/>
              <a:t>На данный момент запускается симуляция и ждём результат.</a:t>
            </a:r>
          </a:p>
          <a:p>
            <a:pPr lvl="1"/>
            <a:r>
              <a:rPr lang="ru-RU" b="1" dirty="0"/>
              <a:t>Предполагаемое </a:t>
            </a:r>
            <a:r>
              <a:rPr lang="ru-RU" b="1" dirty="0" smtClean="0"/>
              <a:t>решение</a:t>
            </a:r>
            <a:r>
              <a:rPr lang="en-US" b="1" dirty="0" smtClean="0"/>
              <a:t>: </a:t>
            </a:r>
            <a:r>
              <a:rPr lang="ru-RU" dirty="0" smtClean="0"/>
              <a:t>Пустить обработку физики параллельно с </a:t>
            </a:r>
            <a:r>
              <a:rPr lang="ru-RU" dirty="0" err="1" smtClean="0"/>
              <a:t>отрисовкой</a:t>
            </a:r>
            <a:r>
              <a:rPr lang="ru-RU" dirty="0" smtClean="0"/>
              <a:t> кадра.</a:t>
            </a:r>
            <a:endParaRPr lang="en-US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3663320"/>
            <a:ext cx="5541877" cy="2448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Стрелка вниз 9"/>
          <p:cNvSpPr/>
          <p:nvPr/>
        </p:nvSpPr>
        <p:spPr>
          <a:xfrm rot="10800000">
            <a:off x="4139952" y="4149080"/>
            <a:ext cx="720080" cy="11521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83511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Проблема с производительностью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6</a:t>
            </a:fld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Обновление </a:t>
            </a:r>
            <a:r>
              <a:rPr lang="en-US" dirty="0" err="1" smtClean="0"/>
              <a:t>unit_pit</a:t>
            </a:r>
            <a:endParaRPr lang="en-US" dirty="0" smtClean="0"/>
          </a:p>
          <a:p>
            <a:r>
              <a:rPr lang="ru-RU" dirty="0" smtClean="0"/>
              <a:t>Дольше всего занимает цикл передачи физического состояния в состояния сфер.</a:t>
            </a:r>
          </a:p>
          <a:p>
            <a:endParaRPr lang="ru-RU" dirty="0"/>
          </a:p>
          <a:p>
            <a:endParaRPr lang="ru-RU" dirty="0" smtClean="0"/>
          </a:p>
          <a:p>
            <a:r>
              <a:rPr lang="ru-RU" dirty="0" smtClean="0"/>
              <a:t>Возможно,</a:t>
            </a:r>
          </a:p>
          <a:p>
            <a:pPr marL="0" indent="0">
              <a:buNone/>
            </a:pPr>
            <a:r>
              <a:rPr lang="ru-RU" dirty="0" smtClean="0"/>
              <a:t>смена библиотеки</a:t>
            </a:r>
          </a:p>
          <a:p>
            <a:pPr marL="0" indent="0">
              <a:buNone/>
            </a:pPr>
            <a:r>
              <a:rPr lang="ru-RU" dirty="0" smtClean="0"/>
              <a:t>математики и кон-</a:t>
            </a:r>
          </a:p>
          <a:p>
            <a:pPr marL="0" indent="0">
              <a:buNone/>
            </a:pPr>
            <a:r>
              <a:rPr lang="ru-RU" dirty="0" err="1"/>
              <a:t>т</a:t>
            </a:r>
            <a:r>
              <a:rPr lang="ru-RU" dirty="0" err="1" smtClean="0"/>
              <a:t>ейнов</a:t>
            </a:r>
            <a:r>
              <a:rPr lang="ru-RU" dirty="0" smtClean="0"/>
              <a:t> поможет</a:t>
            </a:r>
            <a:br>
              <a:rPr lang="ru-RU" dirty="0" smtClean="0"/>
            </a:br>
            <a:endParaRPr lang="ru-RU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3663320"/>
            <a:ext cx="5325853" cy="2448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Стрелка вниз 9"/>
          <p:cNvSpPr/>
          <p:nvPr/>
        </p:nvSpPr>
        <p:spPr>
          <a:xfrm rot="10800000">
            <a:off x="6876256" y="4311392"/>
            <a:ext cx="720080" cy="11521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188" y="2564904"/>
            <a:ext cx="8615545" cy="864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7551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Проблема с производительностью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7</a:t>
            </a:fld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Пересчёт иерархии</a:t>
            </a:r>
          </a:p>
          <a:p>
            <a:pPr lvl="1"/>
            <a:r>
              <a:rPr lang="ru-RU" dirty="0" smtClean="0"/>
              <a:t>Все объекты считаются иерархическими.</a:t>
            </a:r>
          </a:p>
          <a:p>
            <a:pPr lvl="1"/>
            <a:r>
              <a:rPr lang="ru-RU" dirty="0" smtClean="0"/>
              <a:t>При изменении трансформаций родительского объекта, нужно пересчитывать и дочерние.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3663320"/>
            <a:ext cx="5541877" cy="2448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Стрелка вниз 9"/>
          <p:cNvSpPr/>
          <p:nvPr/>
        </p:nvSpPr>
        <p:spPr>
          <a:xfrm rot="10800000">
            <a:off x="7380312" y="4311392"/>
            <a:ext cx="720080" cy="11521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67133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 проблем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8</a:t>
            </a:fld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Проблема с изменением размеров окна</a:t>
            </a:r>
          </a:p>
          <a:p>
            <a:pPr lvl="1"/>
            <a:r>
              <a:rPr lang="ru-RU" dirty="0" smtClean="0"/>
              <a:t>При запуске с </a:t>
            </a:r>
            <a:r>
              <a:rPr lang="en-US" dirty="0" smtClean="0"/>
              <a:t>Indirect Rendering </a:t>
            </a:r>
            <a:r>
              <a:rPr lang="ru-RU" dirty="0" smtClean="0"/>
              <a:t>иногда случаются </a:t>
            </a:r>
            <a:r>
              <a:rPr lang="ru-RU" dirty="0" err="1" smtClean="0"/>
              <a:t>краши</a:t>
            </a:r>
            <a:r>
              <a:rPr lang="ru-RU" dirty="0" smtClean="0"/>
              <a:t> на </a:t>
            </a:r>
            <a:r>
              <a:rPr lang="en-US" dirty="0" smtClean="0"/>
              <a:t>Resize.</a:t>
            </a:r>
            <a:endParaRPr lang="ru-RU" dirty="0"/>
          </a:p>
          <a:p>
            <a:r>
              <a:rPr lang="ru-RU" dirty="0" smtClean="0"/>
              <a:t>Не реализован </a:t>
            </a:r>
            <a:r>
              <a:rPr lang="en-US" dirty="0" smtClean="0"/>
              <a:t>Indirect </a:t>
            </a:r>
            <a:r>
              <a:rPr lang="ru-RU" dirty="0" smtClean="0"/>
              <a:t>для </a:t>
            </a:r>
            <a:r>
              <a:rPr lang="en-US" dirty="0" smtClean="0"/>
              <a:t>Ordered Transparency</a:t>
            </a:r>
            <a:endParaRPr lang="ru-RU" dirty="0" smtClean="0"/>
          </a:p>
          <a:p>
            <a:r>
              <a:rPr lang="ru-RU" dirty="0" err="1" smtClean="0"/>
              <a:t>Кубмапы</a:t>
            </a:r>
            <a:r>
              <a:rPr lang="ru-RU" dirty="0" smtClean="0"/>
              <a:t> хорошо бы считать не отдельным </a:t>
            </a:r>
            <a:r>
              <a:rPr lang="en-US" dirty="0" smtClean="0"/>
              <a:t>tool-</a:t>
            </a:r>
            <a:r>
              <a:rPr lang="ru-RU" dirty="0" smtClean="0"/>
              <a:t>ом, а внутри движка</a:t>
            </a:r>
          </a:p>
          <a:p>
            <a:r>
              <a:rPr lang="ru-RU" dirty="0" smtClean="0"/>
              <a:t>Код выглядит громоздко</a:t>
            </a:r>
          </a:p>
          <a:p>
            <a:r>
              <a:rPr lang="ru-RU" dirty="0" smtClean="0"/>
              <a:t>Иногда происходят артефакты с прозрачностью в </a:t>
            </a:r>
            <a:r>
              <a:rPr lang="en-US" dirty="0" smtClean="0"/>
              <a:t>OIT, </a:t>
            </a:r>
            <a:r>
              <a:rPr lang="ru-RU" dirty="0" smtClean="0"/>
              <a:t>но я не всегда могу их воспроизвести</a:t>
            </a:r>
          </a:p>
        </p:txBody>
      </p:sp>
    </p:spTree>
    <p:extLst>
      <p:ext uri="{BB962C8B-B14F-4D97-AF65-F5344CB8AC3E}">
        <p14:creationId xmlns:p14="http://schemas.microsoft.com/office/powerpoint/2010/main" val="18768406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Список </a:t>
            </a:r>
            <a:r>
              <a:rPr lang="en-US" dirty="0" smtClean="0"/>
              <a:t>features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9</a:t>
            </a:fld>
            <a:endParaRPr lang="ru-RU" dirty="0"/>
          </a:p>
        </p:txBody>
      </p:sp>
      <p:graphicFrame>
        <p:nvGraphicFramePr>
          <p:cNvPr id="8" name="Объект 7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221362210"/>
              </p:ext>
            </p:extLst>
          </p:nvPr>
        </p:nvGraphicFramePr>
        <p:xfrm>
          <a:off x="457200" y="1233981"/>
          <a:ext cx="8229600" cy="4907562"/>
        </p:xfrm>
        <a:graphic>
          <a:graphicData uri="http://schemas.openxmlformats.org/drawingml/2006/table">
            <a:tbl>
              <a:tblPr/>
              <a:tblGrid>
                <a:gridCol w="2400300"/>
                <a:gridCol w="2290564"/>
                <a:gridCol w="1728192"/>
                <a:gridCol w="1810544"/>
              </a:tblGrid>
              <a:tr h="176349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Все </a:t>
                      </a:r>
                      <a:r>
                        <a:rPr lang="ru-RU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фичи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8" marR="7348" marT="73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Реализовано</a:t>
                      </a:r>
                    </a:p>
                  </a:txBody>
                  <a:tcPr marL="7348" marR="7348" marT="73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Планируется реализовать</a:t>
                      </a:r>
                    </a:p>
                  </a:txBody>
                  <a:tcPr marL="7348" marR="7348" marT="73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Реализовывать не планируется</a:t>
                      </a:r>
                    </a:p>
                  </a:txBody>
                  <a:tcPr marL="7348" marR="7348" marT="73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</a:tr>
              <a:tr h="17634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Indirect Render</a:t>
                      </a:r>
                    </a:p>
                  </a:txBody>
                  <a:tcPr marL="7348" marR="7348" marT="73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Indirect Render</a:t>
                      </a:r>
                    </a:p>
                  </a:txBody>
                  <a:tcPr marL="7348" marR="7348" marT="73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Shading (using shadow map)</a:t>
                      </a:r>
                    </a:p>
                  </a:txBody>
                  <a:tcPr marL="7348" marR="7348" marT="73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Multi-threading</a:t>
                      </a:r>
                    </a:p>
                  </a:txBody>
                  <a:tcPr marL="7348" marR="7348" marT="73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</a:tr>
              <a:tr h="17634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Order independent Transparency</a:t>
                      </a:r>
                    </a:p>
                  </a:txBody>
                  <a:tcPr marL="7348" marR="7348" marT="73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Order independent Transparency</a:t>
                      </a:r>
                    </a:p>
                  </a:txBody>
                  <a:tcPr marL="7348" marR="7348" marT="73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Audio support</a:t>
                      </a:r>
                    </a:p>
                  </a:txBody>
                  <a:tcPr marL="7348" marR="7348" marT="73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Shading (using shadow volume)</a:t>
                      </a:r>
                    </a:p>
                  </a:txBody>
                  <a:tcPr marL="7348" marR="7348" marT="73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</a:tr>
              <a:tr h="17634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Occlusion Culling</a:t>
                      </a:r>
                    </a:p>
                  </a:txBody>
                  <a:tcPr marL="7348" marR="7348" marT="73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Occlusion Culling</a:t>
                      </a:r>
                    </a:p>
                  </a:txBody>
                  <a:tcPr marL="7348" marR="7348" marT="73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Particle system</a:t>
                      </a:r>
                    </a:p>
                  </a:txBody>
                  <a:tcPr marL="7348" marR="7348" marT="73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Resource streaming</a:t>
                      </a:r>
                    </a:p>
                  </a:txBody>
                  <a:tcPr marL="7348" marR="7348" marT="73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</a:tr>
              <a:tr h="17634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Multi-threading</a:t>
                      </a:r>
                    </a:p>
                  </a:txBody>
                  <a:tcPr marL="7348" marR="7348" marT="73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Skinning</a:t>
                      </a:r>
                    </a:p>
                  </a:txBody>
                  <a:tcPr marL="7348" marR="7348" marT="73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8" marR="7348" marT="73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Meshlet rendering</a:t>
                      </a:r>
                    </a:p>
                  </a:txBody>
                  <a:tcPr marL="7348" marR="7348" marT="73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</a:tr>
              <a:tr h="17634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Physics</a:t>
                      </a:r>
                    </a:p>
                  </a:txBody>
                  <a:tcPr marL="7348" marR="7348" marT="73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PBR Lighting</a:t>
                      </a:r>
                    </a:p>
                  </a:txBody>
                  <a:tcPr marL="7348" marR="7348" marT="73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8" marR="7348" marT="73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RTX Support</a:t>
                      </a:r>
                    </a:p>
                  </a:txBody>
                  <a:tcPr marL="7348" marR="7348" marT="73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</a:tr>
              <a:tr h="17634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Skinning</a:t>
                      </a:r>
                    </a:p>
                  </a:txBody>
                  <a:tcPr marL="7348" marR="7348" marT="73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Frustum culling</a:t>
                      </a:r>
                    </a:p>
                  </a:txBody>
                  <a:tcPr marL="7348" marR="7348" marT="73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8" marR="7348" marT="73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DNN for animations</a:t>
                      </a:r>
                    </a:p>
                  </a:txBody>
                  <a:tcPr marL="7348" marR="7348" marT="73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</a:tr>
              <a:tr h="17634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PBR Lighting</a:t>
                      </a:r>
                    </a:p>
                  </a:txBody>
                  <a:tcPr marL="7348" marR="7348" marT="73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Ordered transparency</a:t>
                      </a:r>
                    </a:p>
                  </a:txBody>
                  <a:tcPr marL="7348" marR="7348" marT="73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8" marR="7348" marT="73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Tesselation</a:t>
                      </a:r>
                    </a:p>
                  </a:txBody>
                  <a:tcPr marL="7348" marR="7348" marT="73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</a:tr>
              <a:tr h="17634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Screenshots</a:t>
                      </a:r>
                    </a:p>
                  </a:txBody>
                  <a:tcPr marL="7348" marR="7348" marT="73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Forward rendering</a:t>
                      </a:r>
                    </a:p>
                  </a:txBody>
                  <a:tcPr marL="7348" marR="7348" marT="73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8" marR="7348" marT="73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Static lighting baking</a:t>
                      </a:r>
                    </a:p>
                  </a:txBody>
                  <a:tcPr marL="7348" marR="7348" marT="73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Shading (using shadow map)</a:t>
                      </a:r>
                    </a:p>
                  </a:txBody>
                  <a:tcPr marL="7348" marR="7348" marT="73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Physics</a:t>
                      </a:r>
                    </a:p>
                  </a:txBody>
                  <a:tcPr marL="7348" marR="7348" marT="73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8" marR="7348" marT="73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Node-based 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editor</a:t>
                      </a:r>
                    </a:p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Like Unreal Blueprints)</a:t>
                      </a:r>
                    </a:p>
                  </a:txBody>
                  <a:tcPr marL="7348" marR="7348" marT="73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</a:tr>
              <a:tr h="17634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Shading (using shadow volume)</a:t>
                      </a:r>
                    </a:p>
                  </a:txBody>
                  <a:tcPr marL="7348" marR="7348" marT="73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Screenshots</a:t>
                      </a:r>
                    </a:p>
                  </a:txBody>
                  <a:tcPr marL="7348" marR="7348" marT="73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8" marR="7348" marT="73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DNN for walking</a:t>
                      </a:r>
                    </a:p>
                  </a:txBody>
                  <a:tcPr marL="7348" marR="7348" marT="73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</a:tr>
              <a:tr h="17634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Resource streaming</a:t>
                      </a:r>
                    </a:p>
                  </a:txBody>
                  <a:tcPr marL="7348" marR="7348" marT="73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8" marR="7348" marT="73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8" marR="7348" marT="73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Defered rendering</a:t>
                      </a:r>
                    </a:p>
                  </a:txBody>
                  <a:tcPr marL="7348" marR="7348" marT="73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</a:tr>
              <a:tr h="17634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Meshlet rendering</a:t>
                      </a:r>
                    </a:p>
                  </a:txBody>
                  <a:tcPr marL="7348" marR="7348" marT="73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8" marR="7348" marT="73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8" marR="7348" marT="73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Forward+ rendering</a:t>
                      </a:r>
                    </a:p>
                  </a:txBody>
                  <a:tcPr marL="7348" marR="7348" marT="73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</a:tr>
              <a:tr h="17634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RTX Support</a:t>
                      </a:r>
                    </a:p>
                  </a:txBody>
                  <a:tcPr marL="7348" marR="7348" marT="73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8" marR="7348" marT="73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8" marR="7348" marT="73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8" marR="7348" marT="73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634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DNN for animations</a:t>
                      </a:r>
                    </a:p>
                  </a:txBody>
                  <a:tcPr marL="7348" marR="7348" marT="73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8" marR="7348" marT="73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8" marR="7348" marT="73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8" marR="7348" marT="73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634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Frustum culling</a:t>
                      </a:r>
                    </a:p>
                  </a:txBody>
                  <a:tcPr marL="7348" marR="7348" marT="73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8" marR="7348" marT="73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8" marR="7348" marT="73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8" marR="7348" marT="73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634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Tesselation</a:t>
                      </a:r>
                    </a:p>
                  </a:txBody>
                  <a:tcPr marL="7348" marR="7348" marT="73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8" marR="7348" marT="73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8" marR="7348" marT="73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8" marR="7348" marT="73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634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Static lighting baking</a:t>
                      </a:r>
                    </a:p>
                  </a:txBody>
                  <a:tcPr marL="7348" marR="7348" marT="73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8" marR="7348" marT="73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8" marR="7348" marT="73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8" marR="7348" marT="73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634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Node-based editor(Like Unreal Blueprints)</a:t>
                      </a:r>
                    </a:p>
                  </a:txBody>
                  <a:tcPr marL="7348" marR="7348" marT="73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8" marR="7348" marT="73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8" marR="7348" marT="73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8" marR="7348" marT="73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634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Audio support</a:t>
                      </a:r>
                    </a:p>
                  </a:txBody>
                  <a:tcPr marL="7348" marR="7348" marT="73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8" marR="7348" marT="73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8" marR="7348" marT="73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8" marR="7348" marT="73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634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Ordered transparency</a:t>
                      </a:r>
                    </a:p>
                  </a:txBody>
                  <a:tcPr marL="7348" marR="7348" marT="73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8" marR="7348" marT="73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8" marR="7348" marT="73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8" marR="7348" marT="73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634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Particle system</a:t>
                      </a:r>
                    </a:p>
                  </a:txBody>
                  <a:tcPr marL="7348" marR="7348" marT="73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8" marR="7348" marT="73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8" marR="7348" marT="73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8" marR="7348" marT="73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634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Defered rendering</a:t>
                      </a:r>
                    </a:p>
                  </a:txBody>
                  <a:tcPr marL="7348" marR="7348" marT="73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8" marR="7348" marT="73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8" marR="7348" marT="73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8" marR="7348" marT="73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634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Forward rendering</a:t>
                      </a:r>
                    </a:p>
                  </a:txBody>
                  <a:tcPr marL="7348" marR="7348" marT="73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8" marR="7348" marT="73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8" marR="7348" marT="73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8" marR="7348" marT="73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634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Forward+ rendering</a:t>
                      </a:r>
                    </a:p>
                  </a:txBody>
                  <a:tcPr marL="7348" marR="7348" marT="73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8" marR="7348" marT="73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8" marR="7348" marT="73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8" marR="7348" marT="73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02855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ачальная">
  <a:themeElements>
    <a:clrScheme name="Начальная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Стандартная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Начальная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138107</TotalTime>
  <Words>390</Words>
  <Application>Microsoft Office PowerPoint</Application>
  <PresentationFormat>Экран (4:3)</PresentationFormat>
  <Paragraphs>112</Paragraphs>
  <Slides>10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Начальная</vt:lpstr>
      <vt:lpstr>Исполнитель: Парусов В.А. Руководитель: Васильев А.А.</vt:lpstr>
      <vt:lpstr>Описание проблем</vt:lpstr>
      <vt:lpstr>Описание проблем</vt:lpstr>
      <vt:lpstr>Описание проблем</vt:lpstr>
      <vt:lpstr>Проблема с производительностью</vt:lpstr>
      <vt:lpstr>Проблема с производительностью</vt:lpstr>
      <vt:lpstr>Проблема с производительностью</vt:lpstr>
      <vt:lpstr>Описание проблем</vt:lpstr>
      <vt:lpstr>Список features</vt:lpstr>
      <vt:lpstr>Заключение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Progress Report</dc:title>
  <dc:creator>vyacheslav.chukanov</dc:creator>
  <cp:lastModifiedBy>Sairsey</cp:lastModifiedBy>
  <cp:revision>1248</cp:revision>
  <dcterms:created xsi:type="dcterms:W3CDTF">2012-06-29T11:30:28Z</dcterms:created>
  <dcterms:modified xsi:type="dcterms:W3CDTF">2022-12-05T12:55:44Z</dcterms:modified>
</cp:coreProperties>
</file>