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584" r:id="rId2"/>
    <p:sldId id="530" r:id="rId3"/>
    <p:sldId id="598" r:id="rId4"/>
    <p:sldId id="595" r:id="rId5"/>
    <p:sldId id="586" r:id="rId6"/>
    <p:sldId id="596" r:id="rId7"/>
    <p:sldId id="594" r:id="rId8"/>
    <p:sldId id="597" r:id="rId9"/>
    <p:sldId id="588" r:id="rId10"/>
    <p:sldId id="59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Microsoft Office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890" autoAdjust="0"/>
    <p:restoredTop sz="92883" autoAdjust="0"/>
  </p:normalViewPr>
  <p:slideViewPr>
    <p:cSldViewPr>
      <p:cViewPr varScale="1">
        <p:scale>
          <a:sx n="88" d="100"/>
          <a:sy n="88" d="100"/>
        </p:scale>
        <p:origin x="-113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AAEE-BF51-48CE-A7DD-F2FDAD4FC420}" type="datetimeFigureOut">
              <a:rPr lang="ru-RU" smtClean="0"/>
              <a:pPr/>
              <a:t>14.09.2022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AC94-F2BD-4D65-B7EB-B592A69BC4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6B2730F-73AE-4811-8EE1-35BCE88D6A5B}" type="datetime1">
              <a:rPr lang="ru-RU" smtClean="0"/>
              <a:pPr/>
              <a:t>14.09.2022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2A9-7ECF-4377-8179-E1B065DF923B}" type="datetime1">
              <a:rPr lang="ru-RU" smtClean="0"/>
              <a:pPr/>
              <a:t>14.09.2022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A398-2ACF-4B35-B2EC-B0D84337DCE3}" type="datetime1">
              <a:rPr lang="ru-RU" smtClean="0"/>
              <a:pPr/>
              <a:t>14.09.2022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5A9A-C962-4418-A6ED-D25B39EECFC2}" type="datetime1">
              <a:rPr lang="ru-RU" smtClean="0"/>
              <a:pPr/>
              <a:t>14.09.2022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54B24CA5-2D6F-4360-9072-8E189BC47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370" y="6338068"/>
            <a:ext cx="1440160" cy="3840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BCE437B-FAC6-4525-9B10-EB0D041FD945}" type="datetime1">
              <a:rPr lang="ru-RU" smtClean="0"/>
              <a:pPr/>
              <a:t>14.09.2022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832C-AAE8-49A2-8A67-6CC9EC0F9684}" type="datetime1">
              <a:rPr lang="ru-RU" smtClean="0"/>
              <a:pPr/>
              <a:t>14.09.2022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4AC-B21D-4306-B462-745ED0EA3A31}" type="datetime1">
              <a:rPr lang="ru-RU" smtClean="0"/>
              <a:pPr/>
              <a:t>14.09.2022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8BEF-C1CC-4B50-998C-D97B5C5122C2}" type="datetime1">
              <a:rPr lang="ru-RU" smtClean="0"/>
              <a:pPr/>
              <a:t>14.09.2022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9998-A1E8-41E7-BB0F-97C553A7BC9F}" type="datetime1">
              <a:rPr lang="ru-RU" smtClean="0"/>
              <a:pPr/>
              <a:t>14.09.2022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F955-60EF-447E-9AD0-C72BA3EB520A}" type="datetime1">
              <a:rPr lang="ru-RU" smtClean="0"/>
              <a:pPr/>
              <a:t>14.09.2022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C5CF-31DE-4CA4-B756-94EB20ADFA57}" type="datetime1">
              <a:rPr lang="ru-RU" smtClean="0"/>
              <a:pPr/>
              <a:t>14.09.2022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132BF6-819F-46B6-9B9C-E112203438EB}" type="datetime1">
              <a:rPr lang="ru-RU" smtClean="0"/>
              <a:pPr/>
              <a:t>14.09.2022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75856" y="3861048"/>
            <a:ext cx="4968552" cy="982960"/>
          </a:xfrm>
        </p:spPr>
        <p:txBody>
          <a:bodyPr>
            <a:normAutofit/>
          </a:bodyPr>
          <a:lstStyle/>
          <a:p>
            <a:pPr algn="l"/>
            <a:r>
              <a:rPr lang="ru-RU" sz="2400" u="sng" dirty="0"/>
              <a:t>Исполнитель</a:t>
            </a:r>
            <a:r>
              <a:rPr lang="ru-RU" sz="2400" u="sng" dirty="0" smtClean="0"/>
              <a:t>:</a:t>
            </a:r>
            <a:r>
              <a:rPr lang="en-US" sz="2400" u="sng" dirty="0" smtClean="0"/>
              <a:t> </a:t>
            </a:r>
            <a:r>
              <a:rPr lang="ru-RU" sz="2400" u="sng" dirty="0" smtClean="0"/>
              <a:t>Парусов В.А.</a:t>
            </a:r>
            <a:r>
              <a:rPr lang="en-US" sz="2400" u="sng" dirty="0"/>
              <a:t/>
            </a:r>
            <a:br>
              <a:rPr lang="en-US" sz="2400" u="sng" dirty="0"/>
            </a:br>
            <a:r>
              <a:rPr lang="ru-RU" sz="2400" dirty="0"/>
              <a:t>Руководитель</a:t>
            </a:r>
            <a:r>
              <a:rPr lang="ru-RU" sz="2400" dirty="0" smtClean="0"/>
              <a:t>: Васильев А.А.</a:t>
            </a:r>
            <a:endParaRPr lang="ru-RU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 bwMode="auto">
          <a:xfrm>
            <a:off x="395289" y="277814"/>
            <a:ext cx="842486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Bookman Old Style" pitchFamily="18" charset="0"/>
              </a:rPr>
              <a:t>Peter the Great</a:t>
            </a:r>
          </a:p>
          <a:p>
            <a:pPr algn="ctr" eaLnBrk="1" hangingPunct="1"/>
            <a:r>
              <a:rPr lang="en-US" sz="2400" dirty="0">
                <a:latin typeface="Bookman Old Style" pitchFamily="18" charset="0"/>
              </a:rPr>
              <a:t>Saint-Petersburg </a:t>
            </a:r>
            <a:r>
              <a:rPr lang="en-US" sz="2400" dirty="0" err="1">
                <a:latin typeface="Bookman Old Style" pitchFamily="18" charset="0"/>
              </a:rPr>
              <a:t>Рolytechnic</a:t>
            </a:r>
            <a:r>
              <a:rPr lang="en-US" sz="2400" dirty="0">
                <a:latin typeface="Bookman Old Style" pitchFamily="18" charset="0"/>
              </a:rPr>
              <a:t> University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259632" y="1196976"/>
            <a:ext cx="6858000" cy="24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sz="3600" b="1" dirty="0" smtClean="0"/>
              <a:t>Constant DIP GPU Driven Rendering Pipeline</a:t>
            </a:r>
          </a:p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ru-RU" sz="3600" dirty="0">
                <a:latin typeface="Bookman Old Style" pitchFamily="18" charset="0"/>
              </a:rPr>
              <a:t>Обзор спринта</a:t>
            </a: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endParaRPr lang="ru-RU" sz="2000" dirty="0">
              <a:latin typeface="Cambria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7651" y="5229225"/>
            <a:ext cx="1188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Bookman Old Style" pitchFamily="18" charset="0"/>
              </a:rPr>
              <a:t>14</a:t>
            </a:r>
            <a:r>
              <a:rPr lang="en-US" dirty="0" smtClean="0">
                <a:latin typeface="Bookman Old Style" pitchFamily="18" charset="0"/>
              </a:rPr>
              <a:t>.</a:t>
            </a:r>
            <a:r>
              <a:rPr lang="ru-RU" dirty="0" smtClean="0">
                <a:latin typeface="Bookman Old Style" pitchFamily="18" charset="0"/>
              </a:rPr>
              <a:t>09</a:t>
            </a:r>
            <a:r>
              <a:rPr lang="en-US" dirty="0" smtClean="0">
                <a:latin typeface="Bookman Old Style" pitchFamily="18" charset="0"/>
              </a:rPr>
              <a:t>.2</a:t>
            </a:r>
            <a:r>
              <a:rPr lang="ru-RU" dirty="0">
                <a:latin typeface="Bookman Old Style" pitchFamily="18" charset="0"/>
              </a:rPr>
              <a:t>2</a:t>
            </a:r>
            <a:endParaRPr lang="ru-RU" dirty="0">
              <a:latin typeface="Cambria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E9F5D1E9-A17D-44E0-AF73-693C70AA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58" y="6093296"/>
            <a:ext cx="1996786" cy="5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2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7D93A4C-91DB-45E8-BE19-33FFAEC8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D4B17395-5EC1-4751-A714-83942BBB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CA5F27F-9BD5-4F9C-93FA-663DD72854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Реализовано</a:t>
            </a:r>
            <a:endParaRPr lang="ru-RU" dirty="0" smtClean="0"/>
          </a:p>
          <a:p>
            <a:pPr lvl="1"/>
            <a:r>
              <a:rPr lang="ru-RU" dirty="0" smtClean="0"/>
              <a:t>Новая архитектура приложения</a:t>
            </a:r>
            <a:endParaRPr lang="ru-RU" dirty="0" smtClean="0"/>
          </a:p>
          <a:p>
            <a:r>
              <a:rPr lang="ru-RU" dirty="0" smtClean="0"/>
              <a:t>План </a:t>
            </a:r>
            <a:r>
              <a:rPr lang="ru-RU" dirty="0" smtClean="0"/>
              <a:t>на следующую неделю</a:t>
            </a:r>
          </a:p>
          <a:p>
            <a:pPr lvl="1"/>
            <a:r>
              <a:rPr lang="ru-RU" dirty="0" smtClean="0"/>
              <a:t>Ответить ещё раз боту Алисе</a:t>
            </a:r>
          </a:p>
          <a:p>
            <a:pPr lvl="1"/>
            <a:r>
              <a:rPr lang="ru-RU" dirty="0" smtClean="0"/>
              <a:t>Решить проблемы связанные с </a:t>
            </a:r>
            <a:r>
              <a:rPr lang="en-US" dirty="0" smtClean="0"/>
              <a:t>UAV</a:t>
            </a:r>
            <a:endParaRPr lang="ru-RU" dirty="0" smtClean="0"/>
          </a:p>
          <a:p>
            <a:pPr lvl="1"/>
            <a:r>
              <a:rPr lang="ru-RU" dirty="0" smtClean="0"/>
              <a:t>Продолжить реализовать, то что было реализовано летом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5260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4A7B08D-E885-4B41-9938-D3642851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41BE0910-0F57-401D-AA81-6B7713CD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ru-RU" dirty="0" smtClean="0"/>
              <a:t>Уменьшить зависимость скорости </a:t>
            </a:r>
            <a:r>
              <a:rPr lang="ru-RU" dirty="0" err="1" smtClean="0"/>
              <a:t>отрисовки</a:t>
            </a:r>
            <a:r>
              <a:rPr lang="ru-RU" dirty="0" smtClean="0"/>
              <a:t> трехмерных сцен от производительности центрального процессора</a:t>
            </a:r>
            <a:endParaRPr lang="en-US" dirty="0" smtClean="0"/>
          </a:p>
          <a:p>
            <a:pPr lvl="1"/>
            <a:r>
              <a:rPr lang="ru-RU" dirty="0" smtClean="0"/>
              <a:t>Предложить архитектуру графического конвейера использующего константное количество вызовов </a:t>
            </a:r>
            <a:r>
              <a:rPr lang="ru-RU" dirty="0" err="1" smtClean="0"/>
              <a:t>отрисовки</a:t>
            </a:r>
            <a:r>
              <a:rPr lang="ru-RU" dirty="0"/>
              <a:t> </a:t>
            </a:r>
            <a:r>
              <a:rPr lang="ru-RU" dirty="0" smtClean="0"/>
              <a:t>относительно количества объектов сцены</a:t>
            </a:r>
          </a:p>
          <a:p>
            <a:pPr lvl="1"/>
            <a:r>
              <a:rPr lang="ru-RU" dirty="0" smtClean="0"/>
              <a:t>Оценить производительность предложенного конвейера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2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4A7B08D-E885-4B41-9938-D3642851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</a:t>
            </a:r>
            <a:r>
              <a:rPr lang="ru-RU" dirty="0" smtClean="0"/>
              <a:t>задачи на спринт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41BE0910-0F57-401D-AA81-6B7713CD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ru-RU" dirty="0"/>
              <a:t>Ответить ещё раз боту Алисе</a:t>
            </a:r>
          </a:p>
          <a:p>
            <a:r>
              <a:rPr lang="ru-RU" dirty="0"/>
              <a:t>Перейти с системы контроля версий «директории </a:t>
            </a:r>
            <a:r>
              <a:rPr lang="en-US" dirty="0"/>
              <a:t>Diploma1/Diploma2/</a:t>
            </a:r>
            <a:r>
              <a:rPr lang="ru-RU" dirty="0"/>
              <a:t>…</a:t>
            </a:r>
            <a:r>
              <a:rPr lang="en-US" dirty="0"/>
              <a:t>/Diploma6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/>
              <a:t>Github</a:t>
            </a:r>
            <a:endParaRPr lang="ru-RU" dirty="0"/>
          </a:p>
          <a:p>
            <a:r>
              <a:rPr lang="ru-RU" dirty="0"/>
              <a:t>Начать переписывать имеющийся код, чтобы уйти от работы с библиотекой «</a:t>
            </a:r>
            <a:r>
              <a:rPr lang="en-US" dirty="0"/>
              <a:t>Platform</a:t>
            </a:r>
            <a:r>
              <a:rPr lang="ru-RU" dirty="0"/>
              <a:t>», так как она удобна для написания примеров, но не очень удобна для написания диплома</a:t>
            </a:r>
          </a:p>
        </p:txBody>
      </p:sp>
    </p:spTree>
    <p:extLst>
      <p:ext uri="{BB962C8B-B14F-4D97-AF65-F5344CB8AC3E}">
        <p14:creationId xmlns:p14="http://schemas.microsoft.com/office/powerpoint/2010/main" val="140620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B79CD3-170D-4E6A-A855-F32E3CB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идея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F9ABBFD-9ED2-47A8-AFB3-371EC20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6D46260-0480-49AF-BFF7-4712258930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Большая часть систем </a:t>
            </a:r>
            <a:r>
              <a:rPr lang="ru-RU" dirty="0" err="1" smtClean="0"/>
              <a:t>отрисовки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трехмерной графики работает по </a:t>
            </a:r>
            <a:br>
              <a:rPr lang="ru-RU" dirty="0" smtClean="0"/>
            </a:br>
            <a:r>
              <a:rPr lang="ru-RU" dirty="0" smtClean="0"/>
              <a:t>схожей архитектуре</a:t>
            </a:r>
          </a:p>
          <a:p>
            <a:r>
              <a:rPr lang="ru-RU" dirty="0" smtClean="0"/>
              <a:t>Реализовать 2 графических конвейера</a:t>
            </a:r>
          </a:p>
          <a:p>
            <a:pPr marL="777240" lvl="1" indent="-457200">
              <a:buAutoNum type="arabicParenR"/>
            </a:pPr>
            <a:r>
              <a:rPr lang="ru-RU" dirty="0" smtClean="0"/>
              <a:t>Использующий стандартный подход</a:t>
            </a:r>
          </a:p>
          <a:p>
            <a:pPr marL="777240" lvl="1" indent="-457200">
              <a:buAutoNum type="arabicParenR"/>
            </a:pPr>
            <a:r>
              <a:rPr lang="ru-RU" dirty="0" smtClean="0"/>
              <a:t>Использующий предложенные мной </a:t>
            </a:r>
            <a:br>
              <a:rPr lang="ru-RU" dirty="0" smtClean="0"/>
            </a:br>
            <a:r>
              <a:rPr lang="ru-RU" dirty="0" smtClean="0"/>
              <a:t>методы</a:t>
            </a:r>
            <a:endParaRPr lang="ru-RU" dirty="0"/>
          </a:p>
        </p:txBody>
      </p:sp>
      <p:pic>
        <p:nvPicPr>
          <p:cNvPr id="1026" name="Picture 2" descr="https://mermaid.ink/img/pako:eNplkc1uAjEMhF8l8gkkeIE99NKFa5HgRjhYG8NGkJ86XqEK8e5NSWBXJafJzNj6lNygC4aggRNj7NWu1V7lsxVkma0ZHRU9L_6GKXLoKKX9KA81w-x-RfweSH2GS-Dq7xh9isjkJe2nl-dcSPJaOuqarq23qZ-1jFcVvEodE_n5hFItlx8Trv-cJcZXgNWagrxzlqkR5o30UShssABH7NCa_Iy3v6YG6cmRhiZLg3zWoP0994ZoUGhlrASG5oiXRAvAQcL2x3fQCA_0LLUW85e42rr_Agk8kK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124744"/>
            <a:ext cx="13906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84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B79CD3-170D-4E6A-A855-F32E3CB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Предлагаемый алгоритм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F9ABBFD-9ED2-47A8-AFB3-371EC20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6D46260-0480-49AF-BFF7-4712258930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Использовать систему </a:t>
            </a:r>
            <a:r>
              <a:rPr lang="en-US" dirty="0" smtClean="0"/>
              <a:t>Pool-</a:t>
            </a:r>
            <a:r>
              <a:rPr lang="ru-RU" dirty="0" err="1" smtClean="0"/>
              <a:t>ов</a:t>
            </a:r>
            <a:endParaRPr lang="ru-RU" dirty="0"/>
          </a:p>
          <a:p>
            <a:pPr lvl="1"/>
            <a:r>
              <a:rPr lang="ru-RU" dirty="0" smtClean="0"/>
              <a:t>Иметь </a:t>
            </a:r>
            <a:r>
              <a:rPr lang="en-US" dirty="0" smtClean="0"/>
              <a:t>Texture Pool, Transform Pool</a:t>
            </a:r>
            <a:r>
              <a:rPr lang="ru-RU" dirty="0" smtClean="0"/>
              <a:t>, </a:t>
            </a:r>
            <a:r>
              <a:rPr lang="en-US" dirty="0" smtClean="0"/>
              <a:t>Material Pool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Для их реализации использовать технологию </a:t>
            </a:r>
            <a:r>
              <a:rPr lang="en-US" dirty="0" err="1" smtClean="0"/>
              <a:t>Bindless</a:t>
            </a:r>
            <a:r>
              <a:rPr lang="ru-RU" dirty="0" smtClean="0"/>
              <a:t> ресурсов</a:t>
            </a:r>
          </a:p>
          <a:p>
            <a:pPr lvl="1"/>
            <a:r>
              <a:rPr lang="ru-RU" dirty="0" smtClean="0"/>
              <a:t>Иметь отдельный </a:t>
            </a:r>
            <a:r>
              <a:rPr lang="en-US" dirty="0" smtClean="0"/>
              <a:t>Navigation/Index Pool </a:t>
            </a:r>
            <a:r>
              <a:rPr lang="ru-RU" dirty="0" smtClean="0"/>
              <a:t>в котором для каждого объекта будут хранится индексы на интересующие записи в интересующих </a:t>
            </a:r>
            <a:r>
              <a:rPr lang="en-US" dirty="0" smtClean="0"/>
              <a:t>Pool</a:t>
            </a:r>
            <a:r>
              <a:rPr lang="ru-RU" dirty="0" smtClean="0"/>
              <a:t>-ах</a:t>
            </a:r>
          </a:p>
          <a:p>
            <a:endParaRPr lang="ru-RU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1763688" y="4293096"/>
            <a:ext cx="6148436" cy="1356453"/>
            <a:chOff x="1043608" y="4232786"/>
            <a:chExt cx="6148436" cy="1356453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1043608" y="4232786"/>
              <a:ext cx="6148436" cy="1356453"/>
              <a:chOff x="2555776" y="4232787"/>
              <a:chExt cx="4636268" cy="1016000"/>
            </a:xfrm>
          </p:grpSpPr>
          <p:grpSp>
            <p:nvGrpSpPr>
              <p:cNvPr id="7" name="Группа 6"/>
              <p:cNvGrpSpPr/>
              <p:nvPr/>
            </p:nvGrpSpPr>
            <p:grpSpPr>
              <a:xfrm>
                <a:off x="2555776" y="4232787"/>
                <a:ext cx="4636268" cy="1016000"/>
                <a:chOff x="2555777" y="3904123"/>
                <a:chExt cx="4636268" cy="1016000"/>
              </a:xfrm>
            </p:grpSpPr>
            <p:sp>
              <p:nvSpPr>
                <p:cNvPr id="11" name="Полилиния 10"/>
                <p:cNvSpPr/>
                <p:nvPr/>
              </p:nvSpPr>
              <p:spPr>
                <a:xfrm>
                  <a:off x="5508105" y="4146217"/>
                  <a:ext cx="531812" cy="531812"/>
                </a:xfrm>
                <a:custGeom>
                  <a:avLst/>
                  <a:gdLst>
                    <a:gd name="connsiteX0" fmla="*/ 0 w 531812"/>
                    <a:gd name="connsiteY0" fmla="*/ 88637 h 531812"/>
                    <a:gd name="connsiteX1" fmla="*/ 88637 w 531812"/>
                    <a:gd name="connsiteY1" fmla="*/ 0 h 531812"/>
                    <a:gd name="connsiteX2" fmla="*/ 443175 w 531812"/>
                    <a:gd name="connsiteY2" fmla="*/ 0 h 531812"/>
                    <a:gd name="connsiteX3" fmla="*/ 531812 w 531812"/>
                    <a:gd name="connsiteY3" fmla="*/ 88637 h 531812"/>
                    <a:gd name="connsiteX4" fmla="*/ 531812 w 531812"/>
                    <a:gd name="connsiteY4" fmla="*/ 443175 h 531812"/>
                    <a:gd name="connsiteX5" fmla="*/ 443175 w 531812"/>
                    <a:gd name="connsiteY5" fmla="*/ 531812 h 531812"/>
                    <a:gd name="connsiteX6" fmla="*/ 88637 w 531812"/>
                    <a:gd name="connsiteY6" fmla="*/ 531812 h 531812"/>
                    <a:gd name="connsiteX7" fmla="*/ 0 w 531812"/>
                    <a:gd name="connsiteY7" fmla="*/ 443175 h 531812"/>
                    <a:gd name="connsiteX8" fmla="*/ 0 w 531812"/>
                    <a:gd name="connsiteY8" fmla="*/ 88637 h 531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1812" h="531812">
                      <a:moveTo>
                        <a:pt x="0" y="88637"/>
                      </a:moveTo>
                      <a:cubicBezTo>
                        <a:pt x="0" y="39684"/>
                        <a:pt x="39684" y="0"/>
                        <a:pt x="88637" y="0"/>
                      </a:cubicBezTo>
                      <a:lnTo>
                        <a:pt x="443175" y="0"/>
                      </a:lnTo>
                      <a:cubicBezTo>
                        <a:pt x="492128" y="0"/>
                        <a:pt x="531812" y="39684"/>
                        <a:pt x="531812" y="88637"/>
                      </a:cubicBezTo>
                      <a:lnTo>
                        <a:pt x="531812" y="443175"/>
                      </a:lnTo>
                      <a:cubicBezTo>
                        <a:pt x="531812" y="492128"/>
                        <a:pt x="492128" y="531812"/>
                        <a:pt x="443175" y="531812"/>
                      </a:cubicBezTo>
                      <a:lnTo>
                        <a:pt x="88637" y="531812"/>
                      </a:lnTo>
                      <a:cubicBezTo>
                        <a:pt x="39684" y="531812"/>
                        <a:pt x="0" y="492128"/>
                        <a:pt x="0" y="443175"/>
                      </a:cubicBezTo>
                      <a:lnTo>
                        <a:pt x="0" y="88637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6281" tIns="46281" rIns="46281" bIns="46281" numCol="1" spcCol="1270" anchor="ctr" anchorCtr="0">
                  <a:noAutofit/>
                </a:bodyPr>
                <a:lstStyle/>
                <a:p>
                  <a:pPr lvl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800" kern="1200" dirty="0" smtClean="0"/>
                    <a:t>Materials Pool</a:t>
                  </a:r>
                  <a:endParaRPr lang="ru-RU" sz="800" kern="1200" dirty="0"/>
                </a:p>
              </p:txBody>
            </p:sp>
            <p:sp>
              <p:nvSpPr>
                <p:cNvPr id="13" name="Полилиния 12"/>
                <p:cNvSpPr/>
                <p:nvPr/>
              </p:nvSpPr>
              <p:spPr>
                <a:xfrm>
                  <a:off x="6660233" y="4146217"/>
                  <a:ext cx="531812" cy="531812"/>
                </a:xfrm>
                <a:custGeom>
                  <a:avLst/>
                  <a:gdLst>
                    <a:gd name="connsiteX0" fmla="*/ 0 w 531812"/>
                    <a:gd name="connsiteY0" fmla="*/ 88637 h 531812"/>
                    <a:gd name="connsiteX1" fmla="*/ 88637 w 531812"/>
                    <a:gd name="connsiteY1" fmla="*/ 0 h 531812"/>
                    <a:gd name="connsiteX2" fmla="*/ 443175 w 531812"/>
                    <a:gd name="connsiteY2" fmla="*/ 0 h 531812"/>
                    <a:gd name="connsiteX3" fmla="*/ 531812 w 531812"/>
                    <a:gd name="connsiteY3" fmla="*/ 88637 h 531812"/>
                    <a:gd name="connsiteX4" fmla="*/ 531812 w 531812"/>
                    <a:gd name="connsiteY4" fmla="*/ 443175 h 531812"/>
                    <a:gd name="connsiteX5" fmla="*/ 443175 w 531812"/>
                    <a:gd name="connsiteY5" fmla="*/ 531812 h 531812"/>
                    <a:gd name="connsiteX6" fmla="*/ 88637 w 531812"/>
                    <a:gd name="connsiteY6" fmla="*/ 531812 h 531812"/>
                    <a:gd name="connsiteX7" fmla="*/ 0 w 531812"/>
                    <a:gd name="connsiteY7" fmla="*/ 443175 h 531812"/>
                    <a:gd name="connsiteX8" fmla="*/ 0 w 531812"/>
                    <a:gd name="connsiteY8" fmla="*/ 88637 h 531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1812" h="531812">
                      <a:moveTo>
                        <a:pt x="0" y="88637"/>
                      </a:moveTo>
                      <a:cubicBezTo>
                        <a:pt x="0" y="39684"/>
                        <a:pt x="39684" y="0"/>
                        <a:pt x="88637" y="0"/>
                      </a:cubicBezTo>
                      <a:lnTo>
                        <a:pt x="443175" y="0"/>
                      </a:lnTo>
                      <a:cubicBezTo>
                        <a:pt x="492128" y="0"/>
                        <a:pt x="531812" y="39684"/>
                        <a:pt x="531812" y="88637"/>
                      </a:cubicBezTo>
                      <a:lnTo>
                        <a:pt x="531812" y="443175"/>
                      </a:lnTo>
                      <a:cubicBezTo>
                        <a:pt x="531812" y="492128"/>
                        <a:pt x="492128" y="531812"/>
                        <a:pt x="443175" y="531812"/>
                      </a:cubicBezTo>
                      <a:lnTo>
                        <a:pt x="88637" y="531812"/>
                      </a:lnTo>
                      <a:cubicBezTo>
                        <a:pt x="39684" y="531812"/>
                        <a:pt x="0" y="492128"/>
                        <a:pt x="0" y="443175"/>
                      </a:cubicBezTo>
                      <a:lnTo>
                        <a:pt x="0" y="88637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361" tIns="51361" rIns="51361" bIns="51361" numCol="1" spcCol="1270" anchor="ctr" anchorCtr="0">
                  <a:noAutofit/>
                </a:bodyPr>
                <a:lstStyle/>
                <a:p>
                  <a:pPr lvl="0" algn="ctr" defTabSz="444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000" kern="1200" dirty="0" smtClean="0"/>
                    <a:t>Texture Pool</a:t>
                  </a:r>
                  <a:endParaRPr lang="ru-RU" sz="1000" kern="1200" dirty="0"/>
                </a:p>
              </p:txBody>
            </p:sp>
            <p:sp>
              <p:nvSpPr>
                <p:cNvPr id="14" name="Полилиния 13"/>
                <p:cNvSpPr/>
                <p:nvPr/>
              </p:nvSpPr>
              <p:spPr>
                <a:xfrm>
                  <a:off x="2555777" y="4071763"/>
                  <a:ext cx="680720" cy="680720"/>
                </a:xfrm>
                <a:custGeom>
                  <a:avLst/>
                  <a:gdLst>
                    <a:gd name="connsiteX0" fmla="*/ 0 w 680720"/>
                    <a:gd name="connsiteY0" fmla="*/ 113456 h 680720"/>
                    <a:gd name="connsiteX1" fmla="*/ 113456 w 680720"/>
                    <a:gd name="connsiteY1" fmla="*/ 0 h 680720"/>
                    <a:gd name="connsiteX2" fmla="*/ 567264 w 680720"/>
                    <a:gd name="connsiteY2" fmla="*/ 0 h 680720"/>
                    <a:gd name="connsiteX3" fmla="*/ 680720 w 680720"/>
                    <a:gd name="connsiteY3" fmla="*/ 113456 h 680720"/>
                    <a:gd name="connsiteX4" fmla="*/ 680720 w 680720"/>
                    <a:gd name="connsiteY4" fmla="*/ 567264 h 680720"/>
                    <a:gd name="connsiteX5" fmla="*/ 567264 w 680720"/>
                    <a:gd name="connsiteY5" fmla="*/ 680720 h 680720"/>
                    <a:gd name="connsiteX6" fmla="*/ 113456 w 680720"/>
                    <a:gd name="connsiteY6" fmla="*/ 680720 h 680720"/>
                    <a:gd name="connsiteX7" fmla="*/ 0 w 680720"/>
                    <a:gd name="connsiteY7" fmla="*/ 567264 h 680720"/>
                    <a:gd name="connsiteX8" fmla="*/ 0 w 680720"/>
                    <a:gd name="connsiteY8" fmla="*/ 113456 h 680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80720" h="680720">
                      <a:moveTo>
                        <a:pt x="0" y="113456"/>
                      </a:moveTo>
                      <a:cubicBezTo>
                        <a:pt x="0" y="50796"/>
                        <a:pt x="50796" y="0"/>
                        <a:pt x="113456" y="0"/>
                      </a:cubicBezTo>
                      <a:lnTo>
                        <a:pt x="567264" y="0"/>
                      </a:lnTo>
                      <a:cubicBezTo>
                        <a:pt x="629924" y="0"/>
                        <a:pt x="680720" y="50796"/>
                        <a:pt x="680720" y="113456"/>
                      </a:cubicBezTo>
                      <a:lnTo>
                        <a:pt x="680720" y="567264"/>
                      </a:lnTo>
                      <a:cubicBezTo>
                        <a:pt x="680720" y="629924"/>
                        <a:pt x="629924" y="680720"/>
                        <a:pt x="567264" y="680720"/>
                      </a:cubicBezTo>
                      <a:lnTo>
                        <a:pt x="113456" y="680720"/>
                      </a:lnTo>
                      <a:cubicBezTo>
                        <a:pt x="50796" y="680720"/>
                        <a:pt x="0" y="629924"/>
                        <a:pt x="0" y="567264"/>
                      </a:cubicBezTo>
                      <a:lnTo>
                        <a:pt x="0" y="113456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3550" tIns="53550" rIns="53550" bIns="53550" numCol="1" spcCol="1270" anchor="ctr" anchorCtr="0">
                  <a:noAutofit/>
                </a:bodyPr>
                <a:lstStyle/>
                <a:p>
                  <a:pPr lvl="0" algn="ctr" defTabSz="3556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800" kern="1200" dirty="0" smtClean="0"/>
                    <a:t>Transforms Pool</a:t>
                  </a:r>
                  <a:endParaRPr lang="ru-RU" sz="800" kern="1200" dirty="0"/>
                </a:p>
              </p:txBody>
            </p:sp>
            <p:sp>
              <p:nvSpPr>
                <p:cNvPr id="10" name="Полилиния 9"/>
                <p:cNvSpPr/>
                <p:nvPr/>
              </p:nvSpPr>
              <p:spPr>
                <a:xfrm>
                  <a:off x="4015656" y="3904123"/>
                  <a:ext cx="1016000" cy="1016000"/>
                </a:xfrm>
                <a:custGeom>
                  <a:avLst/>
                  <a:gdLst>
                    <a:gd name="connsiteX0" fmla="*/ 0 w 1016000"/>
                    <a:gd name="connsiteY0" fmla="*/ 169337 h 1016000"/>
                    <a:gd name="connsiteX1" fmla="*/ 169337 w 1016000"/>
                    <a:gd name="connsiteY1" fmla="*/ 0 h 1016000"/>
                    <a:gd name="connsiteX2" fmla="*/ 846663 w 1016000"/>
                    <a:gd name="connsiteY2" fmla="*/ 0 h 1016000"/>
                    <a:gd name="connsiteX3" fmla="*/ 1016000 w 1016000"/>
                    <a:gd name="connsiteY3" fmla="*/ 169337 h 1016000"/>
                    <a:gd name="connsiteX4" fmla="*/ 1016000 w 1016000"/>
                    <a:gd name="connsiteY4" fmla="*/ 846663 h 1016000"/>
                    <a:gd name="connsiteX5" fmla="*/ 846663 w 1016000"/>
                    <a:gd name="connsiteY5" fmla="*/ 1016000 h 1016000"/>
                    <a:gd name="connsiteX6" fmla="*/ 169337 w 1016000"/>
                    <a:gd name="connsiteY6" fmla="*/ 1016000 h 1016000"/>
                    <a:gd name="connsiteX7" fmla="*/ 0 w 1016000"/>
                    <a:gd name="connsiteY7" fmla="*/ 846663 h 1016000"/>
                    <a:gd name="connsiteX8" fmla="*/ 0 w 1016000"/>
                    <a:gd name="connsiteY8" fmla="*/ 169337 h 101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16000" h="1016000">
                      <a:moveTo>
                        <a:pt x="0" y="169337"/>
                      </a:moveTo>
                      <a:cubicBezTo>
                        <a:pt x="0" y="75815"/>
                        <a:pt x="75815" y="0"/>
                        <a:pt x="169337" y="0"/>
                      </a:cubicBezTo>
                      <a:lnTo>
                        <a:pt x="846663" y="0"/>
                      </a:lnTo>
                      <a:cubicBezTo>
                        <a:pt x="940185" y="0"/>
                        <a:pt x="1016000" y="75815"/>
                        <a:pt x="1016000" y="169337"/>
                      </a:cubicBezTo>
                      <a:lnTo>
                        <a:pt x="1016000" y="846663"/>
                      </a:lnTo>
                      <a:cubicBezTo>
                        <a:pt x="1016000" y="940185"/>
                        <a:pt x="940185" y="1016000"/>
                        <a:pt x="846663" y="1016000"/>
                      </a:cubicBezTo>
                      <a:lnTo>
                        <a:pt x="169337" y="1016000"/>
                      </a:lnTo>
                      <a:cubicBezTo>
                        <a:pt x="75815" y="1016000"/>
                        <a:pt x="0" y="940185"/>
                        <a:pt x="0" y="846663"/>
                      </a:cubicBezTo>
                      <a:lnTo>
                        <a:pt x="0" y="169337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0397" tIns="100397" rIns="100397" bIns="100397" numCol="1" spcCol="1270" anchor="ctr" anchorCtr="0">
                  <a:noAutofit/>
                </a:bodyPr>
                <a:lstStyle/>
                <a:p>
                  <a:pPr lvl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000" kern="1200" dirty="0" smtClean="0"/>
                    <a:t>Indices Pool</a:t>
                  </a:r>
                  <a:endParaRPr lang="ru-RU" sz="2000" kern="1200" dirty="0"/>
                </a:p>
              </p:txBody>
            </p:sp>
          </p:grpSp>
          <p:sp>
            <p:nvSpPr>
              <p:cNvPr id="19" name="Стрелка влево 18"/>
              <p:cNvSpPr/>
              <p:nvPr/>
            </p:nvSpPr>
            <p:spPr>
              <a:xfrm>
                <a:off x="3236496" y="4627335"/>
                <a:ext cx="779159" cy="22690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1" name="Стрелка вправо 20"/>
            <p:cNvSpPr/>
            <p:nvPr/>
          </p:nvSpPr>
          <p:spPr>
            <a:xfrm>
              <a:off x="4327021" y="4808850"/>
              <a:ext cx="631848" cy="253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Стрелка вправо 21"/>
            <p:cNvSpPr/>
            <p:nvPr/>
          </p:nvSpPr>
          <p:spPr>
            <a:xfrm>
              <a:off x="5664136" y="4808850"/>
              <a:ext cx="822639" cy="253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87572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B79CD3-170D-4E6A-A855-F32E3CB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Предлагаемый алгоритм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F9ABBFD-9ED2-47A8-AFB3-371EC20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6D46260-0480-49AF-BFF7-4712258930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43393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Использовать </a:t>
            </a:r>
            <a:r>
              <a:rPr lang="ru-RU" dirty="0" smtClean="0"/>
              <a:t>технологию </a:t>
            </a:r>
            <a:r>
              <a:rPr lang="en-US" dirty="0" smtClean="0"/>
              <a:t>Indirect Drawing</a:t>
            </a:r>
          </a:p>
          <a:p>
            <a:pPr lvl="1"/>
            <a:r>
              <a:rPr lang="ru-RU" dirty="0" smtClean="0"/>
              <a:t>Для каждого </a:t>
            </a:r>
            <a:r>
              <a:rPr lang="en-US" dirty="0" smtClean="0"/>
              <a:t>indirect draw </a:t>
            </a:r>
            <a:r>
              <a:rPr lang="ru-RU" dirty="0" smtClean="0"/>
              <a:t>требуется 2 фазы</a:t>
            </a:r>
            <a:r>
              <a:rPr lang="en-US" dirty="0" smtClean="0"/>
              <a:t>: </a:t>
            </a:r>
            <a:r>
              <a:rPr lang="en-US" dirty="0" err="1" smtClean="0"/>
              <a:t>ComputePreprocess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ExecuteIndirect</a:t>
            </a:r>
            <a:endParaRPr lang="en-US" dirty="0"/>
          </a:p>
          <a:p>
            <a:pPr lvl="1"/>
            <a:r>
              <a:rPr lang="en-US" dirty="0" err="1"/>
              <a:t>ComputePreprocess</a:t>
            </a:r>
            <a:r>
              <a:rPr lang="en-US" dirty="0"/>
              <a:t> </a:t>
            </a:r>
            <a:r>
              <a:rPr lang="ru-RU" dirty="0" smtClean="0"/>
              <a:t>вызывает вычислительный шейдер и параллельно обработает все объекты</a:t>
            </a:r>
          </a:p>
          <a:p>
            <a:pPr lvl="1"/>
            <a:r>
              <a:rPr lang="en-US" dirty="0" err="1" smtClean="0"/>
              <a:t>ExecuteIndirect</a:t>
            </a:r>
            <a:r>
              <a:rPr lang="en-US" dirty="0" smtClean="0"/>
              <a:t> </a:t>
            </a:r>
            <a:r>
              <a:rPr lang="ru-RU" dirty="0" err="1" smtClean="0"/>
              <a:t>отрисует</a:t>
            </a:r>
            <a:r>
              <a:rPr lang="ru-RU" dirty="0" smtClean="0"/>
              <a:t> все объекты, которые </a:t>
            </a:r>
            <a:r>
              <a:rPr lang="en-US" dirty="0" err="1" smtClean="0"/>
              <a:t>ComputePreprocess</a:t>
            </a:r>
            <a:r>
              <a:rPr lang="ru-RU" dirty="0" smtClean="0"/>
              <a:t> предложит для </a:t>
            </a:r>
            <a:r>
              <a:rPr lang="ru-RU" dirty="0" err="1" smtClean="0"/>
              <a:t>отрисовки</a:t>
            </a:r>
            <a:endParaRPr lang="ru-RU" dirty="0" smtClean="0"/>
          </a:p>
          <a:p>
            <a:pPr lvl="1"/>
            <a:r>
              <a:rPr lang="ru-RU" dirty="0" smtClean="0"/>
              <a:t>Так как используются разные вычислительные блоки, при наличии нескольких </a:t>
            </a:r>
            <a:r>
              <a:rPr lang="en-US" dirty="0"/>
              <a:t>indirect </a:t>
            </a:r>
            <a:r>
              <a:rPr lang="en-US" dirty="0" smtClean="0"/>
              <a:t>draw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можно запускать </a:t>
            </a:r>
            <a:r>
              <a:rPr lang="en-US" dirty="0" err="1" smtClean="0"/>
              <a:t>ExecuteIndirect</a:t>
            </a:r>
            <a:r>
              <a:rPr lang="ru-RU" dirty="0"/>
              <a:t> </a:t>
            </a:r>
            <a:r>
              <a:rPr lang="ru-RU" dirty="0" smtClean="0"/>
              <a:t>предыдущего параллельно </a:t>
            </a:r>
            <a:r>
              <a:rPr lang="en-US" dirty="0" err="1"/>
              <a:t>ComputePreprocess</a:t>
            </a:r>
            <a:r>
              <a:rPr lang="en-US" dirty="0"/>
              <a:t> </a:t>
            </a:r>
            <a:r>
              <a:rPr lang="ru-RU" dirty="0" smtClean="0"/>
              <a:t> следующего.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2340586" y="4495016"/>
            <a:ext cx="4271482" cy="1067870"/>
            <a:chOff x="2340586" y="4495016"/>
            <a:chExt cx="4271482" cy="106787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2340586" y="4495016"/>
              <a:ext cx="4271482" cy="1067870"/>
              <a:chOff x="2340586" y="4495016"/>
              <a:chExt cx="4271482" cy="1067870"/>
            </a:xfrm>
          </p:grpSpPr>
          <p:sp>
            <p:nvSpPr>
              <p:cNvPr id="7" name="Полилиния 6"/>
              <p:cNvSpPr/>
              <p:nvPr/>
            </p:nvSpPr>
            <p:spPr>
              <a:xfrm>
                <a:off x="2340586" y="4495016"/>
                <a:ext cx="1779784" cy="1067870"/>
              </a:xfrm>
              <a:custGeom>
                <a:avLst/>
                <a:gdLst>
                  <a:gd name="connsiteX0" fmla="*/ 0 w 1779784"/>
                  <a:gd name="connsiteY0" fmla="*/ 106787 h 1067870"/>
                  <a:gd name="connsiteX1" fmla="*/ 106787 w 1779784"/>
                  <a:gd name="connsiteY1" fmla="*/ 0 h 1067870"/>
                  <a:gd name="connsiteX2" fmla="*/ 1672997 w 1779784"/>
                  <a:gd name="connsiteY2" fmla="*/ 0 h 1067870"/>
                  <a:gd name="connsiteX3" fmla="*/ 1779784 w 1779784"/>
                  <a:gd name="connsiteY3" fmla="*/ 106787 h 1067870"/>
                  <a:gd name="connsiteX4" fmla="*/ 1779784 w 1779784"/>
                  <a:gd name="connsiteY4" fmla="*/ 961083 h 1067870"/>
                  <a:gd name="connsiteX5" fmla="*/ 1672997 w 1779784"/>
                  <a:gd name="connsiteY5" fmla="*/ 1067870 h 1067870"/>
                  <a:gd name="connsiteX6" fmla="*/ 106787 w 1779784"/>
                  <a:gd name="connsiteY6" fmla="*/ 1067870 h 1067870"/>
                  <a:gd name="connsiteX7" fmla="*/ 0 w 1779784"/>
                  <a:gd name="connsiteY7" fmla="*/ 961083 h 1067870"/>
                  <a:gd name="connsiteX8" fmla="*/ 0 w 1779784"/>
                  <a:gd name="connsiteY8" fmla="*/ 106787 h 1067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9784" h="1067870">
                    <a:moveTo>
                      <a:pt x="0" y="106787"/>
                    </a:moveTo>
                    <a:cubicBezTo>
                      <a:pt x="0" y="47810"/>
                      <a:pt x="47810" y="0"/>
                      <a:pt x="106787" y="0"/>
                    </a:cubicBezTo>
                    <a:lnTo>
                      <a:pt x="1672997" y="0"/>
                    </a:lnTo>
                    <a:cubicBezTo>
                      <a:pt x="1731974" y="0"/>
                      <a:pt x="1779784" y="47810"/>
                      <a:pt x="1779784" y="106787"/>
                    </a:cubicBezTo>
                    <a:lnTo>
                      <a:pt x="1779784" y="961083"/>
                    </a:lnTo>
                    <a:cubicBezTo>
                      <a:pt x="1779784" y="1020060"/>
                      <a:pt x="1731974" y="1067870"/>
                      <a:pt x="1672997" y="1067870"/>
                    </a:cubicBezTo>
                    <a:lnTo>
                      <a:pt x="106787" y="1067870"/>
                    </a:lnTo>
                    <a:cubicBezTo>
                      <a:pt x="47810" y="1067870"/>
                      <a:pt x="0" y="1020060"/>
                      <a:pt x="0" y="961083"/>
                    </a:cubicBezTo>
                    <a:lnTo>
                      <a:pt x="0" y="10678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7957" tIns="137957" rIns="137957" bIns="137957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kern="1200" dirty="0" smtClean="0"/>
                  <a:t>Compute (Culling)</a:t>
                </a:r>
                <a:endParaRPr lang="ru-RU" sz="2800" kern="1200" dirty="0"/>
              </a:p>
            </p:txBody>
          </p:sp>
          <p:sp>
            <p:nvSpPr>
              <p:cNvPr id="9" name="Полилиния 8"/>
              <p:cNvSpPr/>
              <p:nvPr/>
            </p:nvSpPr>
            <p:spPr>
              <a:xfrm>
                <a:off x="4832284" y="4495016"/>
                <a:ext cx="1779784" cy="1067870"/>
              </a:xfrm>
              <a:custGeom>
                <a:avLst/>
                <a:gdLst>
                  <a:gd name="connsiteX0" fmla="*/ 0 w 1779784"/>
                  <a:gd name="connsiteY0" fmla="*/ 106787 h 1067870"/>
                  <a:gd name="connsiteX1" fmla="*/ 106787 w 1779784"/>
                  <a:gd name="connsiteY1" fmla="*/ 0 h 1067870"/>
                  <a:gd name="connsiteX2" fmla="*/ 1672997 w 1779784"/>
                  <a:gd name="connsiteY2" fmla="*/ 0 h 1067870"/>
                  <a:gd name="connsiteX3" fmla="*/ 1779784 w 1779784"/>
                  <a:gd name="connsiteY3" fmla="*/ 106787 h 1067870"/>
                  <a:gd name="connsiteX4" fmla="*/ 1779784 w 1779784"/>
                  <a:gd name="connsiteY4" fmla="*/ 961083 h 1067870"/>
                  <a:gd name="connsiteX5" fmla="*/ 1672997 w 1779784"/>
                  <a:gd name="connsiteY5" fmla="*/ 1067870 h 1067870"/>
                  <a:gd name="connsiteX6" fmla="*/ 106787 w 1779784"/>
                  <a:gd name="connsiteY6" fmla="*/ 1067870 h 1067870"/>
                  <a:gd name="connsiteX7" fmla="*/ 0 w 1779784"/>
                  <a:gd name="connsiteY7" fmla="*/ 961083 h 1067870"/>
                  <a:gd name="connsiteX8" fmla="*/ 0 w 1779784"/>
                  <a:gd name="connsiteY8" fmla="*/ 106787 h 1067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9784" h="1067870">
                    <a:moveTo>
                      <a:pt x="0" y="106787"/>
                    </a:moveTo>
                    <a:cubicBezTo>
                      <a:pt x="0" y="47810"/>
                      <a:pt x="47810" y="0"/>
                      <a:pt x="106787" y="0"/>
                    </a:cubicBezTo>
                    <a:lnTo>
                      <a:pt x="1672997" y="0"/>
                    </a:lnTo>
                    <a:cubicBezTo>
                      <a:pt x="1731974" y="0"/>
                      <a:pt x="1779784" y="47810"/>
                      <a:pt x="1779784" y="106787"/>
                    </a:cubicBezTo>
                    <a:lnTo>
                      <a:pt x="1779784" y="961083"/>
                    </a:lnTo>
                    <a:cubicBezTo>
                      <a:pt x="1779784" y="1020060"/>
                      <a:pt x="1731974" y="1067870"/>
                      <a:pt x="1672997" y="1067870"/>
                    </a:cubicBezTo>
                    <a:lnTo>
                      <a:pt x="106787" y="1067870"/>
                    </a:lnTo>
                    <a:cubicBezTo>
                      <a:pt x="47810" y="1067870"/>
                      <a:pt x="0" y="1020060"/>
                      <a:pt x="0" y="961083"/>
                    </a:cubicBezTo>
                    <a:lnTo>
                      <a:pt x="0" y="10678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7957" tIns="137957" rIns="137957" bIns="137957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kern="1200" dirty="0" smtClean="0"/>
                  <a:t>Draw Call (Indirect)</a:t>
                </a:r>
                <a:endParaRPr lang="ru-RU" sz="2800" kern="1200" dirty="0"/>
              </a:p>
            </p:txBody>
          </p:sp>
        </p:grpSp>
        <p:sp>
          <p:nvSpPr>
            <p:cNvPr id="10" name="Стрелка вправо 9"/>
            <p:cNvSpPr/>
            <p:nvPr/>
          </p:nvSpPr>
          <p:spPr>
            <a:xfrm>
              <a:off x="4120370" y="4808258"/>
              <a:ext cx="711914" cy="4413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1999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B79CD3-170D-4E6A-A855-F32E3CB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Предлагаемый алгоритм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F9ABBFD-9ED2-47A8-AFB3-371EC20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6D46260-0480-49AF-BFF7-4712258930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Использовать технологию </a:t>
            </a:r>
            <a:r>
              <a:rPr lang="en-US" dirty="0" smtClean="0"/>
              <a:t>Order Independent Transparency </a:t>
            </a:r>
            <a:endParaRPr lang="ru-RU" dirty="0" smtClean="0"/>
          </a:p>
          <a:p>
            <a:pPr lvl="1"/>
            <a:r>
              <a:rPr lang="ru-RU" dirty="0" smtClean="0"/>
              <a:t>Из-за того что мы </a:t>
            </a:r>
            <a:r>
              <a:rPr lang="ru-RU" dirty="0" err="1" smtClean="0"/>
              <a:t>отрисовываем</a:t>
            </a:r>
            <a:r>
              <a:rPr lang="ru-RU" dirty="0" smtClean="0"/>
              <a:t> объекты параллельно, нет возможности отсортировать их, поэтому стандартные алгоритмы </a:t>
            </a:r>
            <a:r>
              <a:rPr lang="ru-RU" dirty="0" err="1" smtClean="0"/>
              <a:t>отрисовки</a:t>
            </a:r>
            <a:r>
              <a:rPr lang="ru-RU" dirty="0" smtClean="0"/>
              <a:t> прозрачных объектов нам не </a:t>
            </a:r>
            <a:r>
              <a:rPr lang="ru-RU" dirty="0" smtClean="0"/>
              <a:t>подходят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35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B79CD3-170D-4E6A-A855-F32E3CB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Предлагаемый алгоритм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F9ABBFD-9ED2-47A8-AFB3-371EC20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6D46260-0480-49AF-BFF7-4712258930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Использовать </a:t>
            </a:r>
            <a:r>
              <a:rPr lang="ru-RU" dirty="0" smtClean="0"/>
              <a:t>технологии обработки видимости</a:t>
            </a:r>
          </a:p>
          <a:p>
            <a:pPr lvl="1"/>
            <a:r>
              <a:rPr lang="ru-RU" dirty="0" smtClean="0"/>
              <a:t>На данный момент выделяют 5 видов </a:t>
            </a:r>
            <a:r>
              <a:rPr lang="en-US" dirty="0" smtClean="0"/>
              <a:t>Culling-</a:t>
            </a:r>
            <a:r>
              <a:rPr lang="ru-RU" dirty="0" smtClean="0"/>
              <a:t>а</a:t>
            </a:r>
            <a:r>
              <a:rPr lang="en-US" dirty="0" smtClean="0"/>
              <a:t>: Frustum Culling, </a:t>
            </a:r>
            <a:r>
              <a:rPr lang="en-US" dirty="0" err="1" smtClean="0"/>
              <a:t>Backface</a:t>
            </a:r>
            <a:r>
              <a:rPr lang="en-US" dirty="0" smtClean="0"/>
              <a:t> Culling, Detail Culling, Portal Culling, Occlusion Culling</a:t>
            </a:r>
          </a:p>
          <a:p>
            <a:pPr lvl="1"/>
            <a:r>
              <a:rPr lang="ru-RU" dirty="0" smtClean="0"/>
              <a:t>Благодаря этапу </a:t>
            </a:r>
            <a:r>
              <a:rPr lang="en-US" dirty="0" err="1"/>
              <a:t>ComputePreprocess</a:t>
            </a:r>
            <a:r>
              <a:rPr lang="en-US" dirty="0"/>
              <a:t> </a:t>
            </a:r>
            <a:r>
              <a:rPr lang="ru-RU" dirty="0" smtClean="0"/>
              <a:t> в </a:t>
            </a:r>
            <a:r>
              <a:rPr lang="en-US" dirty="0" smtClean="0"/>
              <a:t>Indirect Drawing</a:t>
            </a:r>
            <a:r>
              <a:rPr lang="ru-RU" dirty="0" smtClean="0"/>
              <a:t> можно более эффективно использовать эти технологии, не затрачивая времени </a:t>
            </a:r>
            <a:r>
              <a:rPr lang="en-US" dirty="0" smtClean="0"/>
              <a:t>CPU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933056"/>
            <a:ext cx="3403607" cy="23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65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5DC049-A087-4FA0-8DD7-04C482BB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A04F35B1-AADA-4013-9285-083D3FBE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FEA1D0C-116A-4488-8CBB-27D3BFE686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177775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Переписанное под новую архитектуру приложение, использующее стандартный подход </a:t>
            </a:r>
            <a:r>
              <a:rPr lang="ru-RU" dirty="0" err="1" smtClean="0"/>
              <a:t>отрисовки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ru-RU" dirty="0" smtClean="0"/>
              <a:t>С поддержкой </a:t>
            </a:r>
            <a:r>
              <a:rPr lang="en-US" dirty="0" smtClean="0"/>
              <a:t>PIX</a:t>
            </a:r>
            <a:r>
              <a:rPr lang="ru-RU" dirty="0" smtClean="0"/>
              <a:t> </a:t>
            </a:r>
            <a:r>
              <a:rPr lang="en-US" dirty="0" smtClean="0"/>
              <a:t>Marker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 для замеров производительности</a:t>
            </a:r>
          </a:p>
          <a:p>
            <a:pPr lvl="1"/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поддержкой </a:t>
            </a:r>
            <a:r>
              <a:rPr lang="en-US" dirty="0" err="1" smtClean="0"/>
              <a:t>Assimp</a:t>
            </a:r>
            <a:r>
              <a:rPr lang="en-US" dirty="0" smtClean="0"/>
              <a:t> </a:t>
            </a:r>
            <a:r>
              <a:rPr lang="ru-RU" dirty="0" smtClean="0"/>
              <a:t>для загрузки моделек</a:t>
            </a:r>
            <a:endParaRPr lang="ru-RU" dirty="0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6498686" cy="348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517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137472</TotalTime>
  <Words>367</Words>
  <Application>Microsoft Office PowerPoint</Application>
  <PresentationFormat>Экран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Начальная</vt:lpstr>
      <vt:lpstr>Исполнитель: Парусов В.А. Руководитель: Васильев А.А.</vt:lpstr>
      <vt:lpstr>Постановка задачи</vt:lpstr>
      <vt:lpstr>Постановка задачи на спринт</vt:lpstr>
      <vt:lpstr>Основная идея</vt:lpstr>
      <vt:lpstr>Предлагаемый алгоритм</vt:lpstr>
      <vt:lpstr>Предлагаемый алгоритм</vt:lpstr>
      <vt:lpstr>Предлагаемый алгоритм</vt:lpstr>
      <vt:lpstr>Предлагаемый алгоритм</vt:lpstr>
      <vt:lpstr>Результаты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vyacheslav.chukanov</dc:creator>
  <cp:lastModifiedBy>Sairsey</cp:lastModifiedBy>
  <cp:revision>1176</cp:revision>
  <dcterms:created xsi:type="dcterms:W3CDTF">2012-06-29T11:30:28Z</dcterms:created>
  <dcterms:modified xsi:type="dcterms:W3CDTF">2022-09-14T20:58:22Z</dcterms:modified>
</cp:coreProperties>
</file>