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9"/>
  </p:notesMasterIdLst>
  <p:sldIdLst>
    <p:sldId id="584" r:id="rId2"/>
    <p:sldId id="658" r:id="rId3"/>
    <p:sldId id="689" r:id="rId4"/>
    <p:sldId id="694" r:id="rId5"/>
    <p:sldId id="695" r:id="rId6"/>
    <p:sldId id="693" r:id="rId7"/>
    <p:sldId id="609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пользователь Microsoft Office" initials="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890" autoAdjust="0"/>
    <p:restoredTop sz="92834" autoAdjust="0"/>
  </p:normalViewPr>
  <p:slideViewPr>
    <p:cSldViewPr>
      <p:cViewPr>
        <p:scale>
          <a:sx n="100" d="100"/>
          <a:sy n="100" d="100"/>
        </p:scale>
        <p:origin x="-802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DAAEE-BF51-48CE-A7DD-F2FDAD4FC420}" type="datetimeFigureOut">
              <a:rPr lang="ru-RU" smtClean="0"/>
              <a:pPr/>
              <a:t>09.03.2023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DAC94-F2BD-4D65-B7EB-B592A69BC43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47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6B2730F-73AE-4811-8EE1-35BCE88D6A5B}" type="datetime1">
              <a:rPr lang="ru-RU" smtClean="0"/>
              <a:pPr/>
              <a:t>09.03.2023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82A9-7ECF-4377-8179-E1B065DF923B}" type="datetime1">
              <a:rPr lang="ru-RU" smtClean="0"/>
              <a:pPr/>
              <a:t>09.03.2023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0A398-2ACF-4B35-B2EC-B0D84337DCE3}" type="datetime1">
              <a:rPr lang="ru-RU" smtClean="0"/>
              <a:pPr/>
              <a:t>09.03.2023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C5A9A-C962-4418-A6ED-D25B39EECFC2}" type="datetime1">
              <a:rPr lang="ru-RU" smtClean="0"/>
              <a:pPr/>
              <a:t>09.03.2023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54B24CA5-2D6F-4360-9072-8E189BC470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10370" y="6338068"/>
            <a:ext cx="1440160" cy="3840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BCE437B-FAC6-4525-9B10-EB0D041FD945}" type="datetime1">
              <a:rPr lang="ru-RU" smtClean="0"/>
              <a:pPr/>
              <a:t>09.03.2023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832C-AAE8-49A2-8A67-6CC9EC0F9684}" type="datetime1">
              <a:rPr lang="ru-RU" smtClean="0"/>
              <a:pPr/>
              <a:t>09.03.2023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632199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1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2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A4AC-B21D-4306-B462-745ED0EA3A31}" type="datetime1">
              <a:rPr lang="ru-RU" smtClean="0"/>
              <a:pPr/>
              <a:t>09.03.2023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8BEF-C1CC-4B50-998C-D97B5C5122C2}" type="datetime1">
              <a:rPr lang="ru-RU" smtClean="0"/>
              <a:pPr/>
              <a:t>09.03.2023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9998-A1E8-41E7-BB0F-97C553A7BC9F}" type="datetime1">
              <a:rPr lang="ru-RU" smtClean="0"/>
              <a:pPr/>
              <a:t>09.03.2023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1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F955-60EF-447E-9AD0-C72BA3EB520A}" type="datetime1">
              <a:rPr lang="ru-RU" smtClean="0"/>
              <a:pPr/>
              <a:t>09.03.2023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Объект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4C5CF-31DE-4CA4-B756-94EB20ADFA57}" type="datetime1">
              <a:rPr lang="ru-RU" smtClean="0"/>
              <a:pPr/>
              <a:t>09.03.2023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2132BF6-819F-46B6-9B9C-E112203438EB}" type="datetime1">
              <a:rPr lang="ru-RU" smtClean="0"/>
              <a:pPr/>
              <a:t>09.03.2023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75856" y="3861048"/>
            <a:ext cx="4968552" cy="982960"/>
          </a:xfrm>
        </p:spPr>
        <p:txBody>
          <a:bodyPr>
            <a:normAutofit/>
          </a:bodyPr>
          <a:lstStyle/>
          <a:p>
            <a:pPr algn="l"/>
            <a:r>
              <a:rPr lang="ru-RU" sz="2400" u="sng" dirty="0"/>
              <a:t>Исполнитель</a:t>
            </a:r>
            <a:r>
              <a:rPr lang="ru-RU" sz="2400" u="sng" dirty="0" smtClean="0"/>
              <a:t>:</a:t>
            </a:r>
            <a:r>
              <a:rPr lang="en-US" sz="2400" u="sng" dirty="0" smtClean="0"/>
              <a:t> </a:t>
            </a:r>
            <a:r>
              <a:rPr lang="ru-RU" sz="2400" u="sng" dirty="0" smtClean="0"/>
              <a:t>Парусов В.А.</a:t>
            </a:r>
            <a:r>
              <a:rPr lang="en-US" sz="2400" u="sng" dirty="0"/>
              <a:t/>
            </a:r>
            <a:br>
              <a:rPr lang="en-US" sz="2400" u="sng" dirty="0"/>
            </a:br>
            <a:r>
              <a:rPr lang="ru-RU" sz="2400" dirty="0"/>
              <a:t>Руководитель</a:t>
            </a:r>
            <a:r>
              <a:rPr lang="ru-RU" sz="2400" dirty="0" smtClean="0"/>
              <a:t>: Васильев А.А.</a:t>
            </a:r>
            <a:endParaRPr lang="ru-RU" sz="2400" dirty="0"/>
          </a:p>
        </p:txBody>
      </p:sp>
      <p:sp>
        <p:nvSpPr>
          <p:cNvPr id="4" name="Title 4"/>
          <p:cNvSpPr txBox="1">
            <a:spLocks/>
          </p:cNvSpPr>
          <p:nvPr/>
        </p:nvSpPr>
        <p:spPr bwMode="auto">
          <a:xfrm>
            <a:off x="395289" y="277814"/>
            <a:ext cx="8424863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 dirty="0">
                <a:latin typeface="Bookman Old Style" pitchFamily="18" charset="0"/>
              </a:rPr>
              <a:t>Peter the Great</a:t>
            </a:r>
          </a:p>
          <a:p>
            <a:pPr algn="ctr" eaLnBrk="1" hangingPunct="1"/>
            <a:r>
              <a:rPr lang="en-US" sz="2400" dirty="0">
                <a:latin typeface="Bookman Old Style" pitchFamily="18" charset="0"/>
              </a:rPr>
              <a:t>Saint-Petersburg </a:t>
            </a:r>
            <a:r>
              <a:rPr lang="en-US" sz="2400" dirty="0" err="1">
                <a:latin typeface="Bookman Old Style" pitchFamily="18" charset="0"/>
              </a:rPr>
              <a:t>Рolytechnic</a:t>
            </a:r>
            <a:r>
              <a:rPr lang="en-US" sz="2400" dirty="0">
                <a:latin typeface="Bookman Old Style" pitchFamily="18" charset="0"/>
              </a:rPr>
              <a:t> University</a:t>
            </a:r>
            <a:endParaRPr lang="ru-RU" sz="2400" dirty="0">
              <a:latin typeface="Cambria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1259632" y="1196976"/>
            <a:ext cx="6858000" cy="24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endParaRPr lang="en-US" sz="3600" dirty="0">
              <a:latin typeface="Bookman Old Style" pitchFamily="18" charset="0"/>
            </a:endParaRPr>
          </a:p>
          <a:p>
            <a:pPr algn="ctr" eaLnBrk="1" hangingPunct="1">
              <a:lnSpc>
                <a:spcPct val="80000"/>
              </a:lnSpc>
            </a:pPr>
            <a:r>
              <a:rPr lang="en-US" sz="3600" b="1" dirty="0" smtClean="0"/>
              <a:t>Constant DIP GPU Driven Rendering Pipeline</a:t>
            </a:r>
          </a:p>
          <a:p>
            <a:pPr algn="ctr" eaLnBrk="1" hangingPunct="1">
              <a:lnSpc>
                <a:spcPct val="80000"/>
              </a:lnSpc>
            </a:pPr>
            <a:endParaRPr lang="en-US" sz="3600" dirty="0">
              <a:latin typeface="Bookman Old Style" pitchFamily="18" charset="0"/>
            </a:endParaRPr>
          </a:p>
          <a:p>
            <a:pPr algn="ctr" eaLnBrk="1" hangingPunct="1">
              <a:lnSpc>
                <a:spcPct val="80000"/>
              </a:lnSpc>
            </a:pPr>
            <a:r>
              <a:rPr lang="ru-RU" sz="3600" dirty="0">
                <a:latin typeface="Bookman Old Style" pitchFamily="18" charset="0"/>
              </a:rPr>
              <a:t>Обзор спринта</a:t>
            </a:r>
            <a:endParaRPr lang="en-US" sz="3600" dirty="0">
              <a:latin typeface="Bookman Old Style" pitchFamily="18" charset="0"/>
            </a:endParaRPr>
          </a:p>
          <a:p>
            <a:pPr algn="ctr" eaLnBrk="1" hangingPunct="1">
              <a:lnSpc>
                <a:spcPct val="80000"/>
              </a:lnSpc>
            </a:pPr>
            <a:endParaRPr lang="ru-RU" sz="2000" dirty="0">
              <a:latin typeface="Cambria" pitchFamily="18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857651" y="5229225"/>
            <a:ext cx="11881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</a:rPr>
              <a:t>0</a:t>
            </a:r>
            <a:r>
              <a:rPr lang="ru-RU" smtClean="0">
                <a:latin typeface="Bookman Old Style" pitchFamily="18" charset="0"/>
              </a:rPr>
              <a:t>9</a:t>
            </a:r>
            <a:r>
              <a:rPr lang="en-US" smtClean="0">
                <a:latin typeface="Bookman Old Style" pitchFamily="18" charset="0"/>
              </a:rPr>
              <a:t>.</a:t>
            </a:r>
            <a:r>
              <a:rPr lang="ru-RU" dirty="0" smtClean="0">
                <a:latin typeface="Bookman Old Style" pitchFamily="18" charset="0"/>
              </a:rPr>
              <a:t>0</a:t>
            </a:r>
            <a:r>
              <a:rPr lang="en-US" dirty="0" smtClean="0">
                <a:latin typeface="Bookman Old Style" pitchFamily="18" charset="0"/>
              </a:rPr>
              <a:t>3.2</a:t>
            </a:r>
            <a:r>
              <a:rPr lang="ru-RU" dirty="0" smtClean="0">
                <a:latin typeface="Bookman Old Style" pitchFamily="18" charset="0"/>
              </a:rPr>
              <a:t>3</a:t>
            </a:r>
            <a:endParaRPr lang="ru-RU" dirty="0">
              <a:latin typeface="Cambria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E9F5D1E9-A17D-44E0-AF73-693C70AAB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058" y="6093296"/>
            <a:ext cx="1996786" cy="53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42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4A7B08D-E885-4B41-9938-D36428515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41BE0910-0F57-401D-AA81-6B7713CD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ru-RU" dirty="0" smtClean="0"/>
              <a:t>Уменьшить зависимость скорости </a:t>
            </a:r>
            <a:r>
              <a:rPr lang="ru-RU" dirty="0" err="1" smtClean="0"/>
              <a:t>отрисовки</a:t>
            </a:r>
            <a:r>
              <a:rPr lang="ru-RU" dirty="0" smtClean="0"/>
              <a:t> трехмерных сцен от производительности центрального процессора</a:t>
            </a:r>
            <a:endParaRPr lang="en-US" dirty="0" smtClean="0"/>
          </a:p>
          <a:p>
            <a:pPr lvl="1"/>
            <a:r>
              <a:rPr lang="ru-RU" dirty="0" smtClean="0"/>
              <a:t>Предложить архитектуру графического конвейера использующего константное количество вызовов </a:t>
            </a:r>
            <a:r>
              <a:rPr lang="ru-RU" dirty="0" err="1" smtClean="0"/>
              <a:t>отрисовки</a:t>
            </a:r>
            <a:r>
              <a:rPr lang="ru-RU" dirty="0"/>
              <a:t> </a:t>
            </a:r>
            <a:r>
              <a:rPr lang="ru-RU" dirty="0" smtClean="0"/>
              <a:t>относительно количества объектов сцены</a:t>
            </a:r>
          </a:p>
          <a:p>
            <a:pPr lvl="1"/>
            <a:r>
              <a:rPr lang="ru-RU" dirty="0" smtClean="0"/>
              <a:t>Оценить производительность предложенного конвейера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15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4A7B08D-E885-4B41-9938-D36428515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</a:t>
            </a:r>
            <a:r>
              <a:rPr lang="ru-RU" dirty="0" smtClean="0"/>
              <a:t>задачи на спринт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41BE0910-0F57-401D-AA81-6B7713CD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ru-RU" dirty="0"/>
              <a:t>Добавить </a:t>
            </a:r>
            <a:r>
              <a:rPr lang="en-US" dirty="0" err="1"/>
              <a:t>frusutum</a:t>
            </a:r>
            <a:r>
              <a:rPr lang="en-US" dirty="0"/>
              <a:t> culling </a:t>
            </a:r>
            <a:r>
              <a:rPr lang="ru-RU" dirty="0"/>
              <a:t>для теней</a:t>
            </a:r>
          </a:p>
          <a:p>
            <a:r>
              <a:rPr lang="ru-RU" dirty="0"/>
              <a:t>Поддержать </a:t>
            </a:r>
            <a:r>
              <a:rPr lang="en-US" dirty="0"/>
              <a:t>DIRECTIONAL </a:t>
            </a:r>
            <a:r>
              <a:rPr lang="ru-RU" dirty="0"/>
              <a:t>источники света</a:t>
            </a:r>
            <a:endParaRPr lang="en-US" dirty="0"/>
          </a:p>
          <a:p>
            <a:r>
              <a:rPr lang="ru-RU" dirty="0"/>
              <a:t>Восстановить редактор лампочек</a:t>
            </a:r>
          </a:p>
        </p:txBody>
      </p:sp>
    </p:spTree>
    <p:extLst>
      <p:ext uri="{BB962C8B-B14F-4D97-AF65-F5344CB8AC3E}">
        <p14:creationId xmlns:p14="http://schemas.microsoft.com/office/powerpoint/2010/main" val="343533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Ortho </a:t>
            </a:r>
            <a:r>
              <a:rPr lang="en-US" dirty="0" err="1" smtClean="0"/>
              <a:t>vs</a:t>
            </a:r>
            <a:r>
              <a:rPr lang="en-US" dirty="0" smtClean="0"/>
              <a:t> frustum projection matrix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1026" name="Picture 2" descr="Rendering a cube — glumpy v1.x documen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8329847" cy="401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20210" y="5733256"/>
            <a:ext cx="353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Схема работы матриц проекции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1678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</a:t>
            </a:r>
            <a:r>
              <a:rPr lang="en-US" dirty="0" smtClean="0"/>
              <a:t>Directional</a:t>
            </a:r>
            <a:r>
              <a:rPr lang="ru-RU" dirty="0" smtClean="0"/>
              <a:t>»</a:t>
            </a:r>
            <a:r>
              <a:rPr lang="en-US" dirty="0" smtClean="0"/>
              <a:t> shadow maps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Для источника света </a:t>
            </a:r>
            <a:r>
              <a:rPr lang="en-US" dirty="0" smtClean="0"/>
              <a:t>DIRECTIONAL </a:t>
            </a:r>
            <a:r>
              <a:rPr lang="ru-RU" dirty="0" smtClean="0"/>
              <a:t>типа, достаточно просто использовать матрицу ортографической проекции</a:t>
            </a:r>
          </a:p>
          <a:p>
            <a:pPr lvl="1"/>
            <a:r>
              <a:rPr lang="ru-RU" dirty="0" smtClean="0"/>
              <a:t>Полученная карта теней будет иметь одинаковую «плотность». Т.е. не будет зависеть от угла между вектором </a:t>
            </a:r>
            <a:r>
              <a:rPr lang="en-US" dirty="0" smtClean="0"/>
              <a:t>L </a:t>
            </a:r>
            <a:r>
              <a:rPr lang="ru-RU" dirty="0" smtClean="0"/>
              <a:t>и «направлением излучения».</a:t>
            </a:r>
          </a:p>
        </p:txBody>
      </p:sp>
      <p:pic>
        <p:nvPicPr>
          <p:cNvPr id="2050" name="Picture 2" descr="Модель освещения Блинна-Фонга | Ivan Andreev's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748" y="3789040"/>
            <a:ext cx="2727191" cy="169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911545" y="5445224"/>
            <a:ext cx="2927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Схема работы алгоритмов</a:t>
            </a:r>
          </a:p>
          <a:p>
            <a:pPr algn="ctr"/>
            <a:r>
              <a:rPr lang="ru-RU" dirty="0" smtClean="0"/>
              <a:t> освещения</a:t>
            </a:r>
            <a:endParaRPr lang="ru-RU" dirty="0"/>
          </a:p>
        </p:txBody>
      </p:sp>
      <p:pic>
        <p:nvPicPr>
          <p:cNvPr id="2051" name="Picture 3" descr="D:\Diploma_true\bachelor-diploma\prez\bin\dir-shadowma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3655121"/>
            <a:ext cx="2048370" cy="204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Diploma_true\bachelor-diploma\prez\bin\spot-shadowma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3275856" y="3655120"/>
            <a:ext cx="2048370" cy="204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85344" y="5777497"/>
            <a:ext cx="1444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Directional 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карта теней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77630" y="5768389"/>
            <a:ext cx="1444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Spot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карта теней</a:t>
            </a:r>
          </a:p>
        </p:txBody>
      </p:sp>
    </p:spTree>
    <p:extLst>
      <p:ext uri="{BB962C8B-B14F-4D97-AF65-F5344CB8AC3E}">
        <p14:creationId xmlns:p14="http://schemas.microsoft.com/office/powerpoint/2010/main" val="1210029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работы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813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7D93A4C-91DB-45E8-BE19-33FFAEC8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D4B17395-5EC1-4751-A714-83942BBB8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3CA5F27F-9BD5-4F9C-93FA-663DD728549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Реализовано</a:t>
            </a:r>
          </a:p>
          <a:p>
            <a:pPr lvl="1"/>
            <a:r>
              <a:rPr lang="en-US" dirty="0" err="1" smtClean="0"/>
              <a:t>Frusutum</a:t>
            </a:r>
            <a:r>
              <a:rPr lang="en-US" dirty="0" smtClean="0"/>
              <a:t> </a:t>
            </a:r>
            <a:r>
              <a:rPr lang="en-US" dirty="0"/>
              <a:t>culling </a:t>
            </a:r>
            <a:r>
              <a:rPr lang="ru-RU" dirty="0"/>
              <a:t>для теней</a:t>
            </a:r>
          </a:p>
          <a:p>
            <a:pPr lvl="1"/>
            <a:r>
              <a:rPr lang="en-US" dirty="0" smtClean="0"/>
              <a:t>DIRECTIONAL shadow maps</a:t>
            </a:r>
            <a:endParaRPr lang="en-US" dirty="0"/>
          </a:p>
          <a:p>
            <a:pPr lvl="1"/>
            <a:r>
              <a:rPr lang="ru-RU" dirty="0"/>
              <a:t>Р</a:t>
            </a:r>
            <a:r>
              <a:rPr lang="ru-RU" dirty="0" smtClean="0"/>
              <a:t>едактор лампочек</a:t>
            </a:r>
            <a:endParaRPr lang="en-US" dirty="0" smtClean="0"/>
          </a:p>
          <a:p>
            <a:pPr lvl="1"/>
            <a:r>
              <a:rPr lang="ru-RU" dirty="0" smtClean="0"/>
              <a:t>Редактор в целом</a:t>
            </a:r>
            <a:endParaRPr lang="ru-RU" dirty="0"/>
          </a:p>
          <a:p>
            <a:r>
              <a:rPr lang="ru-RU" dirty="0" smtClean="0"/>
              <a:t>План на следующую неделю</a:t>
            </a:r>
          </a:p>
          <a:p>
            <a:pPr lvl="1"/>
            <a:r>
              <a:rPr lang="ru-RU" dirty="0" smtClean="0"/>
              <a:t>Придумывать и реализовывать ещё примеры</a:t>
            </a:r>
          </a:p>
          <a:p>
            <a:pPr lvl="1"/>
            <a:r>
              <a:rPr lang="ru-RU" dirty="0" smtClean="0"/>
              <a:t>Дорабатывать редактор</a:t>
            </a:r>
          </a:p>
          <a:p>
            <a:pPr lvl="1"/>
            <a:endParaRPr lang="ru-RU" dirty="0" smtClean="0"/>
          </a:p>
          <a:p>
            <a:pPr lvl="1"/>
            <a:endParaRPr lang="ru-RU" dirty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3573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Стандартная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138444</TotalTime>
  <Words>160</Words>
  <Application>Microsoft Office PowerPoint</Application>
  <PresentationFormat>Экран (4:3)</PresentationFormat>
  <Paragraphs>42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Начальная</vt:lpstr>
      <vt:lpstr>Исполнитель: Парусов В.А. Руководитель: Васильев А.А.</vt:lpstr>
      <vt:lpstr>Постановка задачи</vt:lpstr>
      <vt:lpstr>Постановка задачи на спринт</vt:lpstr>
      <vt:lpstr>Ortho vs frustum projection matrix</vt:lpstr>
      <vt:lpstr>«Directional» shadow maps</vt:lpstr>
      <vt:lpstr>Пример работы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</dc:title>
  <dc:creator>vyacheslav.chukanov</dc:creator>
  <cp:lastModifiedBy>Sairsey</cp:lastModifiedBy>
  <cp:revision>1273</cp:revision>
  <dcterms:created xsi:type="dcterms:W3CDTF">2012-06-29T11:30:28Z</dcterms:created>
  <dcterms:modified xsi:type="dcterms:W3CDTF">2023-03-09T13:14:26Z</dcterms:modified>
</cp:coreProperties>
</file>