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6" r:id="rId4"/>
    <p:sldId id="278" r:id="rId5"/>
    <p:sldId id="279" r:id="rId6"/>
    <p:sldId id="267" r:id="rId7"/>
    <p:sldId id="263" r:id="rId8"/>
    <p:sldId id="270" r:id="rId9"/>
    <p:sldId id="281" r:id="rId10"/>
    <p:sldId id="283" r:id="rId11"/>
    <p:sldId id="262" r:id="rId12"/>
    <p:sldId id="282" r:id="rId13"/>
    <p:sldId id="27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52D3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8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4F0CA"/>
    <a:srgbClr val="235F87"/>
    <a:srgbClr val="000000"/>
    <a:srgbClr val="AA56A1"/>
    <a:srgbClr val="8A3800"/>
    <a:srgbClr val="E93224"/>
    <a:srgbClr val="3B4C4D"/>
    <a:srgbClr val="1D2929"/>
    <a:srgbClr val="A3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AD5E8"/>
          </a:solidFill>
        </a:fill>
      </a:tcStyle>
    </a:wholeTbl>
    <a:band2H>
      <a:tcTxStyle/>
      <a:tcStyle>
        <a:tcBdr/>
        <a:fill>
          <a:solidFill>
            <a:srgbClr val="E6EB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E7E8E7"/>
          </a:solidFill>
        </a:fill>
      </a:tcStyle>
    </a:wholeTbl>
    <a:band2H>
      <a:tcTxStyle/>
      <a:tcStyle>
        <a:tcBdr/>
        <a:fill>
          <a:solidFill>
            <a:srgbClr val="F4F4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F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EFC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EFC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52D30"/>
              </a:solidFill>
              <a:prstDash val="solid"/>
              <a:round/>
            </a:ln>
          </a:top>
          <a:bottom>
            <a:ln w="25400" cap="flat">
              <a:solidFill>
                <a:srgbClr val="252D3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52D30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CB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381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381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252D3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solidFill>
            <a:srgbClr val="FEFCFF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50800" cap="flat">
              <a:solidFill>
                <a:srgbClr val="FEFCFF"/>
              </a:solidFill>
              <a:prstDash val="solid"/>
              <a:round/>
            </a:ln>
          </a:top>
          <a:bottom>
            <a:ln w="127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FEFCFF"/>
      </a:tcTxStyle>
      <a:tcStyle>
        <a:tcBdr>
          <a:left>
            <a:ln w="12700" cap="flat">
              <a:solidFill>
                <a:srgbClr val="FEFCFF"/>
              </a:solidFill>
              <a:prstDash val="solid"/>
              <a:round/>
            </a:ln>
          </a:left>
          <a:right>
            <a:ln w="12700" cap="flat">
              <a:solidFill>
                <a:srgbClr val="FEFCFF"/>
              </a:solidFill>
              <a:prstDash val="solid"/>
              <a:round/>
            </a:ln>
          </a:right>
          <a:top>
            <a:ln w="12700" cap="flat">
              <a:solidFill>
                <a:srgbClr val="FEFCFF"/>
              </a:solidFill>
              <a:prstDash val="solid"/>
              <a:round/>
            </a:ln>
          </a:top>
          <a:bottom>
            <a:ln w="25400" cap="flat">
              <a:solidFill>
                <a:srgbClr val="FEFCFF"/>
              </a:solidFill>
              <a:prstDash val="solid"/>
              <a:round/>
            </a:ln>
          </a:bottom>
          <a:insideH>
            <a:ln w="12700" cap="flat">
              <a:solidFill>
                <a:srgbClr val="FEFCFF"/>
              </a:solidFill>
              <a:prstDash val="solid"/>
              <a:round/>
            </a:ln>
          </a:insideH>
          <a:insideV>
            <a:ln w="12700" cap="flat">
              <a:solidFill>
                <a:srgbClr val="FEFC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740"/>
  </p:normalViewPr>
  <p:slideViewPr>
    <p:cSldViewPr snapToGrid="0" snapToObjects="1" showGuides="1">
      <p:cViewPr varScale="1">
        <p:scale>
          <a:sx n="30" d="100"/>
          <a:sy n="30" d="100"/>
        </p:scale>
        <p:origin x="162" y="1068"/>
      </p:cViewPr>
      <p:guideLst>
        <p:guide orient="horz" pos="4320"/>
        <p:guide pos="81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6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961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94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19504148" cy="21780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262D3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3" cy="7019925"/>
          </a:xfrm>
          <a:prstGeom prst="rect">
            <a:avLst/>
          </a:prstGeom>
        </p:spPr>
        <p:txBody>
          <a:bodyPr>
            <a:normAutofit/>
          </a:bodyPr>
          <a:lstStyle>
            <a:lvl1pPr algn="just"/>
            <a:lvl2pPr algn="just"/>
            <a:lvl3pPr algn="just"/>
            <a:lvl4pPr algn="just"/>
            <a:lvl5pPr algn="just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3144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265993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1183887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4135422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086958" y="3906439"/>
            <a:ext cx="2447926" cy="244792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144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265993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1183887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4135422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7086958" y="6858000"/>
            <a:ext cx="2447926" cy="244792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2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803668" y="12496800"/>
            <a:ext cx="379364" cy="419100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272D3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5pPr>
      <a:lvl6pPr marL="25654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6pPr>
      <a:lvl7pPr marL="30226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7pPr>
      <a:lvl8pPr marL="34798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8pPr>
      <a:lvl9pPr marL="3937000" marR="0" indent="-279400" algn="l" defTabSz="8255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ln>
            <a:noFill/>
          </a:ln>
          <a:solidFill>
            <a:srgbClr val="9B9A9C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"/>
          <p:cNvSpPr/>
          <p:nvPr/>
        </p:nvSpPr>
        <p:spPr>
          <a:xfrm>
            <a:off x="1693332" y="-8467"/>
            <a:ext cx="22690668" cy="9413724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Professional…"/>
          <p:cNvSpPr txBox="1"/>
          <p:nvPr/>
        </p:nvSpPr>
        <p:spPr>
          <a:xfrm>
            <a:off x="6653517" y="1454402"/>
            <a:ext cx="11076966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8000" b="1" dirty="0"/>
              <a:t>РАДИАЦИЯ НА НАБЕРЕЖНЫХ САНКТ-ПЕТЕРБУРГА</a:t>
            </a:r>
          </a:p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br>
              <a:rPr lang="ru-RU" sz="8000" dirty="0"/>
            </a:b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 по физике</a:t>
            </a:r>
            <a:endParaRPr sz="8000" dirty="0">
              <a:solidFill>
                <a:schemeClr val="bg1"/>
              </a:solidFill>
            </a:endParaRPr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B01520-9005-43D0-9FCF-60A52399409C}"/>
              </a:ext>
            </a:extLst>
          </p:cNvPr>
          <p:cNvSpPr/>
          <p:nvPr/>
        </p:nvSpPr>
        <p:spPr>
          <a:xfrm>
            <a:off x="15861496" y="10410700"/>
            <a:ext cx="85225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МУРГАЕВ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Бадмаевич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преподаватель физики 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КОСТОУСОВ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Сергей Андреевич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2DE88C1-CBAA-4E71-9829-209292F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900" y="678770"/>
            <a:ext cx="19504148" cy="1346880"/>
          </a:xfrm>
        </p:spPr>
        <p:txBody>
          <a:bodyPr>
            <a:normAutofit/>
          </a:bodyPr>
          <a:lstStyle/>
          <a:p>
            <a:pPr algn="ctr"/>
            <a:r>
              <a:rPr lang="ru-RU" sz="8000" b="0" dirty="0"/>
              <a:t>Результаты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77D9C3-88EB-4C73-AA91-F25E6CAB8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29" r="947" b="9189"/>
          <a:stretch/>
        </p:blipFill>
        <p:spPr>
          <a:xfrm>
            <a:off x="1932517" y="3363686"/>
            <a:ext cx="19692531" cy="9078685"/>
          </a:xfrm>
          <a:prstGeom prst="rect">
            <a:avLst/>
          </a:prstGeo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8A165D93-FB5E-41B3-8B1E-B4F2A2DF9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943" y="2286000"/>
            <a:ext cx="21409933" cy="1075122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оугольник">
            <a:extLst>
              <a:ext uri="{FF2B5EF4-FFF2-40B4-BE49-F238E27FC236}">
                <a16:creationId xmlns:a16="http://schemas.microsoft.com/office/drawing/2014/main" id="{4F5C8C52-65D2-4A50-8CC4-E62EB6F42FD9}"/>
              </a:ext>
            </a:extLst>
          </p:cNvPr>
          <p:cNvSpPr/>
          <p:nvPr/>
        </p:nvSpPr>
        <p:spPr>
          <a:xfrm>
            <a:off x="-231357" y="0"/>
            <a:ext cx="1709143" cy="13810353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0957FECA-37AA-4AB3-9003-5B812F7FC84B}"/>
              </a:ext>
            </a:extLst>
          </p:cNvPr>
          <p:cNvSpPr/>
          <p:nvPr/>
        </p:nvSpPr>
        <p:spPr>
          <a:xfrm>
            <a:off x="246562" y="655586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0399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05F35A-43B9-3D4F-A395-15A4C2AC793E}"/>
              </a:ext>
            </a:extLst>
          </p:cNvPr>
          <p:cNvGrpSpPr/>
          <p:nvPr/>
        </p:nvGrpSpPr>
        <p:grpSpPr>
          <a:xfrm>
            <a:off x="2003734" y="1397561"/>
            <a:ext cx="9640996" cy="6186310"/>
            <a:chOff x="3014863" y="5582432"/>
            <a:chExt cx="9380325" cy="4703769"/>
          </a:xfrm>
        </p:grpSpPr>
        <p:sp>
          <p:nvSpPr>
            <p:cNvPr id="82" name="Professional…"/>
            <p:cNvSpPr txBox="1"/>
            <p:nvPr/>
          </p:nvSpPr>
          <p:spPr>
            <a:xfrm>
              <a:off x="3114758" y="5582432"/>
              <a:ext cx="9177136" cy="47037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8000" dirty="0">
                  <a:solidFill>
                    <a:schemeClr val="tx1"/>
                  </a:solidFill>
                </a:rPr>
                <a:t>Измерения радиации на станциях метрополитена</a:t>
              </a:r>
            </a:p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endParaRPr lang="ru-RU" sz="60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endParaRPr lang="ru-RU" sz="6000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3014863" y="8175141"/>
              <a:ext cx="9380325" cy="658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" name="Professional…">
            <a:extLst>
              <a:ext uri="{FF2B5EF4-FFF2-40B4-BE49-F238E27FC236}">
                <a16:creationId xmlns:a16="http://schemas.microsoft.com/office/drawing/2014/main" id="{50D199F6-4BD5-B24E-BEA8-72E4BFF553CF}"/>
              </a:ext>
            </a:extLst>
          </p:cNvPr>
          <p:cNvSpPr txBox="1"/>
          <p:nvPr/>
        </p:nvSpPr>
        <p:spPr>
          <a:xfrm>
            <a:off x="14679119" y="3378098"/>
            <a:ext cx="80085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3175E73-FA5E-4495-ADF3-0FB9801C9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19053"/>
              </p:ext>
            </p:extLst>
          </p:nvPr>
        </p:nvGraphicFramePr>
        <p:xfrm>
          <a:off x="10352314" y="528799"/>
          <a:ext cx="13160829" cy="128301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26798">
                  <a:extLst>
                    <a:ext uri="{9D8B030D-6E8A-4147-A177-3AD203B41FA5}">
                      <a16:colId xmlns:a16="http://schemas.microsoft.com/office/drawing/2014/main" val="1258603905"/>
                    </a:ext>
                  </a:extLst>
                </a:gridCol>
                <a:gridCol w="7134031">
                  <a:extLst>
                    <a:ext uri="{9D8B030D-6E8A-4147-A177-3AD203B41FA5}">
                      <a16:colId xmlns:a16="http://schemas.microsoft.com/office/drawing/2014/main" val="790075335"/>
                    </a:ext>
                  </a:extLst>
                </a:gridCol>
              </a:tblGrid>
              <a:tr h="10094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Станция 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/>
                </a:tc>
                <a:tc>
                  <a:txBody>
                    <a:bodyPr/>
                    <a:lstStyle/>
                    <a:p>
                      <a:pPr indent="28575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Среднее значение радиации, мкЗв/ч </a:t>
                      </a:r>
                      <a:endParaRPr lang="ru-RU" sz="4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1279448548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Бухарестская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</a:t>
                      </a:r>
                      <a:endParaRPr lang="ru-RU" sz="4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4139188791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Гражданский проспект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0,30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3460935632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Чернышевская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0,27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2244505715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Лесная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0,23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4051935672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Выборгская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0,29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816831287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Площадь Ленина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0,27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1319578443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Площадь Восстания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0,34</a:t>
                      </a:r>
                      <a:endParaRPr lang="ru-RU" sz="4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3564702173"/>
                  </a:ext>
                </a:extLst>
              </a:tr>
              <a:tr h="10094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Среднее по всем станциям</a:t>
                      </a:r>
                    </a:p>
                  </a:txBody>
                  <a:tcPr marL="113030" marR="73025" marT="8445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0,25</a:t>
                      </a:r>
                    </a:p>
                  </a:txBody>
                  <a:tcPr marL="113030" marR="73025" marT="84455" marB="0" anchor="ctr"/>
                </a:tc>
                <a:extLst>
                  <a:ext uri="{0D108BD9-81ED-4DB2-BD59-A6C34878D82A}">
                    <a16:rowId xmlns:a16="http://schemas.microsoft.com/office/drawing/2014/main" val="3783574964"/>
                  </a:ext>
                </a:extLst>
              </a:tr>
            </a:tbl>
          </a:graphicData>
        </a:graphic>
      </p:graphicFrame>
      <p:sp>
        <p:nvSpPr>
          <p:cNvPr id="17" name="Прямоугольник">
            <a:extLst>
              <a:ext uri="{FF2B5EF4-FFF2-40B4-BE49-F238E27FC236}">
                <a16:creationId xmlns:a16="http://schemas.microsoft.com/office/drawing/2014/main" id="{2B612560-DBF1-4F50-9965-B32030470B67}"/>
              </a:ext>
            </a:extLst>
          </p:cNvPr>
          <p:cNvSpPr/>
          <p:nvPr/>
        </p:nvSpPr>
        <p:spPr>
          <a:xfrm>
            <a:off x="-231357" y="77418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76CA853D-C7D0-487B-A8C1-3D98394EC4F2}"/>
              </a:ext>
            </a:extLst>
          </p:cNvPr>
          <p:cNvSpPr/>
          <p:nvPr/>
        </p:nvSpPr>
        <p:spPr>
          <a:xfrm>
            <a:off x="353481" y="905453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6786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05F35A-43B9-3D4F-A395-15A4C2AC793E}"/>
              </a:ext>
            </a:extLst>
          </p:cNvPr>
          <p:cNvGrpSpPr/>
          <p:nvPr/>
        </p:nvGrpSpPr>
        <p:grpSpPr>
          <a:xfrm>
            <a:off x="2003734" y="1397560"/>
            <a:ext cx="6976980" cy="5078313"/>
            <a:chOff x="3014863" y="5582432"/>
            <a:chExt cx="9380325" cy="3861302"/>
          </a:xfrm>
        </p:grpSpPr>
        <p:sp>
          <p:nvSpPr>
            <p:cNvPr id="82" name="Professional…"/>
            <p:cNvSpPr txBox="1"/>
            <p:nvPr/>
          </p:nvSpPr>
          <p:spPr>
            <a:xfrm>
              <a:off x="3114758" y="5582432"/>
              <a:ext cx="9177136" cy="38613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8000" dirty="0">
                  <a:solidFill>
                    <a:schemeClr val="tx1"/>
                  </a:solidFill>
                </a:rPr>
                <a:t>Измерения радиации на набережных</a:t>
              </a:r>
            </a:p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endParaRPr lang="ru-RU" sz="6000" dirty="0">
                <a:solidFill>
                  <a:schemeClr val="tx1"/>
                </a:solidFill>
              </a:endParaRPr>
            </a:p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endParaRPr lang="ru-RU" sz="6000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3014863" y="8175141"/>
              <a:ext cx="9380325" cy="658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DD10378-4AD4-4155-A080-85BF1ACB0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8798"/>
              </p:ext>
            </p:extLst>
          </p:nvPr>
        </p:nvGraphicFramePr>
        <p:xfrm>
          <a:off x="8556171" y="0"/>
          <a:ext cx="15827829" cy="130628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913069">
                  <a:extLst>
                    <a:ext uri="{9D8B030D-6E8A-4147-A177-3AD203B41FA5}">
                      <a16:colId xmlns:a16="http://schemas.microsoft.com/office/drawing/2014/main" val="3434466674"/>
                    </a:ext>
                  </a:extLst>
                </a:gridCol>
                <a:gridCol w="7914760">
                  <a:extLst>
                    <a:ext uri="{9D8B030D-6E8A-4147-A177-3AD203B41FA5}">
                      <a16:colId xmlns:a16="http://schemas.microsoft.com/office/drawing/2014/main" val="210843269"/>
                    </a:ext>
                  </a:extLst>
                </a:gridCol>
              </a:tblGrid>
              <a:tr h="1526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Места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Среднее значение радиации в </a:t>
                      </a:r>
                      <a:r>
                        <a:rPr lang="ru-RU" sz="4400" dirty="0" err="1">
                          <a:effectLst/>
                        </a:rPr>
                        <a:t>мкрЗв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071459"/>
                  </a:ext>
                </a:extLst>
              </a:tr>
              <a:tr h="117153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 крейсера Авроры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>
                          <a:effectLst/>
                        </a:rPr>
                        <a:t>0,34</a:t>
                      </a:r>
                      <a:endParaRPr lang="ru-RU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449242"/>
                  </a:ext>
                </a:extLst>
              </a:tr>
              <a:tr h="129620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набережная реки Фонтанки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(рядом с Летним садом)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0,23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795122"/>
                  </a:ext>
                </a:extLst>
              </a:tr>
              <a:tr h="113681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У Спаса на Крови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0,33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3521476"/>
                  </a:ext>
                </a:extLst>
              </a:tr>
              <a:tr h="103167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Дворцовая набережная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0,24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732143"/>
                  </a:ext>
                </a:extLst>
              </a:tr>
              <a:tr h="106345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стрелка Васильевского </a:t>
                      </a:r>
                      <a:r>
                        <a:rPr lang="ru-RU" sz="4400" dirty="0" err="1">
                          <a:effectLst/>
                        </a:rPr>
                        <a:t>остр</a:t>
                      </a:r>
                      <a:r>
                        <a:rPr lang="ru-RU" sz="4400" dirty="0">
                          <a:effectLst/>
                        </a:rPr>
                        <a:t>.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0,38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182610"/>
                  </a:ext>
                </a:extLst>
              </a:tr>
              <a:tr h="127367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>
                          <a:effectLst/>
                        </a:rPr>
                        <a:t>Выборгская набережная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>
                          <a:effectLst/>
                        </a:rPr>
                        <a:t> </a:t>
                      </a:r>
                      <a:endParaRPr lang="ru-RU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0,27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927208"/>
                  </a:ext>
                </a:extLst>
              </a:tr>
              <a:tr h="103167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У Петропавловской крепости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0,32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149723"/>
                  </a:ext>
                </a:extLst>
              </a:tr>
              <a:tr h="191050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Аптекарская набережная 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(рядом с телевизионной башней)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</a:rPr>
                        <a:t>0,29</a:t>
                      </a:r>
                      <a:endParaRPr lang="ru-RU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202081"/>
                  </a:ext>
                </a:extLst>
              </a:tr>
              <a:tr h="14070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 по всем набережным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4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66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8412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Professional…"/>
          <p:cNvSpPr txBox="1"/>
          <p:nvPr/>
        </p:nvSpPr>
        <p:spPr>
          <a:xfrm>
            <a:off x="1681061" y="6187339"/>
            <a:ext cx="2267105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9600" dirty="0">
                <a:solidFill>
                  <a:schemeClr val="tx1"/>
                </a:solidFill>
              </a:rPr>
              <a:t>Благодарю за внимание</a:t>
            </a:r>
            <a:r>
              <a:rPr lang="en-US" sz="9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3" name="Hi!"/>
          <p:cNvSpPr txBox="1"/>
          <p:nvPr/>
        </p:nvSpPr>
        <p:spPr>
          <a:xfrm>
            <a:off x="2841869" y="2157765"/>
            <a:ext cx="5190022" cy="577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90000"/>
              </a:lnSpc>
              <a:defRPr sz="10000">
                <a:solidFill>
                  <a:srgbClr val="E93224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84" name="PowerPoint, Keynote and Google slides Templates for Business, Marketing and Education"/>
          <p:cNvSpPr txBox="1"/>
          <p:nvPr/>
        </p:nvSpPr>
        <p:spPr>
          <a:xfrm>
            <a:off x="3113720" y="9938676"/>
            <a:ext cx="8062105" cy="72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4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>
              <a:lnSpc>
                <a:spcPts val="5400"/>
              </a:lnSpc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8210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" name="Professional…"/>
          <p:cNvSpPr txBox="1"/>
          <p:nvPr/>
        </p:nvSpPr>
        <p:spPr>
          <a:xfrm>
            <a:off x="4657020" y="1449820"/>
            <a:ext cx="1547633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8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sz="8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BA1922-EC4D-0440-9D02-042AEA107B9F}"/>
              </a:ext>
            </a:extLst>
          </p:cNvPr>
          <p:cNvGrpSpPr/>
          <p:nvPr/>
        </p:nvGrpSpPr>
        <p:grpSpPr>
          <a:xfrm>
            <a:off x="3014863" y="4565064"/>
            <a:ext cx="19972114" cy="4813369"/>
            <a:chOff x="3014863" y="4565064"/>
            <a:chExt cx="19972114" cy="4813369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3014863" y="4565064"/>
              <a:ext cx="9380325" cy="48133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7200" b="1" dirty="0">
                  <a:solidFill>
                    <a:schemeClr val="tx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Цель:</a:t>
              </a:r>
              <a:r>
                <a:rPr lang="ru-RU" sz="7200" b="1" dirty="0">
                  <a:solidFill>
                    <a:srgbClr val="E93224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ru-RU" sz="6600" dirty="0">
                  <a:latin typeface="Arial" panose="020B0604020202020204" pitchFamily="34" charset="0"/>
                  <a:cs typeface="Arial" panose="020B0604020202020204" pitchFamily="34" charset="0"/>
                </a:rPr>
                <a:t>оценить дозу радиации, получаемую жителями Санкт-Петербурга.</a:t>
              </a:r>
            </a:p>
            <a:p>
              <a:pPr>
                <a:lnSpc>
                  <a:spcPct val="150000"/>
                </a:lnSpc>
              </a:pP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BA888FDE-5ED3-734A-9AF6-718272BF991D}"/>
                </a:ext>
              </a:extLst>
            </p:cNvPr>
            <p:cNvSpPr/>
            <p:nvPr/>
          </p:nvSpPr>
          <p:spPr>
            <a:xfrm>
              <a:off x="13606652" y="5813791"/>
              <a:ext cx="9380325" cy="658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ru-RU" sz="2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37882D-3E0A-425A-BC75-15138F019976}"/>
              </a:ext>
            </a:extLst>
          </p:cNvPr>
          <p:cNvSpPr/>
          <p:nvPr/>
        </p:nvSpPr>
        <p:spPr>
          <a:xfrm>
            <a:off x="12587257" y="4565064"/>
            <a:ext cx="11419114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проекта: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влияние радиации на человека;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Сделать счётчик Гейгера; 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Измерить радиацию;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6600" dirty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4177561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6163172-5539-4748-943D-BF8DEBFC246C}"/>
              </a:ext>
            </a:extLst>
          </p:cNvPr>
          <p:cNvGrpSpPr/>
          <p:nvPr/>
        </p:nvGrpSpPr>
        <p:grpSpPr>
          <a:xfrm>
            <a:off x="2677887" y="2137256"/>
            <a:ext cx="20148978" cy="5275915"/>
            <a:chOff x="11374289" y="2137256"/>
            <a:chExt cx="11452575" cy="6505521"/>
          </a:xfrm>
        </p:grpSpPr>
        <p:sp>
          <p:nvSpPr>
            <p:cNvPr id="82" name="Professional…"/>
            <p:cNvSpPr txBox="1"/>
            <p:nvPr/>
          </p:nvSpPr>
          <p:spPr>
            <a:xfrm>
              <a:off x="11374289" y="2137256"/>
              <a:ext cx="11107440" cy="14773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dirty="0">
                  <a:solidFill>
                    <a:schemeClr val="accent1"/>
                  </a:solidFill>
                </a:rPr>
                <a:t>Альфа-излучение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11374290" y="3614584"/>
              <a:ext cx="11452574" cy="502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5400" dirty="0"/>
                <a:t>Представляет собой ядра, которые испускаются при распаде радиоактивных элементов тяжелее свинца или образуются в результате протекания ядерных реакций. </a:t>
              </a:r>
              <a:endParaRPr lang="ru-RU" sz="5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8" name="Рисунок 17" descr="https://i1.wp.com/ecoidea.by/sites/default/files/2017/04/8/raznye_tipy_izlucheniya.jpg">
            <a:extLst>
              <a:ext uri="{FF2B5EF4-FFF2-40B4-BE49-F238E27FC236}">
                <a16:creationId xmlns:a16="http://schemas.microsoft.com/office/drawing/2014/main" id="{21E46BBA-B0DC-4A7B-8E98-5FCEC427934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t="11404" r="13258" b="72624"/>
          <a:stretch/>
        </p:blipFill>
        <p:spPr bwMode="auto">
          <a:xfrm>
            <a:off x="3069771" y="8850086"/>
            <a:ext cx="18843172" cy="37585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15997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6163172-5539-4748-943D-BF8DEBFC246C}"/>
              </a:ext>
            </a:extLst>
          </p:cNvPr>
          <p:cNvGrpSpPr/>
          <p:nvPr/>
        </p:nvGrpSpPr>
        <p:grpSpPr>
          <a:xfrm>
            <a:off x="4309117" y="1282107"/>
            <a:ext cx="16850607" cy="6092344"/>
            <a:chOff x="11374289" y="2137256"/>
            <a:chExt cx="11452575" cy="6505521"/>
          </a:xfrm>
        </p:grpSpPr>
        <p:sp>
          <p:nvSpPr>
            <p:cNvPr id="82" name="Professional…"/>
            <p:cNvSpPr txBox="1"/>
            <p:nvPr/>
          </p:nvSpPr>
          <p:spPr>
            <a:xfrm>
              <a:off x="11374289" y="2137256"/>
              <a:ext cx="11107440" cy="10014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dirty="0">
                  <a:solidFill>
                    <a:schemeClr val="accent1"/>
                  </a:solidFill>
                </a:rPr>
                <a:t>Бета-излучение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11374290" y="3614584"/>
              <a:ext cx="11452574" cy="502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5400" dirty="0"/>
                <a:t>бета-излучение – это электроны или позитроны (β-частицы), которые образуются при бета-распаде различных элементов от самых легких (нейтрон) до самых тяжелых.</a:t>
              </a:r>
              <a:endParaRPr lang="ru-RU" sz="5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8" name="Рисунок 7" descr="https://i1.wp.com/ecoidea.by/sites/default/files/2017/04/8/raznye_tipy_izlucheniya.jpg">
            <a:extLst>
              <a:ext uri="{FF2B5EF4-FFF2-40B4-BE49-F238E27FC236}">
                <a16:creationId xmlns:a16="http://schemas.microsoft.com/office/drawing/2014/main" id="{E4B6BEC8-08DB-4B82-BC4C-2B2CB7302D1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0" t="41619" r="26878" b="42212"/>
          <a:stretch/>
        </p:blipFill>
        <p:spPr bwMode="auto">
          <a:xfrm>
            <a:off x="2641978" y="8719457"/>
            <a:ext cx="20184886" cy="44029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91908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6163172-5539-4748-943D-BF8DEBFC246C}"/>
              </a:ext>
            </a:extLst>
          </p:cNvPr>
          <p:cNvGrpSpPr/>
          <p:nvPr/>
        </p:nvGrpSpPr>
        <p:grpSpPr>
          <a:xfrm>
            <a:off x="2378901" y="1282107"/>
            <a:ext cx="20447964" cy="4729001"/>
            <a:chOff x="11374289" y="2137256"/>
            <a:chExt cx="11452575" cy="6012589"/>
          </a:xfrm>
        </p:grpSpPr>
        <p:sp>
          <p:nvSpPr>
            <p:cNvPr id="82" name="Professional…"/>
            <p:cNvSpPr txBox="1"/>
            <p:nvPr/>
          </p:nvSpPr>
          <p:spPr>
            <a:xfrm>
              <a:off x="11374289" y="2137256"/>
              <a:ext cx="11107440" cy="10014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dirty="0">
                  <a:solidFill>
                    <a:schemeClr val="accent1"/>
                  </a:solidFill>
                </a:rPr>
                <a:t>Гамма-излучение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11374290" y="3966661"/>
              <a:ext cx="11452574" cy="41831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5400" dirty="0"/>
                <a:t>Представляет собой поток γ-квантов с длиной волны </a:t>
              </a:r>
              <a:r>
                <a:rPr lang="ru-RU" sz="4400" dirty="0"/>
                <a:t>2⋅10</a:t>
              </a:r>
              <a:r>
                <a:rPr lang="ru-RU" sz="4400" baseline="30000" dirty="0"/>
                <a:t>−10</a:t>
              </a:r>
              <a:r>
                <a:rPr lang="ru-RU" sz="4400" dirty="0"/>
                <a:t> м. </a:t>
              </a:r>
              <a:r>
                <a:rPr lang="ru-RU" sz="5400" dirty="0"/>
                <a:t>Его масса и заряд равны нулю, а энергия составляет 1 кэВ - 50 МэВ.</a:t>
              </a:r>
              <a:endParaRPr lang="ru-RU" sz="5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9" name="Рисунок 8" descr="https://i1.wp.com/ecoidea.by/sites/default/files/2017/04/8/raznye_tipy_izlucheniya.jpg">
            <a:extLst>
              <a:ext uri="{FF2B5EF4-FFF2-40B4-BE49-F238E27FC236}">
                <a16:creationId xmlns:a16="http://schemas.microsoft.com/office/drawing/2014/main" id="{F1FA0641-0126-4C1E-BADC-3565317492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t="73756" r="5751" b="8197"/>
          <a:stretch/>
        </p:blipFill>
        <p:spPr bwMode="auto">
          <a:xfrm>
            <a:off x="2607980" y="7704893"/>
            <a:ext cx="20677043" cy="32901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04142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sp>
        <p:nvSpPr>
          <p:cNvPr id="82" name="Professional…"/>
          <p:cNvSpPr txBox="1"/>
          <p:nvPr/>
        </p:nvSpPr>
        <p:spPr>
          <a:xfrm>
            <a:off x="1212948" y="528799"/>
            <a:ext cx="21984535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10000" dirty="0">
                <a:solidFill>
                  <a:schemeClr val="tx1"/>
                </a:solidFill>
              </a:rPr>
              <a:t>Проникающая способность радиации</a:t>
            </a:r>
            <a:endParaRPr sz="10000" dirty="0">
              <a:solidFill>
                <a:schemeClr val="tx1"/>
              </a:solidFill>
            </a:endParaRPr>
          </a:p>
        </p:txBody>
      </p:sp>
      <p:pic>
        <p:nvPicPr>
          <p:cNvPr id="22" name="Рисунок 21" descr="https://cf2.ppt-online.org/files2/slide/x/x8LJVi2WoNsUEByu7epklKXZAfR3n1QTrDMvbq/slide-129.jpg">
            <a:extLst>
              <a:ext uri="{FF2B5EF4-FFF2-40B4-BE49-F238E27FC236}">
                <a16:creationId xmlns:a16="http://schemas.microsoft.com/office/drawing/2014/main" id="{AF669946-D8D9-40A4-925D-7AA6719674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13504" r="4214" b="9975"/>
          <a:stretch/>
        </p:blipFill>
        <p:spPr bwMode="auto">
          <a:xfrm>
            <a:off x="3657600" y="4049485"/>
            <a:ext cx="14695715" cy="871945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9536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7" y="-8467"/>
            <a:ext cx="1709143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971D41F0-B2B0-0D43-A089-80AA118B63CB}"/>
              </a:ext>
            </a:extLst>
          </p:cNvPr>
          <p:cNvGrpSpPr/>
          <p:nvPr/>
        </p:nvGrpSpPr>
        <p:grpSpPr>
          <a:xfrm>
            <a:off x="2947459" y="2245327"/>
            <a:ext cx="9456013" cy="5675407"/>
            <a:chOff x="2947459" y="2245327"/>
            <a:chExt cx="9456013" cy="5675407"/>
          </a:xfrm>
        </p:grpSpPr>
        <p:sp>
          <p:nvSpPr>
            <p:cNvPr id="82" name="Professional…"/>
            <p:cNvSpPr txBox="1"/>
            <p:nvPr/>
          </p:nvSpPr>
          <p:spPr>
            <a:xfrm>
              <a:off x="2987421" y="4582172"/>
              <a:ext cx="6872195" cy="757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4800" b="1" dirty="0">
                  <a:solidFill>
                    <a:schemeClr val="tx1"/>
                  </a:solidFill>
                </a:rPr>
                <a:t>Класс </a:t>
              </a:r>
              <a:r>
                <a:rPr lang="en-GB" sz="4800" b="1" dirty="0">
                  <a:solidFill>
                    <a:schemeClr val="tx1"/>
                  </a:solidFill>
                </a:rPr>
                <a:t>A</a:t>
              </a:r>
              <a:endParaRPr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2947459" y="5172609"/>
              <a:ext cx="9456013" cy="2748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4000" dirty="0"/>
                <a:t>породы, используемые для строительства жилых и общественных зданий (самый безопасный).</a:t>
              </a:r>
              <a:endParaRPr lang="ru-RU" sz="4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Группа 1">
              <a:extLst>
                <a:ext uri="{FF2B5EF4-FFF2-40B4-BE49-F238E27FC236}">
                  <a16:creationId xmlns:a16="http://schemas.microsoft.com/office/drawing/2014/main" id="{CD9ED231-8572-5B44-A997-19131793E190}"/>
                </a:ext>
              </a:extLst>
            </p:cNvPr>
            <p:cNvGrpSpPr/>
            <p:nvPr/>
          </p:nvGrpSpPr>
          <p:grpSpPr>
            <a:xfrm>
              <a:off x="3026970" y="2245327"/>
              <a:ext cx="2101621" cy="2101619"/>
              <a:chOff x="3026970" y="2245327"/>
              <a:chExt cx="2101621" cy="2101619"/>
            </a:xfrm>
          </p:grpSpPr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AE1D93BC-CF5C-E143-9087-A3548FFEA19F}"/>
                  </a:ext>
                </a:extLst>
              </p:cNvPr>
              <p:cNvSpPr/>
              <p:nvPr/>
            </p:nvSpPr>
            <p:spPr>
              <a:xfrm>
                <a:off x="3026970" y="2245327"/>
                <a:ext cx="2101621" cy="2101619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ru-RU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sp>
            <p:nvSpPr>
              <p:cNvPr id="37" name="Professional…">
                <a:extLst>
                  <a:ext uri="{FF2B5EF4-FFF2-40B4-BE49-F238E27FC236}">
                    <a16:creationId xmlns:a16="http://schemas.microsoft.com/office/drawing/2014/main" id="{EAAE7DB6-EEF1-B64F-A5B1-E63F771C0C41}"/>
                  </a:ext>
                </a:extLst>
              </p:cNvPr>
              <p:cNvSpPr txBox="1"/>
              <p:nvPr/>
            </p:nvSpPr>
            <p:spPr>
              <a:xfrm>
                <a:off x="3869206" y="2815116"/>
                <a:ext cx="488272" cy="14972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algn="ctr">
                  <a:lnSpc>
                    <a:spcPct val="90000"/>
                  </a:lnSpc>
                  <a:defRPr sz="10000">
                    <a:solidFill>
                      <a:srgbClr val="F4F0CA"/>
                    </a:solidFill>
                    <a:latin typeface="Roboto Slab Bold"/>
                    <a:ea typeface="Roboto Slab Bold"/>
                    <a:cs typeface="Roboto Slab Bold"/>
                    <a:sym typeface="Roboto Slab Bold"/>
                  </a:defRPr>
                </a:pPr>
                <a:r>
                  <a:rPr lang="en-US" sz="7000" dirty="0">
                    <a:solidFill>
                      <a:schemeClr val="bg1"/>
                    </a:solidFill>
                  </a:rPr>
                  <a:t>1</a:t>
                </a:r>
                <a:endParaRPr sz="7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A2923D9-B184-3644-9F4B-00AB8E79ED71}"/>
              </a:ext>
            </a:extLst>
          </p:cNvPr>
          <p:cNvGrpSpPr/>
          <p:nvPr/>
        </p:nvGrpSpPr>
        <p:grpSpPr>
          <a:xfrm>
            <a:off x="13284155" y="2245327"/>
            <a:ext cx="9456013" cy="5688330"/>
            <a:chOff x="13284155" y="2245327"/>
            <a:chExt cx="9456013" cy="5688330"/>
          </a:xfrm>
        </p:grpSpPr>
        <p:sp>
          <p:nvSpPr>
            <p:cNvPr id="28" name="Professional…">
              <a:extLst>
                <a:ext uri="{FF2B5EF4-FFF2-40B4-BE49-F238E27FC236}">
                  <a16:creationId xmlns:a16="http://schemas.microsoft.com/office/drawing/2014/main" id="{88BB4BF5-4BD1-5646-95DF-0FB50EC05E59}"/>
                </a:ext>
              </a:extLst>
            </p:cNvPr>
            <p:cNvSpPr txBox="1"/>
            <p:nvPr/>
          </p:nvSpPr>
          <p:spPr>
            <a:xfrm>
              <a:off x="13324117" y="4595095"/>
              <a:ext cx="6872195" cy="757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4800" b="1" dirty="0">
                  <a:solidFill>
                    <a:schemeClr val="tx1"/>
                  </a:solidFill>
                </a:rPr>
                <a:t>Класс</a:t>
              </a:r>
              <a:r>
                <a:rPr lang="en-GB" sz="4800" b="1" dirty="0">
                  <a:solidFill>
                    <a:schemeClr val="tx1"/>
                  </a:solidFill>
                </a:rPr>
                <a:t> B</a:t>
              </a:r>
              <a:endParaRPr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4C349CF-25E4-254B-BFB4-4276A3548582}"/>
                </a:ext>
              </a:extLst>
            </p:cNvPr>
            <p:cNvSpPr/>
            <p:nvPr/>
          </p:nvSpPr>
          <p:spPr>
            <a:xfrm>
              <a:off x="13284155" y="5185532"/>
              <a:ext cx="9456013" cy="2748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4000" dirty="0"/>
                <a:t>породы, используемые для строительства дорог в пределах городов и населенных пунктов.</a:t>
              </a:r>
              <a:endParaRPr lang="ru-RU" sz="4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FEC7575F-AE40-6043-A1B0-8049AD3A6B70}"/>
                </a:ext>
              </a:extLst>
            </p:cNvPr>
            <p:cNvSpPr/>
            <p:nvPr/>
          </p:nvSpPr>
          <p:spPr>
            <a:xfrm>
              <a:off x="13324117" y="2245327"/>
              <a:ext cx="2101621" cy="2101621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0" name="Professional…">
              <a:extLst>
                <a:ext uri="{FF2B5EF4-FFF2-40B4-BE49-F238E27FC236}">
                  <a16:creationId xmlns:a16="http://schemas.microsoft.com/office/drawing/2014/main" id="{C90774D4-2112-FC4A-AF56-DABB59DCA501}"/>
                </a:ext>
              </a:extLst>
            </p:cNvPr>
            <p:cNvSpPr txBox="1"/>
            <p:nvPr/>
          </p:nvSpPr>
          <p:spPr>
            <a:xfrm>
              <a:off x="14115858" y="2815117"/>
              <a:ext cx="589262" cy="10618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algn="ctr"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7000" dirty="0">
                  <a:solidFill>
                    <a:schemeClr val="bg1"/>
                  </a:solidFill>
                </a:rPr>
                <a:t>2</a:t>
              </a:r>
              <a:endParaRPr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F0727EE-86AE-B046-BD9B-D2D90532D867}"/>
              </a:ext>
            </a:extLst>
          </p:cNvPr>
          <p:cNvGrpSpPr/>
          <p:nvPr/>
        </p:nvGrpSpPr>
        <p:grpSpPr>
          <a:xfrm>
            <a:off x="3026970" y="8511171"/>
            <a:ext cx="16273401" cy="4768756"/>
            <a:chOff x="2947459" y="7529512"/>
            <a:chExt cx="16273401" cy="4768756"/>
          </a:xfrm>
        </p:grpSpPr>
        <p:sp>
          <p:nvSpPr>
            <p:cNvPr id="31" name="Professional…">
              <a:extLst>
                <a:ext uri="{FF2B5EF4-FFF2-40B4-BE49-F238E27FC236}">
                  <a16:creationId xmlns:a16="http://schemas.microsoft.com/office/drawing/2014/main" id="{7D4206D5-3EA0-5847-AFB5-6EE1E8941CFE}"/>
                </a:ext>
              </a:extLst>
            </p:cNvPr>
            <p:cNvSpPr txBox="1"/>
            <p:nvPr/>
          </p:nvSpPr>
          <p:spPr>
            <a:xfrm>
              <a:off x="2987421" y="9883036"/>
              <a:ext cx="6872195" cy="7571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4800" b="1" dirty="0">
                  <a:solidFill>
                    <a:schemeClr val="tx1"/>
                  </a:solidFill>
                </a:rPr>
                <a:t>Класс </a:t>
              </a:r>
              <a:r>
                <a:rPr lang="en-GB" sz="4800" b="1" dirty="0">
                  <a:solidFill>
                    <a:schemeClr val="tx1"/>
                  </a:solidFill>
                </a:rPr>
                <a:t>C</a:t>
              </a:r>
              <a:endParaRPr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9B51F43-4985-A448-86F6-6F4DDB019524}"/>
                </a:ext>
              </a:extLst>
            </p:cNvPr>
            <p:cNvSpPr/>
            <p:nvPr/>
          </p:nvSpPr>
          <p:spPr>
            <a:xfrm>
              <a:off x="2947459" y="10473473"/>
              <a:ext cx="16273401" cy="182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4000" dirty="0"/>
                <a:t>породы, используемые для прокладки дорог в отдалении от населенных пунктов (применяется очень редко).</a:t>
              </a:r>
              <a:endParaRPr lang="ru-RU" sz="40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0FC8FE7D-F5C9-6346-86B1-62868284B660}"/>
                </a:ext>
              </a:extLst>
            </p:cNvPr>
            <p:cNvSpPr/>
            <p:nvPr/>
          </p:nvSpPr>
          <p:spPr>
            <a:xfrm>
              <a:off x="3026970" y="7529512"/>
              <a:ext cx="2101621" cy="2101621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3" name="Professional…">
              <a:extLst>
                <a:ext uri="{FF2B5EF4-FFF2-40B4-BE49-F238E27FC236}">
                  <a16:creationId xmlns:a16="http://schemas.microsoft.com/office/drawing/2014/main" id="{01082616-4FFC-6F46-9F71-8E56E64FFE20}"/>
                </a:ext>
              </a:extLst>
            </p:cNvPr>
            <p:cNvSpPr txBox="1"/>
            <p:nvPr/>
          </p:nvSpPr>
          <p:spPr>
            <a:xfrm>
              <a:off x="3803642" y="8099302"/>
              <a:ext cx="579645" cy="10618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algn="ctr"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en-US" sz="7000" dirty="0">
                  <a:solidFill>
                    <a:schemeClr val="bg1"/>
                  </a:solidFill>
                </a:rPr>
                <a:t>3</a:t>
              </a:r>
              <a:endParaRPr sz="7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Professional…">
            <a:extLst>
              <a:ext uri="{FF2B5EF4-FFF2-40B4-BE49-F238E27FC236}">
                <a16:creationId xmlns:a16="http://schemas.microsoft.com/office/drawing/2014/main" id="{E70E27FB-9C0E-45AB-B69C-7B89FB4F110C}"/>
              </a:ext>
            </a:extLst>
          </p:cNvPr>
          <p:cNvSpPr txBox="1"/>
          <p:nvPr/>
        </p:nvSpPr>
        <p:spPr>
          <a:xfrm>
            <a:off x="3418101" y="540504"/>
            <a:ext cx="17547797" cy="100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6600" dirty="0">
                <a:solidFill>
                  <a:schemeClr val="tx1"/>
                </a:solidFill>
              </a:rPr>
              <a:t>Источники радиации</a:t>
            </a:r>
            <a:endParaRPr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140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"/>
          <p:cNvSpPr/>
          <p:nvPr/>
        </p:nvSpPr>
        <p:spPr>
          <a:xfrm>
            <a:off x="-8466" y="-8467"/>
            <a:ext cx="9992726" cy="13732935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ABECCB7-C22E-8C43-9187-63675690EADD}"/>
              </a:ext>
            </a:extLst>
          </p:cNvPr>
          <p:cNvGrpSpPr/>
          <p:nvPr/>
        </p:nvGrpSpPr>
        <p:grpSpPr>
          <a:xfrm>
            <a:off x="13172117" y="2044106"/>
            <a:ext cx="10182152" cy="8211999"/>
            <a:chOff x="13172117" y="2044107"/>
            <a:chExt cx="10182152" cy="3621234"/>
          </a:xfrm>
        </p:grpSpPr>
        <p:sp>
          <p:nvSpPr>
            <p:cNvPr id="82" name="Professional…"/>
            <p:cNvSpPr txBox="1"/>
            <p:nvPr/>
          </p:nvSpPr>
          <p:spPr>
            <a:xfrm>
              <a:off x="13172118" y="2044107"/>
              <a:ext cx="10182151" cy="10178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90000"/>
                </a:lnSpc>
                <a:defRPr sz="10000">
                  <a:solidFill>
                    <a:srgbClr val="F4F0CA"/>
                  </a:solidFill>
                  <a:latin typeface="Roboto Slab Bold"/>
                  <a:ea typeface="Roboto Slab Bold"/>
                  <a:cs typeface="Roboto Slab Bold"/>
                  <a:sym typeface="Roboto Slab Bold"/>
                </a:defRPr>
              </a:pPr>
              <a:r>
                <a:rPr lang="ru-RU" sz="8000" b="1" dirty="0">
                  <a:solidFill>
                    <a:schemeClr val="tx1"/>
                  </a:solidFill>
                </a:rPr>
                <a:t>Устройство счётчика Гейгера</a:t>
              </a:r>
              <a:endParaRPr sz="8000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059B9058-6292-6742-9A0E-CEF6BB3FE8E6}"/>
                </a:ext>
              </a:extLst>
            </p:cNvPr>
            <p:cNvSpPr/>
            <p:nvPr/>
          </p:nvSpPr>
          <p:spPr>
            <a:xfrm>
              <a:off x="13172117" y="3494220"/>
              <a:ext cx="9380325" cy="2171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54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Компоненты: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54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трубка с инертным газом;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54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нагрузочный резистор;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sz="5400" dirty="0">
                  <a:solidFill>
                    <a:schemeClr val="tx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электронная схема.</a:t>
              </a:r>
            </a:p>
          </p:txBody>
        </p:sp>
      </p:grpSp>
      <p:pic>
        <p:nvPicPr>
          <p:cNvPr id="8" name="Рисунок 7" descr="C:\Users\wwwja\AppData\Local\Microsoft\Windows\INetCache\Content.MSO\4EF3B33F.tmp">
            <a:extLst>
              <a:ext uri="{FF2B5EF4-FFF2-40B4-BE49-F238E27FC236}">
                <a16:creationId xmlns:a16="http://schemas.microsoft.com/office/drawing/2014/main" id="{85FBAEEC-C375-4DC9-B0C7-260AE6B7E551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7103"/>
          <a:stretch>
            <a:fillRect/>
          </a:stretch>
        </p:blipFill>
        <p:spPr bwMode="auto">
          <a:xfrm>
            <a:off x="2740025" y="2297113"/>
            <a:ext cx="9097963" cy="91582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36684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Фигура"/>
          <p:cNvSpPr/>
          <p:nvPr/>
        </p:nvSpPr>
        <p:spPr>
          <a:xfrm>
            <a:off x="459645" y="528799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57C05B09-C65E-482A-93EC-95955195548B}"/>
              </a:ext>
            </a:extLst>
          </p:cNvPr>
          <p:cNvGrpSpPr/>
          <p:nvPr/>
        </p:nvGrpSpPr>
        <p:grpSpPr>
          <a:xfrm>
            <a:off x="0" y="1987062"/>
            <a:ext cx="21066369" cy="11728938"/>
            <a:chOff x="56489" y="1385736"/>
            <a:chExt cx="18381152" cy="10944528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EBB13C52-B39A-4DFD-A915-980BA5F4274E}"/>
                </a:ext>
              </a:extLst>
            </p:cNvPr>
            <p:cNvGrpSpPr/>
            <p:nvPr/>
          </p:nvGrpSpPr>
          <p:grpSpPr>
            <a:xfrm>
              <a:off x="56489" y="1385736"/>
              <a:ext cx="18381152" cy="10944528"/>
              <a:chOff x="56489" y="1385736"/>
              <a:chExt cx="18381152" cy="10944528"/>
            </a:xfrm>
          </p:grpSpPr>
          <p:pic>
            <p:nvPicPr>
              <p:cNvPr id="15" name="Рисунок 14">
                <a:extLst>
                  <a:ext uri="{FF2B5EF4-FFF2-40B4-BE49-F238E27FC236}">
                    <a16:creationId xmlns:a16="http://schemas.microsoft.com/office/drawing/2014/main" id="{846E6C0E-4916-4B85-9B17-92FB7036F146}"/>
                  </a:ext>
                </a:extLst>
              </p:cNvPr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489" y="1385736"/>
                <a:ext cx="18381152" cy="1094452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  <p:pic>
            <p:nvPicPr>
              <p:cNvPr id="1028" name="Picture 4" descr="DS3231 Высокоточные часы реального времени Real time clock I2C время">
                <a:extLst>
                  <a:ext uri="{FF2B5EF4-FFF2-40B4-BE49-F238E27FC236}">
                    <a16:creationId xmlns:a16="http://schemas.microsoft.com/office/drawing/2014/main" id="{4952F333-7332-48FD-96F1-A3E77538C5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15" t="18286" r="55285" b="49589"/>
              <a:stretch/>
            </p:blipFill>
            <p:spPr bwMode="auto">
              <a:xfrm>
                <a:off x="12342341" y="9202382"/>
                <a:ext cx="2057401" cy="2447926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pic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B947AFFF-AFB7-4ED5-9E17-ED7D0CD67631}"/>
                </a:ext>
              </a:extLst>
            </p:cNvPr>
            <p:cNvGrpSpPr/>
            <p:nvPr/>
          </p:nvGrpSpPr>
          <p:grpSpPr>
            <a:xfrm>
              <a:off x="4664000" y="5829274"/>
              <a:ext cx="9735742" cy="5600726"/>
              <a:chOff x="4664000" y="5829274"/>
              <a:chExt cx="9735742" cy="5600726"/>
            </a:xfrm>
          </p:grpSpPr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1A31931F-3020-4AE4-85D8-582FE233A9DD}"/>
                  </a:ext>
                </a:extLst>
              </p:cNvPr>
              <p:cNvCxnSpPr/>
              <p:nvPr/>
            </p:nvCxnSpPr>
            <p:spPr>
              <a:xfrm flipH="1" flipV="1">
                <a:off x="8686800" y="6734908"/>
                <a:ext cx="3938954" cy="4695092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E3C8C82C-56C4-40B5-894D-7A2FDED3FF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64000" y="5829274"/>
                <a:ext cx="8184220" cy="539744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>
                <a:extLst>
                  <a:ext uri="{FF2B5EF4-FFF2-40B4-BE49-F238E27FC236}">
                    <a16:creationId xmlns:a16="http://schemas.microsoft.com/office/drawing/2014/main" id="{0CA682F2-4144-442D-AAB5-56C9A96FEFCA}"/>
                  </a:ext>
                </a:extLst>
              </p:cNvPr>
              <p:cNvCxnSpPr/>
              <p:nvPr/>
            </p:nvCxnSpPr>
            <p:spPr>
              <a:xfrm flipH="1" flipV="1">
                <a:off x="5169877" y="6032556"/>
                <a:ext cx="8335108" cy="5397444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A439DD13-1821-4883-A0BB-78A4A9169B20}"/>
                  </a:ext>
                </a:extLst>
              </p:cNvPr>
              <p:cNvCxnSpPr/>
              <p:nvPr/>
            </p:nvCxnSpPr>
            <p:spPr>
              <a:xfrm flipH="1" flipV="1">
                <a:off x="8686800" y="6559062"/>
                <a:ext cx="5712942" cy="487093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Professional…">
            <a:extLst>
              <a:ext uri="{FF2B5EF4-FFF2-40B4-BE49-F238E27FC236}">
                <a16:creationId xmlns:a16="http://schemas.microsoft.com/office/drawing/2014/main" id="{2121F108-0860-4E44-8182-CE74F8402327}"/>
              </a:ext>
            </a:extLst>
          </p:cNvPr>
          <p:cNvSpPr txBox="1"/>
          <p:nvPr/>
        </p:nvSpPr>
        <p:spPr>
          <a:xfrm>
            <a:off x="3788229" y="383194"/>
            <a:ext cx="1487674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0">
                <a:solidFill>
                  <a:srgbClr val="F4F0CA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pPr>
            <a:r>
              <a:rPr lang="ru-RU" sz="6600" dirty="0">
                <a:solidFill>
                  <a:schemeClr val="tx1"/>
                </a:solidFill>
              </a:rPr>
              <a:t>Авторское устройство</a:t>
            </a:r>
            <a:endParaRPr sz="66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">
            <a:extLst>
              <a:ext uri="{FF2B5EF4-FFF2-40B4-BE49-F238E27FC236}">
                <a16:creationId xmlns:a16="http://schemas.microsoft.com/office/drawing/2014/main" id="{3AA6053A-AFB0-4A5D-8EBC-9086225C4423}"/>
              </a:ext>
            </a:extLst>
          </p:cNvPr>
          <p:cNvSpPr/>
          <p:nvPr/>
        </p:nvSpPr>
        <p:spPr>
          <a:xfrm>
            <a:off x="-231357" y="0"/>
            <a:ext cx="1709143" cy="13810353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Фигура">
            <a:extLst>
              <a:ext uri="{FF2B5EF4-FFF2-40B4-BE49-F238E27FC236}">
                <a16:creationId xmlns:a16="http://schemas.microsoft.com/office/drawing/2014/main" id="{585878E0-C66B-4E1A-9697-83F14FC32BB8}"/>
              </a:ext>
            </a:extLst>
          </p:cNvPr>
          <p:cNvSpPr/>
          <p:nvPr/>
        </p:nvSpPr>
        <p:spPr>
          <a:xfrm>
            <a:off x="246562" y="655586"/>
            <a:ext cx="753303" cy="753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9" y="0"/>
                </a:moveTo>
                <a:cubicBezTo>
                  <a:pt x="7320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  <a:moveTo>
                  <a:pt x="5625" y="5484"/>
                </a:moveTo>
                <a:lnTo>
                  <a:pt x="14053" y="5484"/>
                </a:lnTo>
                <a:cubicBezTo>
                  <a:pt x="14451" y="5484"/>
                  <a:pt x="14775" y="5822"/>
                  <a:pt x="14775" y="6239"/>
                </a:cubicBezTo>
                <a:cubicBezTo>
                  <a:pt x="14775" y="6656"/>
                  <a:pt x="14451" y="6993"/>
                  <a:pt x="14053" y="6993"/>
                </a:cubicBezTo>
                <a:lnTo>
                  <a:pt x="5625" y="6993"/>
                </a:lnTo>
                <a:cubicBezTo>
                  <a:pt x="5227" y="6993"/>
                  <a:pt x="4903" y="6656"/>
                  <a:pt x="4903" y="6239"/>
                </a:cubicBezTo>
                <a:cubicBezTo>
                  <a:pt x="4903" y="5822"/>
                  <a:pt x="5227" y="5484"/>
                  <a:pt x="5625" y="5484"/>
                </a:cubicBezTo>
                <a:close/>
                <a:moveTo>
                  <a:pt x="5625" y="9542"/>
                </a:moveTo>
                <a:lnTo>
                  <a:pt x="14053" y="9542"/>
                </a:lnTo>
                <a:cubicBezTo>
                  <a:pt x="14451" y="9542"/>
                  <a:pt x="14775" y="9880"/>
                  <a:pt x="14775" y="10297"/>
                </a:cubicBezTo>
                <a:cubicBezTo>
                  <a:pt x="14775" y="10714"/>
                  <a:pt x="14451" y="11052"/>
                  <a:pt x="14053" y="11052"/>
                </a:cubicBezTo>
                <a:lnTo>
                  <a:pt x="5625" y="11052"/>
                </a:lnTo>
                <a:cubicBezTo>
                  <a:pt x="5227" y="11052"/>
                  <a:pt x="4903" y="10714"/>
                  <a:pt x="4903" y="10297"/>
                </a:cubicBezTo>
                <a:cubicBezTo>
                  <a:pt x="4903" y="9880"/>
                  <a:pt x="5227" y="9542"/>
                  <a:pt x="5625" y="9542"/>
                </a:cubicBezTo>
                <a:close/>
                <a:moveTo>
                  <a:pt x="5625" y="13601"/>
                </a:moveTo>
                <a:lnTo>
                  <a:pt x="14053" y="13601"/>
                </a:lnTo>
                <a:cubicBezTo>
                  <a:pt x="14451" y="13601"/>
                  <a:pt x="14775" y="13939"/>
                  <a:pt x="14775" y="14356"/>
                </a:cubicBezTo>
                <a:cubicBezTo>
                  <a:pt x="14775" y="14773"/>
                  <a:pt x="14451" y="15110"/>
                  <a:pt x="14053" y="15110"/>
                </a:cubicBezTo>
                <a:lnTo>
                  <a:pt x="5625" y="15110"/>
                </a:lnTo>
                <a:cubicBezTo>
                  <a:pt x="5227" y="15110"/>
                  <a:pt x="4903" y="14773"/>
                  <a:pt x="4903" y="14356"/>
                </a:cubicBezTo>
                <a:cubicBezTo>
                  <a:pt x="4903" y="13939"/>
                  <a:pt x="5227" y="13601"/>
                  <a:pt x="5625" y="1360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742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Vivat Red">
      <a:dk1>
        <a:srgbClr val="1D2828"/>
      </a:dk1>
      <a:lt1>
        <a:srgbClr val="F4F0C9"/>
      </a:lt1>
      <a:dk2>
        <a:srgbClr val="3A4C4C"/>
      </a:dk2>
      <a:lt2>
        <a:srgbClr val="A3AFAF"/>
      </a:lt2>
      <a:accent1>
        <a:srgbClr val="E93224"/>
      </a:accent1>
      <a:accent2>
        <a:srgbClr val="E93224"/>
      </a:accent2>
      <a:accent3>
        <a:srgbClr val="E93224"/>
      </a:accent3>
      <a:accent4>
        <a:srgbClr val="E93224"/>
      </a:accent4>
      <a:accent5>
        <a:srgbClr val="E93224"/>
      </a:accent5>
      <a:accent6>
        <a:srgbClr val="E93224"/>
      </a:accent6>
      <a:hlink>
        <a:srgbClr val="1D2828"/>
      </a:hlink>
      <a:folHlink>
        <a:srgbClr val="3A4C4C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7BF"/>
      </a:accent1>
      <a:accent2>
        <a:srgbClr val="D0CDD0"/>
      </a:accent2>
      <a:accent3>
        <a:srgbClr val="BDBEBD"/>
      </a:accent3>
      <a:accent4>
        <a:srgbClr val="ACAAAD"/>
      </a:accent4>
      <a:accent5>
        <a:srgbClr val="9B999C"/>
      </a:accent5>
      <a:accent6>
        <a:srgbClr val="545554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alpha val="60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52D3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307</Words>
  <Application>Microsoft Office PowerPoint</Application>
  <PresentationFormat>Произвольный</PresentationFormat>
  <Paragraphs>81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Helvetica Light</vt:lpstr>
      <vt:lpstr>Helvetica Neue</vt:lpstr>
      <vt:lpstr>Open Sans</vt:lpstr>
      <vt:lpstr>Open Sans Semibold</vt:lpstr>
      <vt:lpstr>Roboto Slab Bold</vt:lpstr>
      <vt:lpstr>Times New Roman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Мургаев</dc:creator>
  <cp:lastModifiedBy>Михаил Мургаев</cp:lastModifiedBy>
  <cp:revision>50</cp:revision>
  <dcterms:modified xsi:type="dcterms:W3CDTF">2022-12-23T22:21:32Z</dcterms:modified>
</cp:coreProperties>
</file>