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D9EAD3"/>
    <a:srgbClr val="EAEDCF"/>
    <a:srgbClr val="F5AB50"/>
    <a:srgbClr val="99004D"/>
    <a:srgbClr val="A20025"/>
    <a:srgbClr val="28567A"/>
    <a:srgbClr val="1699D3"/>
    <a:srgbClr val="736CA8"/>
    <a:srgbClr val="9873A6"/>
    <a:srgbClr val="D2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5.01%" autoAdjust="0"/>
    <p:restoredTop sz="94.66%"/>
  </p:normalViewPr>
  <p:slideViewPr>
    <p:cSldViewPr snapToGrid="0">
      <p:cViewPr varScale="1">
        <p:scale>
          <a:sx n="91" d="100"/>
          <a:sy n="91" d="100"/>
        </p:scale>
        <p:origin x="126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tableStyles" Target="tableStyles.xml"/><Relationship Id="rId5" Type="http://purl.oclc.org/ooxml/officeDocument/relationships/theme" Target="theme/theme1.xml"/><Relationship Id="rId4" Type="http://purl.oclc.org/ooxml/officeDocument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1AED-D90A-4006-ACFD-276776AEB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5537D-6FFF-49E2-83D4-39A1EB2D7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67C7-F31B-4E86-9B68-9D64C0CD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A5D1-4CE1-431D-A54E-F8BC485F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75F4-3133-4371-83B7-FDE7C9F3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3982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DE1D-7D79-42A0-82A4-B59BC12D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6DBD8-B813-41A8-85D4-B6519D45D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C4CF-B020-4CCF-818A-C0CE1CD7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E59F4-DA5E-4232-8782-D5912800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60C72-DDAD-4DBB-AD28-6EB54B8A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1713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9108D-8483-49E8-BAE1-9278820E7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E90CC-75DE-43A7-8F56-01277DEA2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09DE-5D6A-4F12-88CD-93F0E9AA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05FC-E3F3-46BF-9F5D-648EC2A0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9EAB-9212-4467-8700-89B2A751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02381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A85F-0C59-40FC-B7FD-185D6B81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E5E3-6322-41E6-A166-A32B5AB2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C3AC-BEE2-4BBE-A47D-E5D0B645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3B50-6B1D-459C-9083-B00C1B54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4005-C9D6-40EA-B8E3-515F78C5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70078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3AA7-06F5-424F-9FB6-404A8A99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B0140-20AF-4FF8-B0B4-DD57948E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1885-D456-49C5-B82C-36B0F04B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93BC9-A812-4A24-A55B-F59EACC8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6C27-837B-45FF-9970-8C3A8DBC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6675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D2D8-77AF-4035-9DC2-603DF8C7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7BE5-1BCE-46B5-9761-99942734D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FF15D-647C-40D8-998C-CDEAC143F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6A847-5164-43E0-A00A-3A2BA181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F4B1F-0EE4-41B5-886F-4D4BDD62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FA4B7-0752-477D-A514-11C79BF3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5767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BAA9-D53D-43F9-8377-8D1AF4B4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987C7-1B0C-4EF9-BFFB-648680917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9175C-818D-4082-B82D-322C41902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E9DC2-D0A5-4693-B71D-9FB1BEE17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5D884-88FD-47E3-AF8F-BE17D7089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1796C-8B15-40A8-A33D-E057FCA5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F29D5-A0E5-43B6-BC1F-C4076BA6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82792-14BA-4F1F-BD82-D9E2408E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000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8BE5-6055-4C2F-B9F0-A42D2E83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F36D6-9591-4092-BCA1-FAC61070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8A828-D38F-4057-BD3D-1D0C9AEA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6D871-398A-4511-A3CA-E76DB096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74864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E4973-6B15-44F3-A69B-AD9E1246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442A6-32DB-48D9-B6B1-B4CEE2A1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52A3F-7279-473C-A943-FC4AFE21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70814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CC30-F9DA-4006-8E6F-2CF882436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9E4FD-666D-414B-8430-451765163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CF721-3369-4128-8D44-AE0777788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2085B-B3B3-4271-B837-D8D176EB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DFEAE-A440-4161-9CAC-AADDA7D8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A01A2-AE1F-4F36-91E8-04D379C8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71359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CB3F-E4D0-4274-97A9-5F1D48DB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6F025-6CFB-4C25-8457-8362E4929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6134D-4EE6-43CD-BD48-11AC63ECE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6D66D-5DAA-4EA1-8ED1-5DE84837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ECA9D-28DC-4D74-99FE-5C66B120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95033-DF34-4D21-A120-72EE3A5C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7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10B8F-B1D3-4F79-B6DD-CD0B1D55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467C-BE69-4F03-AD28-F64BA09B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FDD4-D985-4E73-9F5B-FEA39B3B8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39DAD5F4-D1D6-43C8-ADA2-5FB81ED7DF2C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5038-735A-438B-B2D9-BD816AD66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117B-5D2C-4250-B32E-859684FE3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</a:defRPr>
            </a:lvl1pPr>
          </a:lstStyle>
          <a:p>
            <a:fld id="{756BBE02-C6FC-421D-AC61-5AAB42BA8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1.xml"/><Relationship Id="rId4" Type="http://purl.oclc.org/ooxml/officeDocument/relationships/image" Target="../media/image3.png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AB76D7F-DDE8-4C5E-A903-E2F6D70864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EDC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Chord 266">
            <a:extLst>
              <a:ext uri="{FF2B5EF4-FFF2-40B4-BE49-F238E27FC236}">
                <a16:creationId xmlns:a16="http://schemas.microsoft.com/office/drawing/2014/main" id="{23DCD8E2-EADD-4281-BE5D-2B15F60F4144}"/>
              </a:ext>
            </a:extLst>
          </p:cNvPr>
          <p:cNvSpPr/>
          <p:nvPr/>
        </p:nvSpPr>
        <p:spPr>
          <a:xfrm>
            <a:off x="2239779" y="73148"/>
            <a:ext cx="7052500" cy="6717883"/>
          </a:xfrm>
          <a:prstGeom prst="chord">
            <a:avLst>
              <a:gd name="adj1" fmla="val 5401128"/>
              <a:gd name="adj2" fmla="val 16200000"/>
            </a:avLst>
          </a:prstGeom>
          <a:solidFill>
            <a:srgbClr val="D9EAD3"/>
          </a:solidFill>
          <a:ln w="19050">
            <a:solidFill>
              <a:srgbClr val="5C61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93B9CF60-2E11-4FA6-805A-82CA4F255349}"/>
              </a:ext>
            </a:extLst>
          </p:cNvPr>
          <p:cNvSpPr/>
          <p:nvPr/>
        </p:nvSpPr>
        <p:spPr>
          <a:xfrm flipH="1">
            <a:off x="2305920" y="71628"/>
            <a:ext cx="7052500" cy="6717883"/>
          </a:xfrm>
          <a:prstGeom prst="chord">
            <a:avLst>
              <a:gd name="adj1" fmla="val 5401128"/>
              <a:gd name="adj2" fmla="val 16200000"/>
            </a:avLst>
          </a:prstGeom>
          <a:solidFill>
            <a:srgbClr val="FCDDB3"/>
          </a:solidFill>
          <a:ln w="19050">
            <a:solidFill>
              <a:srgbClr val="5C616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D7DDC7E-8DEE-4892-93F6-FC6AE9A8B5D5}"/>
              </a:ext>
            </a:extLst>
          </p:cNvPr>
          <p:cNvSpPr/>
          <p:nvPr/>
        </p:nvSpPr>
        <p:spPr>
          <a:xfrm>
            <a:off x="3598967" y="1274658"/>
            <a:ext cx="4351619" cy="4193027"/>
          </a:xfrm>
          <a:prstGeom prst="hexagon">
            <a:avLst/>
          </a:prstGeom>
          <a:solidFill>
            <a:srgbClr val="FFF2CC"/>
          </a:solidFill>
          <a:ln w="19050">
            <a:solidFill>
              <a:srgbClr val="E8564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/>
              <a:t>Application Services</a:t>
            </a:r>
            <a:endParaRPr lang="en-US" sz="18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58F20E-281D-425B-9C9E-A07455A310D5}"/>
              </a:ext>
            </a:extLst>
          </p:cNvPr>
          <p:cNvGrpSpPr/>
          <p:nvPr/>
        </p:nvGrpSpPr>
        <p:grpSpPr>
          <a:xfrm>
            <a:off x="3332857" y="3120497"/>
            <a:ext cx="661484" cy="518053"/>
            <a:chOff x="3196227" y="3225272"/>
            <a:chExt cx="661484" cy="518053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5259E54-7390-4000-90CD-C54F89765E44}"/>
                </a:ext>
              </a:extLst>
            </p:cNvPr>
            <p:cNvSpPr/>
            <p:nvPr/>
          </p:nvSpPr>
          <p:spPr>
            <a:xfrm>
              <a:off x="3237413" y="3225272"/>
              <a:ext cx="559888" cy="518053"/>
            </a:xfrm>
            <a:prstGeom prst="hexagon">
              <a:avLst/>
            </a:prstGeom>
            <a:solidFill>
              <a:srgbClr val="E85642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1EFDBB-A896-4A8B-939B-A92164DDEF67}"/>
                </a:ext>
              </a:extLst>
            </p:cNvPr>
            <p:cNvSpPr txBox="1"/>
            <p:nvPr/>
          </p:nvSpPr>
          <p:spPr>
            <a:xfrm>
              <a:off x="3196227" y="3351831"/>
              <a:ext cx="6614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</a:rPr>
                <a:t>Commads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3572DE-160B-455B-9B2F-FF8C7FD55B8E}"/>
              </a:ext>
            </a:extLst>
          </p:cNvPr>
          <p:cNvGrpSpPr/>
          <p:nvPr/>
        </p:nvGrpSpPr>
        <p:grpSpPr>
          <a:xfrm>
            <a:off x="4350017" y="992096"/>
            <a:ext cx="604838" cy="518053"/>
            <a:chOff x="3212306" y="3225272"/>
            <a:chExt cx="604838" cy="518053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5B521056-2846-4080-BC34-38DD6EA0FE30}"/>
                </a:ext>
              </a:extLst>
            </p:cNvPr>
            <p:cNvSpPr/>
            <p:nvPr/>
          </p:nvSpPr>
          <p:spPr>
            <a:xfrm>
              <a:off x="3237413" y="3225272"/>
              <a:ext cx="559888" cy="518053"/>
            </a:xfrm>
            <a:prstGeom prst="hexagon">
              <a:avLst/>
            </a:prstGeom>
            <a:solidFill>
              <a:srgbClr val="F5AB50"/>
            </a:solidFill>
            <a:ln w="1905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13EBF2-8263-4201-8C5E-0E70CFC5B68C}"/>
                </a:ext>
              </a:extLst>
            </p:cNvPr>
            <p:cNvSpPr txBox="1"/>
            <p:nvPr/>
          </p:nvSpPr>
          <p:spPr>
            <a:xfrm>
              <a:off x="3212306" y="3355975"/>
              <a:ext cx="60483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Queries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27C6531-9F06-4AFF-A10F-BFA2AD170C17}"/>
              </a:ext>
            </a:extLst>
          </p:cNvPr>
          <p:cNvGrpSpPr/>
          <p:nvPr/>
        </p:nvGrpSpPr>
        <p:grpSpPr>
          <a:xfrm>
            <a:off x="6602697" y="1067300"/>
            <a:ext cx="457313" cy="416177"/>
            <a:chOff x="3252674" y="3314537"/>
            <a:chExt cx="457313" cy="416177"/>
          </a:xfrm>
        </p:grpSpPr>
        <p:sp>
          <p:nvSpPr>
            <p:cNvPr id="106" name="Hexagon 105">
              <a:extLst>
                <a:ext uri="{FF2B5EF4-FFF2-40B4-BE49-F238E27FC236}">
                  <a16:creationId xmlns:a16="http://schemas.microsoft.com/office/drawing/2014/main" id="{F28EB56B-A811-45E2-86A2-62B46D8B4939}"/>
                </a:ext>
              </a:extLst>
            </p:cNvPr>
            <p:cNvSpPr/>
            <p:nvPr/>
          </p:nvSpPr>
          <p:spPr>
            <a:xfrm>
              <a:off x="3252675" y="3314537"/>
              <a:ext cx="457312" cy="416177"/>
            </a:xfrm>
            <a:prstGeom prst="hexagon">
              <a:avLst/>
            </a:prstGeom>
            <a:solidFill>
              <a:srgbClr val="2F5B7C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4EDCC6-7232-45B0-A967-38C285D2DC86}"/>
                </a:ext>
              </a:extLst>
            </p:cNvPr>
            <p:cNvSpPr txBox="1"/>
            <p:nvPr/>
          </p:nvSpPr>
          <p:spPr>
            <a:xfrm>
              <a:off x="3252674" y="3384125"/>
              <a:ext cx="45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Port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DE62A9-328F-4FAA-8AF4-4DE51D621A05}"/>
              </a:ext>
            </a:extLst>
          </p:cNvPr>
          <p:cNvGrpSpPr/>
          <p:nvPr/>
        </p:nvGrpSpPr>
        <p:grpSpPr>
          <a:xfrm>
            <a:off x="7559676" y="3120591"/>
            <a:ext cx="457313" cy="416177"/>
            <a:chOff x="3252674" y="3314537"/>
            <a:chExt cx="457313" cy="416177"/>
          </a:xfrm>
        </p:grpSpPr>
        <p:sp>
          <p:nvSpPr>
            <p:cNvPr id="109" name="Hexagon 108">
              <a:extLst>
                <a:ext uri="{FF2B5EF4-FFF2-40B4-BE49-F238E27FC236}">
                  <a16:creationId xmlns:a16="http://schemas.microsoft.com/office/drawing/2014/main" id="{F0D1752F-B487-469B-AB5B-45226567247D}"/>
                </a:ext>
              </a:extLst>
            </p:cNvPr>
            <p:cNvSpPr/>
            <p:nvPr/>
          </p:nvSpPr>
          <p:spPr>
            <a:xfrm>
              <a:off x="3252675" y="3314537"/>
              <a:ext cx="457312" cy="416177"/>
            </a:xfrm>
            <a:prstGeom prst="hexagon">
              <a:avLst/>
            </a:prstGeom>
            <a:solidFill>
              <a:srgbClr val="2F5B7C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833A38F-8DE5-452D-BFB4-751960402B03}"/>
                </a:ext>
              </a:extLst>
            </p:cNvPr>
            <p:cNvSpPr txBox="1"/>
            <p:nvPr/>
          </p:nvSpPr>
          <p:spPr>
            <a:xfrm>
              <a:off x="3252674" y="3384125"/>
              <a:ext cx="45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Port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3B1374-3BC5-4E17-9B3D-AD94E51D64FC}"/>
              </a:ext>
            </a:extLst>
          </p:cNvPr>
          <p:cNvSpPr txBox="1"/>
          <p:nvPr/>
        </p:nvSpPr>
        <p:spPr>
          <a:xfrm>
            <a:off x="4591279" y="234901"/>
            <a:ext cx="1233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6D8D50"/>
                </a:solidFill>
              </a:rPr>
              <a:t>Interface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46F44E3-498A-4A3C-A0F8-2D5741180AE9}"/>
              </a:ext>
            </a:extLst>
          </p:cNvPr>
          <p:cNvSpPr txBox="1"/>
          <p:nvPr/>
        </p:nvSpPr>
        <p:spPr>
          <a:xfrm>
            <a:off x="5887024" y="244980"/>
            <a:ext cx="15085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D4B2D"/>
                </a:solidFill>
              </a:rPr>
              <a:t>Infrastructure</a:t>
            </a:r>
            <a:endParaRPr lang="en-US" sz="1200" dirty="0">
              <a:solidFill>
                <a:srgbClr val="6D4B2D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C82D7B-9721-43AF-8564-C6BA68726B4D}"/>
              </a:ext>
            </a:extLst>
          </p:cNvPr>
          <p:cNvCxnSpPr>
            <a:stCxn id="122" idx="1"/>
            <a:endCxn id="107" idx="3"/>
          </p:cNvCxnSpPr>
          <p:nvPr/>
        </p:nvCxnSpPr>
        <p:spPr>
          <a:xfrm flipH="1" flipV="1">
            <a:off x="7060010" y="1275388"/>
            <a:ext cx="522757" cy="193081"/>
          </a:xfrm>
          <a:prstGeom prst="straightConnector1">
            <a:avLst/>
          </a:prstGeom>
          <a:ln w="25400">
            <a:solidFill>
              <a:srgbClr val="28567A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3517E4-74F0-48C6-BCAB-E6EF5D5D5D82}"/>
              </a:ext>
            </a:extLst>
          </p:cNvPr>
          <p:cNvSpPr txBox="1"/>
          <p:nvPr/>
        </p:nvSpPr>
        <p:spPr>
          <a:xfrm>
            <a:off x="7240061" y="720349"/>
            <a:ext cx="521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ORM Entities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F7F56A-AE61-41F1-96C3-168B71E092B7}"/>
              </a:ext>
            </a:extLst>
          </p:cNvPr>
          <p:cNvCxnSpPr/>
          <p:nvPr/>
        </p:nvCxnSpPr>
        <p:spPr>
          <a:xfrm>
            <a:off x="8016989" y="1563719"/>
            <a:ext cx="1620993" cy="0"/>
          </a:xfrm>
          <a:prstGeom prst="line">
            <a:avLst/>
          </a:prstGeom>
          <a:ln w="19050">
            <a:solidFill>
              <a:srgbClr val="65815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2309221-3B72-4DEF-8656-2C84AA958886}"/>
              </a:ext>
            </a:extLst>
          </p:cNvPr>
          <p:cNvCxnSpPr/>
          <p:nvPr/>
        </p:nvCxnSpPr>
        <p:spPr>
          <a:xfrm>
            <a:off x="8053779" y="1620869"/>
            <a:ext cx="1620993" cy="0"/>
          </a:xfrm>
          <a:prstGeom prst="line">
            <a:avLst/>
          </a:prstGeom>
          <a:ln w="19050">
            <a:solidFill>
              <a:srgbClr val="65815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AB856F-5F5C-4B2A-8213-3B316F8B5C0C}"/>
              </a:ext>
            </a:extLst>
          </p:cNvPr>
          <p:cNvGrpSpPr/>
          <p:nvPr/>
        </p:nvGrpSpPr>
        <p:grpSpPr>
          <a:xfrm>
            <a:off x="9035331" y="1204453"/>
            <a:ext cx="1856398" cy="1038952"/>
            <a:chOff x="8898701" y="1309228"/>
            <a:chExt cx="1856398" cy="1038952"/>
          </a:xfrm>
        </p:grpSpPr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9BCEBB41-6B9C-4925-8361-149AEFC11A4A}"/>
                </a:ext>
              </a:extLst>
            </p:cNvPr>
            <p:cNvSpPr/>
            <p:nvPr/>
          </p:nvSpPr>
          <p:spPr>
            <a:xfrm>
              <a:off x="9412253" y="1309228"/>
              <a:ext cx="787818" cy="638842"/>
            </a:xfrm>
            <a:prstGeom prst="flowChartMagneticDisk">
              <a:avLst/>
            </a:prstGeom>
            <a:solidFill>
              <a:srgbClr val="CCE5FF"/>
            </a:solidFill>
            <a:ln w="19050">
              <a:solidFill>
                <a:srgbClr val="2F2E2E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%"/>
                      </a:schemeClr>
                    </a:outerShdw>
                  </a:effectLst>
                </a:rPr>
                <a:t>DB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A9D3E03-00B3-4D4A-BF86-CA07369E1DB8}"/>
                </a:ext>
              </a:extLst>
            </p:cNvPr>
            <p:cNvSpPr txBox="1"/>
            <p:nvPr/>
          </p:nvSpPr>
          <p:spPr>
            <a:xfrm>
              <a:off x="8898701" y="1948070"/>
              <a:ext cx="1856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61615B"/>
                  </a:solidFill>
                </a:rPr>
                <a:t>Databases</a:t>
              </a:r>
              <a:br>
                <a:rPr lang="en-US" sz="1000" dirty="0">
                  <a:solidFill>
                    <a:srgbClr val="61615B"/>
                  </a:solidFill>
                </a:rPr>
              </a:br>
              <a:r>
                <a:rPr lang="en-US" sz="1000" dirty="0">
                  <a:solidFill>
                    <a:srgbClr val="61615B"/>
                  </a:solidFill>
                </a:rPr>
                <a:t>(</a:t>
              </a:r>
              <a:r>
                <a:rPr lang="en-US" sz="1000" dirty="0" err="1">
                  <a:solidFill>
                    <a:srgbClr val="61615B"/>
                  </a:solidFill>
                </a:rPr>
                <a:t>postgres</a:t>
              </a:r>
              <a:r>
                <a:rPr lang="en-US" sz="1000" dirty="0">
                  <a:solidFill>
                    <a:srgbClr val="61615B"/>
                  </a:solidFill>
                </a:rPr>
                <a:t>/</a:t>
              </a:r>
              <a:r>
                <a:rPr lang="en-US" sz="1000" dirty="0" err="1">
                  <a:solidFill>
                    <a:srgbClr val="61615B"/>
                  </a:solidFill>
                </a:rPr>
                <a:t>mysql</a:t>
              </a:r>
              <a:r>
                <a:rPr lang="en-US" sz="1000" dirty="0">
                  <a:solidFill>
                    <a:srgbClr val="61615B"/>
                  </a:solidFill>
                </a:rPr>
                <a:t>/oracle/</a:t>
              </a:r>
              <a:r>
                <a:rPr lang="en-US" sz="1000" dirty="0" err="1">
                  <a:solidFill>
                    <a:srgbClr val="61615B"/>
                  </a:solidFill>
                </a:rPr>
                <a:t>etc</a:t>
              </a:r>
              <a:r>
                <a:rPr lang="en-US" sz="1000" dirty="0">
                  <a:solidFill>
                    <a:srgbClr val="61615B"/>
                  </a:solidFill>
                </a:rPr>
                <a:t>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93D74B-A6F5-45D5-A2D7-9CEF5A2B25DA}"/>
              </a:ext>
            </a:extLst>
          </p:cNvPr>
          <p:cNvGrpSpPr/>
          <p:nvPr/>
        </p:nvGrpSpPr>
        <p:grpSpPr>
          <a:xfrm>
            <a:off x="2594500" y="2743546"/>
            <a:ext cx="362851" cy="1272334"/>
            <a:chOff x="2598267" y="3116839"/>
            <a:chExt cx="362851" cy="126535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0C81206-1623-482F-8E3A-8F4A2CAA4F48}"/>
                </a:ext>
              </a:extLst>
            </p:cNvPr>
            <p:cNvSpPr/>
            <p:nvPr/>
          </p:nvSpPr>
          <p:spPr>
            <a:xfrm rot="16200000">
              <a:off x="2153207" y="3561899"/>
              <a:ext cx="1252972" cy="362851"/>
            </a:xfrm>
            <a:prstGeom prst="rect">
              <a:avLst/>
            </a:prstGeom>
            <a:solidFill>
              <a:srgbClr val="FFAE70"/>
            </a:solidFill>
            <a:ln>
              <a:solidFill>
                <a:srgbClr val="324E2C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657897-6C07-4B5A-B6D8-0094B464B259}"/>
                </a:ext>
              </a:extLst>
            </p:cNvPr>
            <p:cNvSpPr txBox="1"/>
            <p:nvPr/>
          </p:nvSpPr>
          <p:spPr>
            <a:xfrm rot="16200000">
              <a:off x="2153208" y="3617211"/>
              <a:ext cx="12529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Event Controllers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6FA869C-8C90-4802-B21B-3FC973580111}"/>
              </a:ext>
            </a:extLst>
          </p:cNvPr>
          <p:cNvGrpSpPr/>
          <p:nvPr/>
        </p:nvGrpSpPr>
        <p:grpSpPr>
          <a:xfrm rot="1647602">
            <a:off x="3772421" y="1589441"/>
            <a:ext cx="299350" cy="1110016"/>
            <a:chOff x="2594615" y="3102936"/>
            <a:chExt cx="366503" cy="126687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3B70A83-BA4B-4FB8-963D-726FA06ECBE2}"/>
                </a:ext>
              </a:extLst>
            </p:cNvPr>
            <p:cNvSpPr/>
            <p:nvPr/>
          </p:nvSpPr>
          <p:spPr>
            <a:xfrm rot="16200000">
              <a:off x="2153207" y="3561899"/>
              <a:ext cx="1252972" cy="362851"/>
            </a:xfrm>
            <a:prstGeom prst="rect">
              <a:avLst/>
            </a:prstGeom>
            <a:solidFill>
              <a:srgbClr val="6D8D50"/>
            </a:solidFill>
            <a:ln>
              <a:solidFill>
                <a:srgbClr val="324E2C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44F1FA4-257E-4637-BB96-D2C22F891A37}"/>
                </a:ext>
              </a:extLst>
            </p:cNvPr>
            <p:cNvSpPr txBox="1"/>
            <p:nvPr/>
          </p:nvSpPr>
          <p:spPr>
            <a:xfrm rot="16200000">
              <a:off x="2106628" y="3590923"/>
              <a:ext cx="1252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Presenters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E013ED-E899-4A7C-A2A1-06AFDEC57618}"/>
              </a:ext>
            </a:extLst>
          </p:cNvPr>
          <p:cNvCxnSpPr>
            <a:cxnSpLocks/>
            <a:endCxn id="15" idx="4"/>
          </p:cNvCxnSpPr>
          <p:nvPr/>
        </p:nvCxnSpPr>
        <p:spPr>
          <a:xfrm>
            <a:off x="3098726" y="2260250"/>
            <a:ext cx="404830" cy="860247"/>
          </a:xfrm>
          <a:prstGeom prst="straightConnector1">
            <a:avLst/>
          </a:prstGeom>
          <a:ln w="19050">
            <a:solidFill>
              <a:srgbClr val="FF636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8D4DBB-8C5A-4E51-B3C3-6D4DAC46C96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522532" y="1245910"/>
            <a:ext cx="827485" cy="258300"/>
          </a:xfrm>
          <a:prstGeom prst="straightConnector1">
            <a:avLst/>
          </a:prstGeom>
          <a:ln w="19050">
            <a:solidFill>
              <a:srgbClr val="FF63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2EF9C25-083A-4A85-8C82-19852D606A01}"/>
              </a:ext>
            </a:extLst>
          </p:cNvPr>
          <p:cNvGrpSpPr/>
          <p:nvPr/>
        </p:nvGrpSpPr>
        <p:grpSpPr>
          <a:xfrm rot="9095889">
            <a:off x="3034306" y="4087210"/>
            <a:ext cx="362851" cy="1272334"/>
            <a:chOff x="2598267" y="3116839"/>
            <a:chExt cx="362851" cy="1265358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1FC25DF-A1E4-481A-BE5D-C02F235B5C03}"/>
                </a:ext>
              </a:extLst>
            </p:cNvPr>
            <p:cNvSpPr/>
            <p:nvPr/>
          </p:nvSpPr>
          <p:spPr>
            <a:xfrm rot="16200000">
              <a:off x="2153207" y="3561899"/>
              <a:ext cx="1252972" cy="362851"/>
            </a:xfrm>
            <a:prstGeom prst="rect">
              <a:avLst/>
            </a:prstGeom>
            <a:solidFill>
              <a:srgbClr val="7398FF"/>
            </a:solidFill>
            <a:ln>
              <a:solidFill>
                <a:schemeClr val="tx1">
                  <a:lumMod val="75%"/>
                  <a:lumOff val="25%"/>
                </a:schemeClr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14720AE-E094-466A-8193-2474B2FE510E}"/>
                </a:ext>
              </a:extLst>
            </p:cNvPr>
            <p:cNvSpPr txBox="1"/>
            <p:nvPr/>
          </p:nvSpPr>
          <p:spPr>
            <a:xfrm rot="16200000">
              <a:off x="2153207" y="3617211"/>
              <a:ext cx="12529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CLI  Controllers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27EB050-4704-4152-85CB-1CBC5C7518A7}"/>
              </a:ext>
            </a:extLst>
          </p:cNvPr>
          <p:cNvCxnSpPr>
            <a:cxnSpLocks/>
            <a:stCxn id="136" idx="2"/>
            <a:endCxn id="15" idx="3"/>
          </p:cNvCxnSpPr>
          <p:nvPr/>
        </p:nvCxnSpPr>
        <p:spPr>
          <a:xfrm>
            <a:off x="2957352" y="3373486"/>
            <a:ext cx="416691" cy="6038"/>
          </a:xfrm>
          <a:prstGeom prst="straightConnector1">
            <a:avLst/>
          </a:prstGeom>
          <a:ln w="19050">
            <a:solidFill>
              <a:srgbClr val="FFAC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8263BCB-00CD-44EC-9831-1DB03C9AE88E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117478" y="3638550"/>
            <a:ext cx="386078" cy="661875"/>
          </a:xfrm>
          <a:prstGeom prst="straightConnector1">
            <a:avLst/>
          </a:prstGeom>
          <a:ln w="19050">
            <a:solidFill>
              <a:srgbClr val="7398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FC31E39-6477-485E-AFB3-1CE5134A6B8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933931" y="2959050"/>
            <a:ext cx="657348" cy="420474"/>
          </a:xfrm>
          <a:prstGeom prst="straightConnector1">
            <a:avLst/>
          </a:prstGeom>
          <a:ln w="19050">
            <a:solidFill>
              <a:srgbClr val="FF636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21E8A1A-22AF-4F4C-BDD3-D0E02F1212F3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3933931" y="3371303"/>
            <a:ext cx="425036" cy="8221"/>
          </a:xfrm>
          <a:prstGeom prst="straightConnector1">
            <a:avLst/>
          </a:prstGeom>
          <a:ln w="19050">
            <a:solidFill>
              <a:srgbClr val="FF636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DD5D899-F64B-47BA-B309-43359DC2EE9E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3933931" y="3379524"/>
            <a:ext cx="606544" cy="300147"/>
          </a:xfrm>
          <a:prstGeom prst="straightConnector1">
            <a:avLst/>
          </a:prstGeom>
          <a:ln w="19050">
            <a:solidFill>
              <a:srgbClr val="FF636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2A0157-DA60-45E2-AF99-17156ED000E4}"/>
              </a:ext>
            </a:extLst>
          </p:cNvPr>
          <p:cNvCxnSpPr>
            <a:cxnSpLocks/>
          </p:cNvCxnSpPr>
          <p:nvPr/>
        </p:nvCxnSpPr>
        <p:spPr>
          <a:xfrm>
            <a:off x="3220920" y="558528"/>
            <a:ext cx="1500572" cy="1287281"/>
          </a:xfrm>
          <a:prstGeom prst="straightConnector1">
            <a:avLst/>
          </a:prstGeom>
          <a:ln w="57150">
            <a:solidFill>
              <a:srgbClr val="66B2FF"/>
            </a:solidFill>
            <a:prstDash val="sysDot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52E2BB2-514D-4D15-B53F-40C20017D94E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1953460" y="1477069"/>
            <a:ext cx="806323" cy="9354"/>
          </a:xfrm>
          <a:prstGeom prst="straightConnector1">
            <a:avLst/>
          </a:prstGeom>
          <a:ln w="19050">
            <a:solidFill>
              <a:srgbClr val="FF636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307C867-BD96-4948-AEDA-F9F805EC0C1D}"/>
              </a:ext>
            </a:extLst>
          </p:cNvPr>
          <p:cNvGrpSpPr/>
          <p:nvPr/>
        </p:nvGrpSpPr>
        <p:grpSpPr>
          <a:xfrm>
            <a:off x="326018" y="877351"/>
            <a:ext cx="820634" cy="674423"/>
            <a:chOff x="375280" y="957507"/>
            <a:chExt cx="820634" cy="674423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22456A-D069-4E83-9A1B-E91458A2E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45" y="957507"/>
              <a:ext cx="527130" cy="502029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D280DDD-2067-45B9-97DE-3C0E51128B8F}"/>
                </a:ext>
              </a:extLst>
            </p:cNvPr>
            <p:cNvSpPr txBox="1"/>
            <p:nvPr/>
          </p:nvSpPr>
          <p:spPr>
            <a:xfrm>
              <a:off x="375280" y="1416486"/>
              <a:ext cx="820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666762"/>
                  </a:solidFill>
                </a:rPr>
                <a:t>End-users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0DD7691-17EB-4CD5-881C-5F2377CE9618}"/>
              </a:ext>
            </a:extLst>
          </p:cNvPr>
          <p:cNvGrpSpPr/>
          <p:nvPr/>
        </p:nvGrpSpPr>
        <p:grpSpPr>
          <a:xfrm>
            <a:off x="328081" y="1843295"/>
            <a:ext cx="820634" cy="696672"/>
            <a:chOff x="400039" y="1883797"/>
            <a:chExt cx="820634" cy="696672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33923C-64FE-40EF-9C08-92B0C8A75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45" y="1883797"/>
              <a:ext cx="527130" cy="502029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DC58C82-DE57-4067-B027-9E269563ADCD}"/>
                </a:ext>
              </a:extLst>
            </p:cNvPr>
            <p:cNvSpPr txBox="1"/>
            <p:nvPr/>
          </p:nvSpPr>
          <p:spPr>
            <a:xfrm>
              <a:off x="400039" y="2365025"/>
              <a:ext cx="8206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666762"/>
                  </a:solidFill>
                </a:rPr>
                <a:t>Consumers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33D1EA6-A362-498E-91B2-84A884B70F7F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953978" y="1379380"/>
            <a:ext cx="412141" cy="102148"/>
          </a:xfrm>
          <a:prstGeom prst="straightConnector1">
            <a:avLst/>
          </a:prstGeom>
          <a:ln w="19050">
            <a:solidFill>
              <a:srgbClr val="FF636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6565752-9FB2-4076-8548-38D169008769}"/>
              </a:ext>
            </a:extLst>
          </p:cNvPr>
          <p:cNvCxnSpPr>
            <a:cxnSpLocks/>
            <a:stCxn id="162" idx="3"/>
          </p:cNvCxnSpPr>
          <p:nvPr/>
        </p:nvCxnSpPr>
        <p:spPr>
          <a:xfrm flipV="1">
            <a:off x="992417" y="1784518"/>
            <a:ext cx="393503" cy="309792"/>
          </a:xfrm>
          <a:prstGeom prst="straightConnector1">
            <a:avLst/>
          </a:prstGeom>
          <a:ln w="19050">
            <a:solidFill>
              <a:srgbClr val="FF636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3528F62-BDF9-4C4A-AF8F-A7322649D6C2}"/>
              </a:ext>
            </a:extLst>
          </p:cNvPr>
          <p:cNvCxnSpPr>
            <a:cxnSpLocks/>
            <a:stCxn id="140" idx="0"/>
          </p:cNvCxnSpPr>
          <p:nvPr/>
        </p:nvCxnSpPr>
        <p:spPr>
          <a:xfrm flipH="1" flipV="1">
            <a:off x="2144530" y="1595137"/>
            <a:ext cx="1647563" cy="474888"/>
          </a:xfrm>
          <a:prstGeom prst="straightConnector1">
            <a:avLst/>
          </a:prstGeom>
          <a:ln w="19050">
            <a:solidFill>
              <a:srgbClr val="62903F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FA46A1E-E327-4ABA-B391-A68CEAE31F1E}"/>
              </a:ext>
            </a:extLst>
          </p:cNvPr>
          <p:cNvSpPr/>
          <p:nvPr/>
        </p:nvSpPr>
        <p:spPr>
          <a:xfrm rot="17853498">
            <a:off x="2530076" y="1603093"/>
            <a:ext cx="1398047" cy="362851"/>
          </a:xfrm>
          <a:prstGeom prst="rect">
            <a:avLst/>
          </a:prstGeom>
          <a:solidFill>
            <a:srgbClr val="FF6363"/>
          </a:solidFill>
          <a:ln>
            <a:solidFill>
              <a:srgbClr val="324E2C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HTTP Controllers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F5CF506-7DC1-4125-B19D-D491E05F67BF}"/>
              </a:ext>
            </a:extLst>
          </p:cNvPr>
          <p:cNvGrpSpPr/>
          <p:nvPr/>
        </p:nvGrpSpPr>
        <p:grpSpPr>
          <a:xfrm>
            <a:off x="2212435" y="3242629"/>
            <a:ext cx="499715" cy="282996"/>
            <a:chOff x="2105910" y="1036342"/>
            <a:chExt cx="610551" cy="282996"/>
          </a:xfrm>
        </p:grpSpPr>
        <p:sp>
          <p:nvSpPr>
            <p:cNvPr id="178" name="Diamond 177">
              <a:extLst>
                <a:ext uri="{FF2B5EF4-FFF2-40B4-BE49-F238E27FC236}">
                  <a16:creationId xmlns:a16="http://schemas.microsoft.com/office/drawing/2014/main" id="{98CFFF30-1283-4A98-B413-55BD451B44AD}"/>
                </a:ext>
              </a:extLst>
            </p:cNvPr>
            <p:cNvSpPr/>
            <p:nvPr/>
          </p:nvSpPr>
          <p:spPr>
            <a:xfrm>
              <a:off x="2105910" y="1036342"/>
              <a:ext cx="610551" cy="282996"/>
            </a:xfrm>
            <a:prstGeom prst="diamond">
              <a:avLst/>
            </a:prstGeom>
            <a:solidFill>
              <a:srgbClr val="77808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A7AF7A7-E26D-4CD5-A979-BA7BAC282225}"/>
                </a:ext>
              </a:extLst>
            </p:cNvPr>
            <p:cNvSpPr txBox="1"/>
            <p:nvPr/>
          </p:nvSpPr>
          <p:spPr>
            <a:xfrm>
              <a:off x="2181345" y="1061816"/>
              <a:ext cx="4573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DTO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93919046-9D90-4D22-A260-56ADFA3F4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3" y="2954207"/>
            <a:ext cx="778411" cy="807667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6FA3AE6-067F-49B4-80C7-F3C88859A4EC}"/>
              </a:ext>
            </a:extLst>
          </p:cNvPr>
          <p:cNvCxnSpPr>
            <a:cxnSpLocks/>
            <a:stCxn id="180" idx="3"/>
            <a:endCxn id="179" idx="1"/>
          </p:cNvCxnSpPr>
          <p:nvPr/>
        </p:nvCxnSpPr>
        <p:spPr>
          <a:xfrm>
            <a:off x="1559744" y="3358041"/>
            <a:ext cx="714432" cy="17784"/>
          </a:xfrm>
          <a:prstGeom prst="straightConnector1">
            <a:avLst/>
          </a:prstGeom>
          <a:ln w="19050">
            <a:solidFill>
              <a:srgbClr val="FFAC6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FB278C3-10DE-4850-98C9-61807AC5A48F}"/>
              </a:ext>
            </a:extLst>
          </p:cNvPr>
          <p:cNvCxnSpPr>
            <a:stCxn id="70" idx="1"/>
            <a:endCxn id="106" idx="2"/>
          </p:cNvCxnSpPr>
          <p:nvPr/>
        </p:nvCxnSpPr>
        <p:spPr>
          <a:xfrm flipV="1">
            <a:off x="6591652" y="1483477"/>
            <a:ext cx="115090" cy="666107"/>
          </a:xfrm>
          <a:prstGeom prst="straightConnector1">
            <a:avLst/>
          </a:prstGeom>
          <a:ln w="22225">
            <a:solidFill>
              <a:srgbClr val="7069A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D04B2FC-0F2F-4B8C-969F-22E6544744C9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7001814" y="3328679"/>
            <a:ext cx="557862" cy="11513"/>
          </a:xfrm>
          <a:prstGeom prst="straightConnector1">
            <a:avLst/>
          </a:prstGeom>
          <a:ln w="22225">
            <a:solidFill>
              <a:srgbClr val="7069A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BC5BC99-A50B-4A65-978A-8381327BA6C3}"/>
              </a:ext>
            </a:extLst>
          </p:cNvPr>
          <p:cNvGrpSpPr/>
          <p:nvPr/>
        </p:nvGrpSpPr>
        <p:grpSpPr>
          <a:xfrm>
            <a:off x="4344768" y="2049844"/>
            <a:ext cx="2860900" cy="2609720"/>
            <a:chOff x="4208138" y="2124139"/>
            <a:chExt cx="2860900" cy="260972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B77DA05-4911-4317-9F83-11995845B1C8}"/>
                </a:ext>
              </a:extLst>
            </p:cNvPr>
            <p:cNvGrpSpPr/>
            <p:nvPr/>
          </p:nvGrpSpPr>
          <p:grpSpPr>
            <a:xfrm>
              <a:off x="4208138" y="2124139"/>
              <a:ext cx="2860900" cy="2609720"/>
              <a:chOff x="2372738" y="563882"/>
              <a:chExt cx="6386268" cy="5204931"/>
            </a:xfrm>
          </p:grpSpPr>
          <p:sp>
            <p:nvSpPr>
              <p:cNvPr id="67" name="Hexagon 66">
                <a:extLst>
                  <a:ext uri="{FF2B5EF4-FFF2-40B4-BE49-F238E27FC236}">
                    <a16:creationId xmlns:a16="http://schemas.microsoft.com/office/drawing/2014/main" id="{0F5E288A-65C4-4585-8D42-D34383634042}"/>
                  </a:ext>
                </a:extLst>
              </p:cNvPr>
              <p:cNvSpPr/>
              <p:nvPr/>
            </p:nvSpPr>
            <p:spPr>
              <a:xfrm rot="16200000">
                <a:off x="3742670" y="572217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Hexagon 67">
                <a:extLst>
                  <a:ext uri="{FF2B5EF4-FFF2-40B4-BE49-F238E27FC236}">
                    <a16:creationId xmlns:a16="http://schemas.microsoft.com/office/drawing/2014/main" id="{64524420-815B-425C-95F4-9300BF2354F6}"/>
                  </a:ext>
                </a:extLst>
              </p:cNvPr>
              <p:cNvSpPr/>
              <p:nvPr/>
            </p:nvSpPr>
            <p:spPr>
              <a:xfrm rot="16200000">
                <a:off x="4658260" y="572217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Hexagon 68">
                <a:extLst>
                  <a:ext uri="{FF2B5EF4-FFF2-40B4-BE49-F238E27FC236}">
                    <a16:creationId xmlns:a16="http://schemas.microsoft.com/office/drawing/2014/main" id="{BA251EE4-0B83-4355-AF8B-4A033CC0A7B9}"/>
                  </a:ext>
                </a:extLst>
              </p:cNvPr>
              <p:cNvSpPr/>
              <p:nvPr/>
            </p:nvSpPr>
            <p:spPr>
              <a:xfrm rot="16200000">
                <a:off x="5573850" y="572217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Hexagon 69">
                <a:extLst>
                  <a:ext uri="{FF2B5EF4-FFF2-40B4-BE49-F238E27FC236}">
                    <a16:creationId xmlns:a16="http://schemas.microsoft.com/office/drawing/2014/main" id="{FD3A603B-0347-4F27-9D61-F422AEAD4783}"/>
                  </a:ext>
                </a:extLst>
              </p:cNvPr>
              <p:cNvSpPr/>
              <p:nvPr/>
            </p:nvSpPr>
            <p:spPr>
              <a:xfrm rot="16200000">
                <a:off x="6489440" y="572216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Hexagon 70">
                <a:extLst>
                  <a:ext uri="{FF2B5EF4-FFF2-40B4-BE49-F238E27FC236}">
                    <a16:creationId xmlns:a16="http://schemas.microsoft.com/office/drawing/2014/main" id="{E1045490-799D-4152-A927-E51C2403424A}"/>
                  </a:ext>
                </a:extLst>
              </p:cNvPr>
              <p:cNvSpPr/>
              <p:nvPr/>
            </p:nvSpPr>
            <p:spPr>
              <a:xfrm rot="16200000">
                <a:off x="3289756" y="1288497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Hexagon 71">
                <a:extLst>
                  <a:ext uri="{FF2B5EF4-FFF2-40B4-BE49-F238E27FC236}">
                    <a16:creationId xmlns:a16="http://schemas.microsoft.com/office/drawing/2014/main" id="{11B1A1B8-D18F-4019-A0F1-E206DA24B4D8}"/>
                  </a:ext>
                </a:extLst>
              </p:cNvPr>
              <p:cNvSpPr/>
              <p:nvPr/>
            </p:nvSpPr>
            <p:spPr>
              <a:xfrm rot="16200000">
                <a:off x="4205346" y="1288497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Hexagon 72">
                <a:extLst>
                  <a:ext uri="{FF2B5EF4-FFF2-40B4-BE49-F238E27FC236}">
                    <a16:creationId xmlns:a16="http://schemas.microsoft.com/office/drawing/2014/main" id="{672F9AB4-BA8C-43A3-B929-30B9E325D8EF}"/>
                  </a:ext>
                </a:extLst>
              </p:cNvPr>
              <p:cNvSpPr/>
              <p:nvPr/>
            </p:nvSpPr>
            <p:spPr>
              <a:xfrm rot="16200000">
                <a:off x="5120936" y="1288497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Hexagon 73">
                <a:extLst>
                  <a:ext uri="{FF2B5EF4-FFF2-40B4-BE49-F238E27FC236}">
                    <a16:creationId xmlns:a16="http://schemas.microsoft.com/office/drawing/2014/main" id="{78DAC7C7-6EF7-43BC-AED5-3EC4E7A4CB34}"/>
                  </a:ext>
                </a:extLst>
              </p:cNvPr>
              <p:cNvSpPr/>
              <p:nvPr/>
            </p:nvSpPr>
            <p:spPr>
              <a:xfrm rot="16200000">
                <a:off x="6036526" y="1288496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Hexagon 74">
                <a:extLst>
                  <a:ext uri="{FF2B5EF4-FFF2-40B4-BE49-F238E27FC236}">
                    <a16:creationId xmlns:a16="http://schemas.microsoft.com/office/drawing/2014/main" id="{B818D112-E125-4C02-B4FE-616A94E61C34}"/>
                  </a:ext>
                </a:extLst>
              </p:cNvPr>
              <p:cNvSpPr/>
              <p:nvPr/>
            </p:nvSpPr>
            <p:spPr>
              <a:xfrm rot="16200000">
                <a:off x="2819460" y="2004775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Hexagon 75">
                <a:extLst>
                  <a:ext uri="{FF2B5EF4-FFF2-40B4-BE49-F238E27FC236}">
                    <a16:creationId xmlns:a16="http://schemas.microsoft.com/office/drawing/2014/main" id="{D78010B8-F079-4049-971B-3F57944DCE02}"/>
                  </a:ext>
                </a:extLst>
              </p:cNvPr>
              <p:cNvSpPr/>
              <p:nvPr/>
            </p:nvSpPr>
            <p:spPr>
              <a:xfrm rot="16200000">
                <a:off x="3735050" y="2004775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Hexagon 76">
                <a:extLst>
                  <a:ext uri="{FF2B5EF4-FFF2-40B4-BE49-F238E27FC236}">
                    <a16:creationId xmlns:a16="http://schemas.microsoft.com/office/drawing/2014/main" id="{69625E93-4B8F-4271-8406-E8E6CEF0355D}"/>
                  </a:ext>
                </a:extLst>
              </p:cNvPr>
              <p:cNvSpPr/>
              <p:nvPr/>
            </p:nvSpPr>
            <p:spPr>
              <a:xfrm rot="16200000">
                <a:off x="4650640" y="2004775"/>
                <a:ext cx="907256" cy="890587"/>
              </a:xfrm>
              <a:prstGeom prst="hexagon">
                <a:avLst/>
              </a:prstGeom>
              <a:solidFill>
                <a:srgbClr val="1699D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Hexagon 77">
                <a:extLst>
                  <a:ext uri="{FF2B5EF4-FFF2-40B4-BE49-F238E27FC236}">
                    <a16:creationId xmlns:a16="http://schemas.microsoft.com/office/drawing/2014/main" id="{9D5493CE-7DCF-4158-ACF2-39960B1B5AE6}"/>
                  </a:ext>
                </a:extLst>
              </p:cNvPr>
              <p:cNvSpPr/>
              <p:nvPr/>
            </p:nvSpPr>
            <p:spPr>
              <a:xfrm rot="16200000">
                <a:off x="5566230" y="2004774"/>
                <a:ext cx="907256" cy="890587"/>
              </a:xfrm>
              <a:prstGeom prst="hexagon">
                <a:avLst/>
              </a:prstGeom>
              <a:solidFill>
                <a:srgbClr val="1699D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Hexagon 78">
                <a:extLst>
                  <a:ext uri="{FF2B5EF4-FFF2-40B4-BE49-F238E27FC236}">
                    <a16:creationId xmlns:a16="http://schemas.microsoft.com/office/drawing/2014/main" id="{EFEE657D-2E2E-4BD5-B914-B60D06969FE2}"/>
                  </a:ext>
                </a:extLst>
              </p:cNvPr>
              <p:cNvSpPr/>
              <p:nvPr/>
            </p:nvSpPr>
            <p:spPr>
              <a:xfrm rot="16200000">
                <a:off x="2364404" y="2721054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Hexagon 79">
                <a:extLst>
                  <a:ext uri="{FF2B5EF4-FFF2-40B4-BE49-F238E27FC236}">
                    <a16:creationId xmlns:a16="http://schemas.microsoft.com/office/drawing/2014/main" id="{2F44A52D-5B29-4745-9480-8F3D08023C94}"/>
                  </a:ext>
                </a:extLst>
              </p:cNvPr>
              <p:cNvSpPr/>
              <p:nvPr/>
            </p:nvSpPr>
            <p:spPr>
              <a:xfrm rot="16200000">
                <a:off x="3279994" y="2721054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Hexagon 80">
                <a:extLst>
                  <a:ext uri="{FF2B5EF4-FFF2-40B4-BE49-F238E27FC236}">
                    <a16:creationId xmlns:a16="http://schemas.microsoft.com/office/drawing/2014/main" id="{34892A55-E193-42F6-988F-5B79777FE6FF}"/>
                  </a:ext>
                </a:extLst>
              </p:cNvPr>
              <p:cNvSpPr/>
              <p:nvPr/>
            </p:nvSpPr>
            <p:spPr>
              <a:xfrm rot="16200000">
                <a:off x="4195584" y="2721054"/>
                <a:ext cx="907256" cy="890587"/>
              </a:xfrm>
              <a:prstGeom prst="hexagon">
                <a:avLst/>
              </a:prstGeom>
              <a:solidFill>
                <a:srgbClr val="1699D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Hexagon 81">
                <a:extLst>
                  <a:ext uri="{FF2B5EF4-FFF2-40B4-BE49-F238E27FC236}">
                    <a16:creationId xmlns:a16="http://schemas.microsoft.com/office/drawing/2014/main" id="{32199395-21E9-4741-9EA2-8B24E01E5D5F}"/>
                  </a:ext>
                </a:extLst>
              </p:cNvPr>
              <p:cNvSpPr/>
              <p:nvPr/>
            </p:nvSpPr>
            <p:spPr>
              <a:xfrm rot="16200000">
                <a:off x="5111174" y="2721053"/>
                <a:ext cx="907256" cy="890587"/>
              </a:xfrm>
              <a:prstGeom prst="hexagon">
                <a:avLst/>
              </a:prstGeom>
              <a:solidFill>
                <a:srgbClr val="1699D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Hexagon 82">
                <a:extLst>
                  <a:ext uri="{FF2B5EF4-FFF2-40B4-BE49-F238E27FC236}">
                    <a16:creationId xmlns:a16="http://schemas.microsoft.com/office/drawing/2014/main" id="{5121A9AF-C785-4BA8-9A7E-6AC94BD2BC95}"/>
                  </a:ext>
                </a:extLst>
              </p:cNvPr>
              <p:cNvSpPr/>
              <p:nvPr/>
            </p:nvSpPr>
            <p:spPr>
              <a:xfrm rot="16200000">
                <a:off x="6952115" y="1288497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Hexagon 83">
                <a:extLst>
                  <a:ext uri="{FF2B5EF4-FFF2-40B4-BE49-F238E27FC236}">
                    <a16:creationId xmlns:a16="http://schemas.microsoft.com/office/drawing/2014/main" id="{D0677951-3870-42C7-99EB-7D0B7DCA4940}"/>
                  </a:ext>
                </a:extLst>
              </p:cNvPr>
              <p:cNvSpPr/>
              <p:nvPr/>
            </p:nvSpPr>
            <p:spPr>
              <a:xfrm rot="16200000">
                <a:off x="6499201" y="2004777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Hexagon 84">
                <a:extLst>
                  <a:ext uri="{FF2B5EF4-FFF2-40B4-BE49-F238E27FC236}">
                    <a16:creationId xmlns:a16="http://schemas.microsoft.com/office/drawing/2014/main" id="{7336F615-AA47-4A13-9CD7-36A3647A206E}"/>
                  </a:ext>
                </a:extLst>
              </p:cNvPr>
              <p:cNvSpPr/>
              <p:nvPr/>
            </p:nvSpPr>
            <p:spPr>
              <a:xfrm rot="16200000">
                <a:off x="7414791" y="2004777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Hexagon 85">
                <a:extLst>
                  <a:ext uri="{FF2B5EF4-FFF2-40B4-BE49-F238E27FC236}">
                    <a16:creationId xmlns:a16="http://schemas.microsoft.com/office/drawing/2014/main" id="{431C5E37-B840-403C-9381-DAE318FD7DF4}"/>
                  </a:ext>
                </a:extLst>
              </p:cNvPr>
              <p:cNvSpPr/>
              <p:nvPr/>
            </p:nvSpPr>
            <p:spPr>
              <a:xfrm rot="16200000">
                <a:off x="6028905" y="2721055"/>
                <a:ext cx="907256" cy="890587"/>
              </a:xfrm>
              <a:prstGeom prst="hexagon">
                <a:avLst/>
              </a:prstGeom>
              <a:solidFill>
                <a:srgbClr val="1699D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Hexagon 86">
                <a:extLst>
                  <a:ext uri="{FF2B5EF4-FFF2-40B4-BE49-F238E27FC236}">
                    <a16:creationId xmlns:a16="http://schemas.microsoft.com/office/drawing/2014/main" id="{C3DF6D00-79AC-45AF-B7C6-3E64B80314AC}"/>
                  </a:ext>
                </a:extLst>
              </p:cNvPr>
              <p:cNvSpPr/>
              <p:nvPr/>
            </p:nvSpPr>
            <p:spPr>
              <a:xfrm rot="16200000">
                <a:off x="6944495" y="2721055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Hexagon 87">
                <a:extLst>
                  <a:ext uri="{FF2B5EF4-FFF2-40B4-BE49-F238E27FC236}">
                    <a16:creationId xmlns:a16="http://schemas.microsoft.com/office/drawing/2014/main" id="{80657ABA-DCA9-4640-89C5-ECCA400FD79D}"/>
                  </a:ext>
                </a:extLst>
              </p:cNvPr>
              <p:cNvSpPr/>
              <p:nvPr/>
            </p:nvSpPr>
            <p:spPr>
              <a:xfrm rot="16200000">
                <a:off x="7860085" y="2721055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Hexagon 88">
                <a:extLst>
                  <a:ext uri="{FF2B5EF4-FFF2-40B4-BE49-F238E27FC236}">
                    <a16:creationId xmlns:a16="http://schemas.microsoft.com/office/drawing/2014/main" id="{71671260-70BF-401E-AEEE-8250B3EC4E90}"/>
                  </a:ext>
                </a:extLst>
              </p:cNvPr>
              <p:cNvSpPr/>
              <p:nvPr/>
            </p:nvSpPr>
            <p:spPr>
              <a:xfrm rot="16200000">
                <a:off x="5573849" y="3437334"/>
                <a:ext cx="907256" cy="890587"/>
              </a:xfrm>
              <a:prstGeom prst="hexagon">
                <a:avLst/>
              </a:prstGeom>
              <a:solidFill>
                <a:srgbClr val="1699D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Hexagon 89">
                <a:extLst>
                  <a:ext uri="{FF2B5EF4-FFF2-40B4-BE49-F238E27FC236}">
                    <a16:creationId xmlns:a16="http://schemas.microsoft.com/office/drawing/2014/main" id="{E0959C3D-546B-4ECB-B186-D66BDC9A15F5}"/>
                  </a:ext>
                </a:extLst>
              </p:cNvPr>
              <p:cNvSpPr/>
              <p:nvPr/>
            </p:nvSpPr>
            <p:spPr>
              <a:xfrm rot="16200000">
                <a:off x="6489439" y="3437334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Hexagon 90">
                <a:extLst>
                  <a:ext uri="{FF2B5EF4-FFF2-40B4-BE49-F238E27FC236}">
                    <a16:creationId xmlns:a16="http://schemas.microsoft.com/office/drawing/2014/main" id="{D81D04A6-4872-487A-B908-DDD98383F9C2}"/>
                  </a:ext>
                </a:extLst>
              </p:cNvPr>
              <p:cNvSpPr/>
              <p:nvPr/>
            </p:nvSpPr>
            <p:spPr>
              <a:xfrm rot="16200000">
                <a:off x="7405029" y="3437334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Hexagon 91">
                <a:extLst>
                  <a:ext uri="{FF2B5EF4-FFF2-40B4-BE49-F238E27FC236}">
                    <a16:creationId xmlns:a16="http://schemas.microsoft.com/office/drawing/2014/main" id="{B40C78C8-0372-4154-B66D-5EB1DC41FE29}"/>
                  </a:ext>
                </a:extLst>
              </p:cNvPr>
              <p:cNvSpPr/>
              <p:nvPr/>
            </p:nvSpPr>
            <p:spPr>
              <a:xfrm rot="16200000">
                <a:off x="6952115" y="4153612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Hexagon 92">
                <a:extLst>
                  <a:ext uri="{FF2B5EF4-FFF2-40B4-BE49-F238E27FC236}">
                    <a16:creationId xmlns:a16="http://schemas.microsoft.com/office/drawing/2014/main" id="{5A4C9DA4-151C-40DE-B4BF-5D69CFA11565}"/>
                  </a:ext>
                </a:extLst>
              </p:cNvPr>
              <p:cNvSpPr/>
              <p:nvPr/>
            </p:nvSpPr>
            <p:spPr>
              <a:xfrm rot="16200000">
                <a:off x="6497059" y="4869891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Hexagon 93">
                <a:extLst>
                  <a:ext uri="{FF2B5EF4-FFF2-40B4-BE49-F238E27FC236}">
                    <a16:creationId xmlns:a16="http://schemas.microsoft.com/office/drawing/2014/main" id="{39A6E398-E2CA-493F-868A-9AF738803D4A}"/>
                  </a:ext>
                </a:extLst>
              </p:cNvPr>
              <p:cNvSpPr/>
              <p:nvPr/>
            </p:nvSpPr>
            <p:spPr>
              <a:xfrm rot="16200000">
                <a:off x="6028906" y="4153611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Hexagon 94">
                <a:extLst>
                  <a:ext uri="{FF2B5EF4-FFF2-40B4-BE49-F238E27FC236}">
                    <a16:creationId xmlns:a16="http://schemas.microsoft.com/office/drawing/2014/main" id="{33B87763-6A71-443A-B6EE-B27A65F7E9EE}"/>
                  </a:ext>
                </a:extLst>
              </p:cNvPr>
              <p:cNvSpPr/>
              <p:nvPr/>
            </p:nvSpPr>
            <p:spPr>
              <a:xfrm rot="16200000">
                <a:off x="2816248" y="3437331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Hexagon 95">
                <a:extLst>
                  <a:ext uri="{FF2B5EF4-FFF2-40B4-BE49-F238E27FC236}">
                    <a16:creationId xmlns:a16="http://schemas.microsoft.com/office/drawing/2014/main" id="{99FC745A-54C5-4E1A-9D8A-3E37777F86FE}"/>
                  </a:ext>
                </a:extLst>
              </p:cNvPr>
              <p:cNvSpPr/>
              <p:nvPr/>
            </p:nvSpPr>
            <p:spPr>
              <a:xfrm rot="16200000">
                <a:off x="3731838" y="3437331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Hexagon 96">
                <a:extLst>
                  <a:ext uri="{FF2B5EF4-FFF2-40B4-BE49-F238E27FC236}">
                    <a16:creationId xmlns:a16="http://schemas.microsoft.com/office/drawing/2014/main" id="{BAEC95FA-094D-4691-952A-183475CBE958}"/>
                  </a:ext>
                </a:extLst>
              </p:cNvPr>
              <p:cNvSpPr/>
              <p:nvPr/>
            </p:nvSpPr>
            <p:spPr>
              <a:xfrm rot="16200000">
                <a:off x="4647428" y="3437330"/>
                <a:ext cx="907256" cy="890587"/>
              </a:xfrm>
              <a:prstGeom prst="hexagon">
                <a:avLst/>
              </a:prstGeom>
              <a:solidFill>
                <a:srgbClr val="1699D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Hexagon 97">
                <a:extLst>
                  <a:ext uri="{FF2B5EF4-FFF2-40B4-BE49-F238E27FC236}">
                    <a16:creationId xmlns:a16="http://schemas.microsoft.com/office/drawing/2014/main" id="{D14243DE-598F-4830-907A-6D2170FED805}"/>
                  </a:ext>
                </a:extLst>
              </p:cNvPr>
              <p:cNvSpPr/>
              <p:nvPr/>
            </p:nvSpPr>
            <p:spPr>
              <a:xfrm rot="16200000">
                <a:off x="3278924" y="4153611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Hexagon 98">
                <a:extLst>
                  <a:ext uri="{FF2B5EF4-FFF2-40B4-BE49-F238E27FC236}">
                    <a16:creationId xmlns:a16="http://schemas.microsoft.com/office/drawing/2014/main" id="{6BEBFF13-5AE0-4774-9590-02503C81FAED}"/>
                  </a:ext>
                </a:extLst>
              </p:cNvPr>
              <p:cNvSpPr/>
              <p:nvPr/>
            </p:nvSpPr>
            <p:spPr>
              <a:xfrm rot="16200000">
                <a:off x="4194514" y="4153610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Hexagon 99">
                <a:extLst>
                  <a:ext uri="{FF2B5EF4-FFF2-40B4-BE49-F238E27FC236}">
                    <a16:creationId xmlns:a16="http://schemas.microsoft.com/office/drawing/2014/main" id="{8156DE38-034C-429E-9A5B-1EC4453626ED}"/>
                  </a:ext>
                </a:extLst>
              </p:cNvPr>
              <p:cNvSpPr/>
              <p:nvPr/>
            </p:nvSpPr>
            <p:spPr>
              <a:xfrm rot="16200000">
                <a:off x="3724218" y="4869888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Hexagon 100">
                <a:extLst>
                  <a:ext uri="{FF2B5EF4-FFF2-40B4-BE49-F238E27FC236}">
                    <a16:creationId xmlns:a16="http://schemas.microsoft.com/office/drawing/2014/main" id="{67F1BCC9-421B-42D7-BB1A-5D8E5E4AAEAA}"/>
                  </a:ext>
                </a:extLst>
              </p:cNvPr>
              <p:cNvSpPr/>
              <p:nvPr/>
            </p:nvSpPr>
            <p:spPr>
              <a:xfrm rot="16200000">
                <a:off x="5110103" y="4153611"/>
                <a:ext cx="907256" cy="890587"/>
              </a:xfrm>
              <a:prstGeom prst="hexagon">
                <a:avLst/>
              </a:prstGeom>
              <a:solidFill>
                <a:srgbClr val="736CA8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Hexagon 101">
                <a:extLst>
                  <a:ext uri="{FF2B5EF4-FFF2-40B4-BE49-F238E27FC236}">
                    <a16:creationId xmlns:a16="http://schemas.microsoft.com/office/drawing/2014/main" id="{0C5A65C0-6A2E-4D40-ABFB-0108EFE0386C}"/>
                  </a:ext>
                </a:extLst>
              </p:cNvPr>
              <p:cNvSpPr/>
              <p:nvPr/>
            </p:nvSpPr>
            <p:spPr>
              <a:xfrm rot="16200000">
                <a:off x="4657189" y="4869891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Hexagon 102">
                <a:extLst>
                  <a:ext uri="{FF2B5EF4-FFF2-40B4-BE49-F238E27FC236}">
                    <a16:creationId xmlns:a16="http://schemas.microsoft.com/office/drawing/2014/main" id="{01B782EB-23B7-4389-A447-110AE9EE374B}"/>
                  </a:ext>
                </a:extLst>
              </p:cNvPr>
              <p:cNvSpPr/>
              <p:nvPr/>
            </p:nvSpPr>
            <p:spPr>
              <a:xfrm rot="16200000">
                <a:off x="5572779" y="4869891"/>
                <a:ext cx="907256" cy="890587"/>
              </a:xfrm>
              <a:prstGeom prst="hexagon">
                <a:avLst/>
              </a:prstGeom>
              <a:solidFill>
                <a:srgbClr val="FF636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4F91D07-8C9A-4B12-AAAA-479B6A35E680}"/>
                </a:ext>
              </a:extLst>
            </p:cNvPr>
            <p:cNvSpPr/>
            <p:nvPr/>
          </p:nvSpPr>
          <p:spPr>
            <a:xfrm>
              <a:off x="5337797" y="3272988"/>
              <a:ext cx="629109" cy="303579"/>
            </a:xfrm>
            <a:prstGeom prst="rect">
              <a:avLst/>
            </a:prstGeom>
            <a:solidFill>
              <a:srgbClr val="1699D3"/>
            </a:solidFill>
            <a:ln>
              <a:solidFill>
                <a:srgbClr val="0B7EB2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Entities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D88FD80E-D037-4E4C-A132-40F427D46775}"/>
                </a:ext>
              </a:extLst>
            </p:cNvPr>
            <p:cNvGrpSpPr/>
            <p:nvPr/>
          </p:nvGrpSpPr>
          <p:grpSpPr>
            <a:xfrm>
              <a:off x="5492659" y="2924165"/>
              <a:ext cx="287007" cy="268945"/>
              <a:chOff x="9515740" y="2684544"/>
              <a:chExt cx="809117" cy="814025"/>
            </a:xfrm>
            <a:solidFill>
              <a:srgbClr val="6C8EBF"/>
            </a:solidFill>
          </p:grpSpPr>
          <p:sp>
            <p:nvSpPr>
              <p:cNvPr id="117" name="Hexagon 116">
                <a:extLst>
                  <a:ext uri="{FF2B5EF4-FFF2-40B4-BE49-F238E27FC236}">
                    <a16:creationId xmlns:a16="http://schemas.microsoft.com/office/drawing/2014/main" id="{7A56C4BA-B677-408F-8B06-58A40C5F16CF}"/>
                  </a:ext>
                </a:extLst>
              </p:cNvPr>
              <p:cNvSpPr/>
              <p:nvPr/>
            </p:nvSpPr>
            <p:spPr>
              <a:xfrm rot="16200000">
                <a:off x="9487774" y="2712510"/>
                <a:ext cx="454894" cy="398961"/>
              </a:xfrm>
              <a:prstGeom prst="hexagon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Hexagon 117">
                <a:extLst>
                  <a:ext uri="{FF2B5EF4-FFF2-40B4-BE49-F238E27FC236}">
                    <a16:creationId xmlns:a16="http://schemas.microsoft.com/office/drawing/2014/main" id="{7D66196C-F2EA-41D7-9B6F-8171BAF1D6B9}"/>
                  </a:ext>
                </a:extLst>
              </p:cNvPr>
              <p:cNvSpPr/>
              <p:nvPr/>
            </p:nvSpPr>
            <p:spPr>
              <a:xfrm rot="16200000">
                <a:off x="9897931" y="2712513"/>
                <a:ext cx="454891" cy="398961"/>
              </a:xfrm>
              <a:prstGeom prst="hexagon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Hexagon 118">
                <a:extLst>
                  <a:ext uri="{FF2B5EF4-FFF2-40B4-BE49-F238E27FC236}">
                    <a16:creationId xmlns:a16="http://schemas.microsoft.com/office/drawing/2014/main" id="{07483AC8-ABA1-4B24-8AD7-5EFAAC1F2B8E}"/>
                  </a:ext>
                </a:extLst>
              </p:cNvPr>
              <p:cNvSpPr/>
              <p:nvPr/>
            </p:nvSpPr>
            <p:spPr>
              <a:xfrm rot="16200000">
                <a:off x="9687251" y="3071641"/>
                <a:ext cx="454894" cy="398961"/>
              </a:xfrm>
              <a:prstGeom prst="hexagon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%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A280709-FD87-482B-BDBD-46F3EAB3AB84}"/>
                </a:ext>
              </a:extLst>
            </p:cNvPr>
            <p:cNvSpPr txBox="1"/>
            <p:nvPr/>
          </p:nvSpPr>
          <p:spPr>
            <a:xfrm>
              <a:off x="5189203" y="3015087"/>
              <a:ext cx="4905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Value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42CCFBE-FD7A-411E-A5F7-D08EBD53CC70}"/>
                </a:ext>
              </a:extLst>
            </p:cNvPr>
            <p:cNvSpPr txBox="1"/>
            <p:nvPr/>
          </p:nvSpPr>
          <p:spPr>
            <a:xfrm>
              <a:off x="5624460" y="3029439"/>
              <a:ext cx="5419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Objects</a:t>
              </a:r>
            </a:p>
          </p:txBody>
        </p:sp>
      </p:grp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77BCBC5-79A6-4A72-BE83-8D4593477561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6595065" y="4559823"/>
            <a:ext cx="190653" cy="617487"/>
          </a:xfrm>
          <a:prstGeom prst="straightConnector1">
            <a:avLst/>
          </a:prstGeom>
          <a:ln w="22225">
            <a:solidFill>
              <a:srgbClr val="7069A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A3E6E5A-7D1A-4EFD-9725-97E1AB2A43A9}"/>
              </a:ext>
            </a:extLst>
          </p:cNvPr>
          <p:cNvSpPr txBox="1"/>
          <p:nvPr/>
        </p:nvSpPr>
        <p:spPr>
          <a:xfrm>
            <a:off x="10391729" y="2709986"/>
            <a:ext cx="521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/>
              <a:t>Sms</a:t>
            </a:r>
            <a:r>
              <a:rPr lang="en-US" sz="800" dirty="0"/>
              <a:t> services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EC3027D-D4A5-42BA-ACD3-CCAA72F7F401}"/>
              </a:ext>
            </a:extLst>
          </p:cNvPr>
          <p:cNvSpPr txBox="1"/>
          <p:nvPr/>
        </p:nvSpPr>
        <p:spPr>
          <a:xfrm>
            <a:off x="10901253" y="3138643"/>
            <a:ext cx="521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Email services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700A636-C1DC-4CE5-B468-6CABC7C65573}"/>
              </a:ext>
            </a:extLst>
          </p:cNvPr>
          <p:cNvSpPr txBox="1"/>
          <p:nvPr/>
        </p:nvSpPr>
        <p:spPr>
          <a:xfrm>
            <a:off x="10808503" y="3445858"/>
            <a:ext cx="521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Other services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B26C733-23F9-4D13-861A-FA04D7DEA5DD}"/>
              </a:ext>
            </a:extLst>
          </p:cNvPr>
          <p:cNvSpPr txBox="1"/>
          <p:nvPr/>
        </p:nvSpPr>
        <p:spPr>
          <a:xfrm>
            <a:off x="10022350" y="3766489"/>
            <a:ext cx="12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1615B"/>
                </a:solidFill>
              </a:rPr>
              <a:t>3</a:t>
            </a:r>
            <a:r>
              <a:rPr lang="en-US" sz="1000" baseline="30%" dirty="0">
                <a:solidFill>
                  <a:srgbClr val="61615B"/>
                </a:solidFill>
              </a:rPr>
              <a:t>rd</a:t>
            </a:r>
            <a:r>
              <a:rPr lang="en-US" sz="1000" dirty="0">
                <a:solidFill>
                  <a:srgbClr val="61615B"/>
                </a:solidFill>
              </a:rPr>
              <a:t> party services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29968EB-9A9D-4E30-954B-1C4DC2F838D2}"/>
              </a:ext>
            </a:extLst>
          </p:cNvPr>
          <p:cNvSpPr txBox="1"/>
          <p:nvPr/>
        </p:nvSpPr>
        <p:spPr>
          <a:xfrm>
            <a:off x="9911791" y="4452084"/>
            <a:ext cx="1242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1615B"/>
                </a:solidFill>
              </a:rPr>
              <a:t>Microservices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36D4BA-D693-4445-A1AB-CA141EDFE92B}"/>
              </a:ext>
            </a:extLst>
          </p:cNvPr>
          <p:cNvGrpSpPr/>
          <p:nvPr/>
        </p:nvGrpSpPr>
        <p:grpSpPr>
          <a:xfrm>
            <a:off x="5392713" y="2031208"/>
            <a:ext cx="739206" cy="369332"/>
            <a:chOff x="5256083" y="2135983"/>
            <a:chExt cx="739206" cy="369332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D484746-BF0B-4162-9D88-5669B717103D}"/>
                </a:ext>
              </a:extLst>
            </p:cNvPr>
            <p:cNvSpPr/>
            <p:nvPr/>
          </p:nvSpPr>
          <p:spPr>
            <a:xfrm>
              <a:off x="5265181" y="2164542"/>
              <a:ext cx="730108" cy="303579"/>
            </a:xfrm>
            <a:prstGeom prst="rect">
              <a:avLst/>
            </a:prstGeom>
            <a:solidFill>
              <a:srgbClr val="FF6363"/>
            </a:solidFill>
            <a:ln>
              <a:solidFill>
                <a:srgbClr val="D2515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34C72C2-3322-406B-9F2B-183947210B28}"/>
                </a:ext>
              </a:extLst>
            </p:cNvPr>
            <p:cNvSpPr txBox="1"/>
            <p:nvPr/>
          </p:nvSpPr>
          <p:spPr>
            <a:xfrm>
              <a:off x="5256083" y="2135983"/>
              <a:ext cx="7356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Application Services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A457CDB-F0A0-43E2-8453-681F0EC02C5A}"/>
              </a:ext>
            </a:extLst>
          </p:cNvPr>
          <p:cNvGrpSpPr/>
          <p:nvPr/>
        </p:nvGrpSpPr>
        <p:grpSpPr>
          <a:xfrm>
            <a:off x="5399621" y="2421322"/>
            <a:ext cx="740589" cy="369332"/>
            <a:chOff x="5265181" y="2132748"/>
            <a:chExt cx="740589" cy="369332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FACC4FE-3746-41D4-A5E6-08DD1AB55984}"/>
                </a:ext>
              </a:extLst>
            </p:cNvPr>
            <p:cNvSpPr/>
            <p:nvPr/>
          </p:nvSpPr>
          <p:spPr>
            <a:xfrm>
              <a:off x="5265181" y="2164542"/>
              <a:ext cx="730108" cy="303579"/>
            </a:xfrm>
            <a:prstGeom prst="rect">
              <a:avLst/>
            </a:prstGeom>
            <a:solidFill>
              <a:srgbClr val="736CA8"/>
            </a:solidFill>
            <a:ln>
              <a:solidFill>
                <a:srgbClr val="9873A6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49ECFEE-F8C0-4967-B9A0-B323A3E00E75}"/>
                </a:ext>
              </a:extLst>
            </p:cNvPr>
            <p:cNvSpPr txBox="1"/>
            <p:nvPr/>
          </p:nvSpPr>
          <p:spPr>
            <a:xfrm>
              <a:off x="5270095" y="2132748"/>
              <a:ext cx="7356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Domain Services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4D0E1-261A-4FDF-BC0B-F15D2FE5CD3A}"/>
              </a:ext>
            </a:extLst>
          </p:cNvPr>
          <p:cNvGrpSpPr/>
          <p:nvPr/>
        </p:nvGrpSpPr>
        <p:grpSpPr>
          <a:xfrm>
            <a:off x="5401304" y="3707900"/>
            <a:ext cx="735675" cy="334149"/>
            <a:chOff x="5264674" y="3812675"/>
            <a:chExt cx="735675" cy="334149"/>
          </a:xfrm>
        </p:grpSpPr>
        <p:sp>
          <p:nvSpPr>
            <p:cNvPr id="203" name="Hexagon 202">
              <a:extLst>
                <a:ext uri="{FF2B5EF4-FFF2-40B4-BE49-F238E27FC236}">
                  <a16:creationId xmlns:a16="http://schemas.microsoft.com/office/drawing/2014/main" id="{BFCE6F6B-759C-4010-ACD8-4217F9C66773}"/>
                </a:ext>
              </a:extLst>
            </p:cNvPr>
            <p:cNvSpPr/>
            <p:nvPr/>
          </p:nvSpPr>
          <p:spPr>
            <a:xfrm rot="16200000">
              <a:off x="5467685" y="3828681"/>
              <a:ext cx="334149" cy="302137"/>
            </a:xfrm>
            <a:prstGeom prst="hexagon">
              <a:avLst/>
            </a:prstGeom>
            <a:gradFill>
              <a:gsLst>
                <a:gs pos="15%">
                  <a:srgbClr val="1699D3"/>
                </a:gs>
                <a:gs pos="80%">
                  <a:srgbClr val="736CA8"/>
                </a:gs>
              </a:gsLst>
              <a:lin ang="12000000" scaled="0"/>
            </a:gra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F957D42-D86C-4050-A6F2-954060764879}"/>
                </a:ext>
              </a:extLst>
            </p:cNvPr>
            <p:cNvSpPr txBox="1"/>
            <p:nvPr/>
          </p:nvSpPr>
          <p:spPr>
            <a:xfrm>
              <a:off x="5264674" y="3870618"/>
              <a:ext cx="735675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Domain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8619C48A-3F6F-475B-9F72-92508CCF3D7F}"/>
              </a:ext>
            </a:extLst>
          </p:cNvPr>
          <p:cNvSpPr txBox="1"/>
          <p:nvPr/>
        </p:nvSpPr>
        <p:spPr>
          <a:xfrm>
            <a:off x="3457903" y="1409848"/>
            <a:ext cx="58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1615B"/>
                </a:solidFill>
              </a:rPr>
              <a:t>HTTP</a:t>
            </a:r>
          </a:p>
          <a:p>
            <a:pPr algn="ctr"/>
            <a:r>
              <a:rPr lang="en-US" sz="1000" dirty="0">
                <a:solidFill>
                  <a:srgbClr val="61615B"/>
                </a:solidFill>
              </a:rPr>
              <a:t>API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5626AE0-3A21-4149-A939-B5C2C617B255}"/>
              </a:ext>
            </a:extLst>
          </p:cNvPr>
          <p:cNvGrpSpPr/>
          <p:nvPr/>
        </p:nvGrpSpPr>
        <p:grpSpPr>
          <a:xfrm>
            <a:off x="2759783" y="1344925"/>
            <a:ext cx="499715" cy="282996"/>
            <a:chOff x="2105910" y="1036342"/>
            <a:chExt cx="610551" cy="282996"/>
          </a:xfrm>
        </p:grpSpPr>
        <p:sp>
          <p:nvSpPr>
            <p:cNvPr id="207" name="Diamond 206">
              <a:extLst>
                <a:ext uri="{FF2B5EF4-FFF2-40B4-BE49-F238E27FC236}">
                  <a16:creationId xmlns:a16="http://schemas.microsoft.com/office/drawing/2014/main" id="{01E3B02A-52BA-44BC-8EC6-F46CFB2B7BCB}"/>
                </a:ext>
              </a:extLst>
            </p:cNvPr>
            <p:cNvSpPr/>
            <p:nvPr/>
          </p:nvSpPr>
          <p:spPr>
            <a:xfrm>
              <a:off x="2105910" y="1036342"/>
              <a:ext cx="610551" cy="282996"/>
            </a:xfrm>
            <a:prstGeom prst="diamond">
              <a:avLst/>
            </a:prstGeom>
            <a:solidFill>
              <a:srgbClr val="77808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73F3EFD-3AF3-4EB5-83B5-5B7F6F8AA2B0}"/>
                </a:ext>
              </a:extLst>
            </p:cNvPr>
            <p:cNvSpPr txBox="1"/>
            <p:nvPr/>
          </p:nvSpPr>
          <p:spPr>
            <a:xfrm>
              <a:off x="2189103" y="1055466"/>
              <a:ext cx="4573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DTO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E78BD53B-4C2F-4E8D-B4C5-09AA431FE669}"/>
              </a:ext>
            </a:extLst>
          </p:cNvPr>
          <p:cNvSpPr txBox="1"/>
          <p:nvPr/>
        </p:nvSpPr>
        <p:spPr>
          <a:xfrm>
            <a:off x="4746599" y="924011"/>
            <a:ext cx="2196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5AB50"/>
                </a:solidFill>
              </a:rPr>
              <a:t>Queries can bypass domain model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809E052-DEB7-4D08-8354-1C1F5C390566}"/>
              </a:ext>
            </a:extLst>
          </p:cNvPr>
          <p:cNvCxnSpPr>
            <a:cxnSpLocks/>
            <a:stCxn id="199" idx="2"/>
            <a:endCxn id="110" idx="3"/>
          </p:cNvCxnSpPr>
          <p:nvPr/>
        </p:nvCxnSpPr>
        <p:spPr>
          <a:xfrm flipH="1" flipV="1">
            <a:off x="8016989" y="3328679"/>
            <a:ext cx="428242" cy="851"/>
          </a:xfrm>
          <a:prstGeom prst="straightConnector1">
            <a:avLst/>
          </a:prstGeom>
          <a:ln w="25400">
            <a:solidFill>
              <a:srgbClr val="28567A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37D710CB-6347-4215-9F3D-C35D7CA299F1}"/>
              </a:ext>
            </a:extLst>
          </p:cNvPr>
          <p:cNvCxnSpPr/>
          <p:nvPr/>
        </p:nvCxnSpPr>
        <p:spPr>
          <a:xfrm>
            <a:off x="8827485" y="3341811"/>
            <a:ext cx="1620993" cy="0"/>
          </a:xfrm>
          <a:prstGeom prst="line">
            <a:avLst/>
          </a:prstGeom>
          <a:ln w="19050">
            <a:solidFill>
              <a:srgbClr val="A2002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289135A-E101-457F-9F2A-3872816168B7}"/>
              </a:ext>
            </a:extLst>
          </p:cNvPr>
          <p:cNvCxnSpPr/>
          <p:nvPr/>
        </p:nvCxnSpPr>
        <p:spPr>
          <a:xfrm>
            <a:off x="8864275" y="3398961"/>
            <a:ext cx="1620993" cy="0"/>
          </a:xfrm>
          <a:prstGeom prst="line">
            <a:avLst/>
          </a:prstGeom>
          <a:ln w="19050">
            <a:solidFill>
              <a:srgbClr val="A20025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E2BF5E1-1B8E-4921-AAEE-FCC46161BD66}"/>
              </a:ext>
            </a:extLst>
          </p:cNvPr>
          <p:cNvCxnSpPr>
            <a:cxnSpLocks/>
            <a:stCxn id="191" idx="0"/>
          </p:cNvCxnSpPr>
          <p:nvPr/>
        </p:nvCxnSpPr>
        <p:spPr>
          <a:xfrm flipV="1">
            <a:off x="8374401" y="4970366"/>
            <a:ext cx="1177806" cy="22355"/>
          </a:xfrm>
          <a:prstGeom prst="line">
            <a:avLst/>
          </a:prstGeom>
          <a:ln w="19050">
            <a:solidFill>
              <a:srgbClr val="99004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3858646-E727-4CC7-9543-B8FEFAC358BB}"/>
              </a:ext>
            </a:extLst>
          </p:cNvPr>
          <p:cNvCxnSpPr>
            <a:cxnSpLocks/>
            <a:endCxn id="190" idx="1"/>
          </p:cNvCxnSpPr>
          <p:nvPr/>
        </p:nvCxnSpPr>
        <p:spPr>
          <a:xfrm flipV="1">
            <a:off x="8164246" y="5020856"/>
            <a:ext cx="1091533" cy="6788"/>
          </a:xfrm>
          <a:prstGeom prst="line">
            <a:avLst/>
          </a:prstGeom>
          <a:ln w="19050">
            <a:solidFill>
              <a:srgbClr val="99004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33318F8-7DEF-4D20-8DD2-37B0BFD991BC}"/>
              </a:ext>
            </a:extLst>
          </p:cNvPr>
          <p:cNvCxnSpPr>
            <a:cxnSpLocks/>
          </p:cNvCxnSpPr>
          <p:nvPr/>
        </p:nvCxnSpPr>
        <p:spPr>
          <a:xfrm>
            <a:off x="10428611" y="4991869"/>
            <a:ext cx="834840" cy="0"/>
          </a:xfrm>
          <a:prstGeom prst="line">
            <a:avLst/>
          </a:prstGeom>
          <a:ln w="19050">
            <a:solidFill>
              <a:srgbClr val="99004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8972BF8-A353-4E1F-8E1C-544E38C06D83}"/>
              </a:ext>
            </a:extLst>
          </p:cNvPr>
          <p:cNvCxnSpPr>
            <a:cxnSpLocks/>
          </p:cNvCxnSpPr>
          <p:nvPr/>
        </p:nvCxnSpPr>
        <p:spPr>
          <a:xfrm>
            <a:off x="10430164" y="5059394"/>
            <a:ext cx="834840" cy="0"/>
          </a:xfrm>
          <a:prstGeom prst="line">
            <a:avLst/>
          </a:prstGeom>
          <a:ln w="19050">
            <a:solidFill>
              <a:srgbClr val="99004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CBE6322D-79D0-44D2-92EC-C9D050E696CF}"/>
              </a:ext>
            </a:extLst>
          </p:cNvPr>
          <p:cNvCxnSpPr>
            <a:cxnSpLocks/>
            <a:stCxn id="194" idx="1"/>
            <a:endCxn id="112" idx="0"/>
          </p:cNvCxnSpPr>
          <p:nvPr/>
        </p:nvCxnSpPr>
        <p:spPr>
          <a:xfrm flipH="1" flipV="1">
            <a:off x="7021909" y="5386779"/>
            <a:ext cx="632814" cy="19874"/>
          </a:xfrm>
          <a:prstGeom prst="straightConnector1">
            <a:avLst/>
          </a:prstGeom>
          <a:ln w="25400">
            <a:solidFill>
              <a:srgbClr val="28567A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5E0D9F81-4C07-42E8-AF33-24805540B52D}"/>
              </a:ext>
            </a:extLst>
          </p:cNvPr>
          <p:cNvSpPr/>
          <p:nvPr/>
        </p:nvSpPr>
        <p:spPr>
          <a:xfrm>
            <a:off x="4191851" y="5067120"/>
            <a:ext cx="3450921" cy="347017"/>
          </a:xfrm>
          <a:custGeom>
            <a:avLst/>
            <a:gdLst>
              <a:gd name="connsiteX0" fmla="*/ 0 w 3808293"/>
              <a:gd name="connsiteY0" fmla="*/ 26812 h 264937"/>
              <a:gd name="connsiteX1" fmla="*/ 3362325 w 3808293"/>
              <a:gd name="connsiteY1" fmla="*/ 17287 h 264937"/>
              <a:gd name="connsiteX2" fmla="*/ 3429000 w 3808293"/>
              <a:gd name="connsiteY2" fmla="*/ 226837 h 264937"/>
              <a:gd name="connsiteX3" fmla="*/ 200025 w 3808293"/>
              <a:gd name="connsiteY3" fmla="*/ 264937 h 26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8293" h="264937">
                <a:moveTo>
                  <a:pt x="0" y="26812"/>
                </a:moveTo>
                <a:cubicBezTo>
                  <a:pt x="1395412" y="5380"/>
                  <a:pt x="2790825" y="-16051"/>
                  <a:pt x="3362325" y="17287"/>
                </a:cubicBezTo>
                <a:cubicBezTo>
                  <a:pt x="3933825" y="50625"/>
                  <a:pt x="3956050" y="185562"/>
                  <a:pt x="3429000" y="226837"/>
                </a:cubicBezTo>
                <a:cubicBezTo>
                  <a:pt x="2901950" y="268112"/>
                  <a:pt x="600075" y="214137"/>
                  <a:pt x="200025" y="264937"/>
                </a:cubicBezTo>
              </a:path>
            </a:pathLst>
          </a:custGeom>
          <a:noFill/>
          <a:ln w="31750">
            <a:solidFill>
              <a:srgbClr val="2EE88B"/>
            </a:solidFill>
            <a:prstDash val="sysDot"/>
            <a:round/>
            <a:headEnd type="none" w="med" len="med"/>
            <a:tailEnd type="stealth" w="lg" len="lg"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F6F3CAF-5A1B-45CB-BE47-10F8E5987DC3}"/>
              </a:ext>
            </a:extLst>
          </p:cNvPr>
          <p:cNvGrpSpPr/>
          <p:nvPr/>
        </p:nvGrpSpPr>
        <p:grpSpPr>
          <a:xfrm>
            <a:off x="6564596" y="5178690"/>
            <a:ext cx="457313" cy="416177"/>
            <a:chOff x="3252674" y="3314537"/>
            <a:chExt cx="457313" cy="416177"/>
          </a:xfrm>
        </p:grpSpPr>
        <p:sp>
          <p:nvSpPr>
            <p:cNvPr id="112" name="Hexagon 111">
              <a:extLst>
                <a:ext uri="{FF2B5EF4-FFF2-40B4-BE49-F238E27FC236}">
                  <a16:creationId xmlns:a16="http://schemas.microsoft.com/office/drawing/2014/main" id="{9BF6A64C-5F69-4117-B287-EEB8E49B3F3C}"/>
                </a:ext>
              </a:extLst>
            </p:cNvPr>
            <p:cNvSpPr/>
            <p:nvPr/>
          </p:nvSpPr>
          <p:spPr>
            <a:xfrm>
              <a:off x="3252675" y="3314537"/>
              <a:ext cx="457312" cy="416177"/>
            </a:xfrm>
            <a:prstGeom prst="hexagon">
              <a:avLst/>
            </a:prstGeom>
            <a:solidFill>
              <a:srgbClr val="2F5B7C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13CF20A-3B06-4E84-83DC-66CB99A1D6DD}"/>
                </a:ext>
              </a:extLst>
            </p:cNvPr>
            <p:cNvSpPr txBox="1"/>
            <p:nvPr/>
          </p:nvSpPr>
          <p:spPr>
            <a:xfrm>
              <a:off x="3252674" y="3384125"/>
              <a:ext cx="457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Port</a:t>
              </a: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C218503-2123-40C6-A799-4B362052A07B}"/>
              </a:ext>
            </a:extLst>
          </p:cNvPr>
          <p:cNvSpPr/>
          <p:nvPr/>
        </p:nvSpPr>
        <p:spPr>
          <a:xfrm rot="5400000">
            <a:off x="8101037" y="3060302"/>
            <a:ext cx="1290917" cy="362851"/>
          </a:xfrm>
          <a:prstGeom prst="rect">
            <a:avLst/>
          </a:prstGeom>
          <a:solidFill>
            <a:srgbClr val="A20025"/>
          </a:solidFill>
          <a:ln>
            <a:solidFill>
              <a:srgbClr val="324E2C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Repository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371E518-8FDB-4A4E-96B6-026533FCB6BD}"/>
              </a:ext>
            </a:extLst>
          </p:cNvPr>
          <p:cNvGrpSpPr/>
          <p:nvPr/>
        </p:nvGrpSpPr>
        <p:grpSpPr>
          <a:xfrm rot="5400000">
            <a:off x="8241803" y="3221808"/>
            <a:ext cx="622300" cy="215444"/>
            <a:chOff x="17214855" y="2473554"/>
            <a:chExt cx="622300" cy="215444"/>
          </a:xfrm>
        </p:grpSpPr>
        <p:sp>
          <p:nvSpPr>
            <p:cNvPr id="198" name="Hexagon 197">
              <a:extLst>
                <a:ext uri="{FF2B5EF4-FFF2-40B4-BE49-F238E27FC236}">
                  <a16:creationId xmlns:a16="http://schemas.microsoft.com/office/drawing/2014/main" id="{AA667DE8-EDCB-4A1A-945C-6769F9164F1C}"/>
                </a:ext>
              </a:extLst>
            </p:cNvPr>
            <p:cNvSpPr/>
            <p:nvPr/>
          </p:nvSpPr>
          <p:spPr>
            <a:xfrm>
              <a:off x="17272001" y="2485132"/>
              <a:ext cx="438158" cy="197744"/>
            </a:xfrm>
            <a:prstGeom prst="hexagon">
              <a:avLst/>
            </a:prstGeom>
            <a:solidFill>
              <a:srgbClr val="C98280"/>
            </a:solidFill>
            <a:ln>
              <a:solidFill>
                <a:srgbClr val="FDF6E9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51DED50-89A8-41C9-AA41-0724BCFCA2D9}"/>
                </a:ext>
              </a:extLst>
            </p:cNvPr>
            <p:cNvSpPr txBox="1"/>
            <p:nvPr/>
          </p:nvSpPr>
          <p:spPr>
            <a:xfrm>
              <a:off x="17214855" y="2473554"/>
              <a:ext cx="622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Mappers</a:t>
              </a:r>
            </a:p>
          </p:txBody>
        </p:sp>
      </p:grpSp>
      <p:pic>
        <p:nvPicPr>
          <p:cNvPr id="184" name="Picture 183">
            <a:extLst>
              <a:ext uri="{FF2B5EF4-FFF2-40B4-BE49-F238E27FC236}">
                <a16:creationId xmlns:a16="http://schemas.microsoft.com/office/drawing/2014/main" id="{31870F72-1F33-41FB-8663-42173BCFF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555" y="2998388"/>
            <a:ext cx="659936" cy="771478"/>
          </a:xfrm>
          <a:prstGeom prst="rect">
            <a:avLst/>
          </a:prstGeom>
        </p:spPr>
      </p:pic>
      <p:sp>
        <p:nvSpPr>
          <p:cNvPr id="191" name="Rectangle 190">
            <a:extLst>
              <a:ext uri="{FF2B5EF4-FFF2-40B4-BE49-F238E27FC236}">
                <a16:creationId xmlns:a16="http://schemas.microsoft.com/office/drawing/2014/main" id="{29119AFB-A71B-4369-B1DE-4D2557A779FD}"/>
              </a:ext>
            </a:extLst>
          </p:cNvPr>
          <p:cNvSpPr/>
          <p:nvPr/>
        </p:nvSpPr>
        <p:spPr>
          <a:xfrm rot="6937465">
            <a:off x="7565361" y="4732834"/>
            <a:ext cx="1290917" cy="362851"/>
          </a:xfrm>
          <a:prstGeom prst="rect">
            <a:avLst/>
          </a:prstGeom>
          <a:solidFill>
            <a:srgbClr val="99004D"/>
          </a:solidFill>
          <a:ln>
            <a:solidFill>
              <a:srgbClr val="324E2C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Repository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DD1AB06-0BCF-4EB8-BDE6-972BEBE7E893}"/>
              </a:ext>
            </a:extLst>
          </p:cNvPr>
          <p:cNvGrpSpPr/>
          <p:nvPr/>
        </p:nvGrpSpPr>
        <p:grpSpPr>
          <a:xfrm rot="1530046">
            <a:off x="7624411" y="5432888"/>
            <a:ext cx="622300" cy="215444"/>
            <a:chOff x="17214855" y="2473554"/>
            <a:chExt cx="622300" cy="215444"/>
          </a:xfrm>
        </p:grpSpPr>
        <p:sp>
          <p:nvSpPr>
            <p:cNvPr id="193" name="Hexagon 192">
              <a:extLst>
                <a:ext uri="{FF2B5EF4-FFF2-40B4-BE49-F238E27FC236}">
                  <a16:creationId xmlns:a16="http://schemas.microsoft.com/office/drawing/2014/main" id="{D1230793-BA46-4D38-8059-0E1F2E8B60AF}"/>
                </a:ext>
              </a:extLst>
            </p:cNvPr>
            <p:cNvSpPr/>
            <p:nvPr/>
          </p:nvSpPr>
          <p:spPr>
            <a:xfrm>
              <a:off x="17272001" y="2485132"/>
              <a:ext cx="438158" cy="197744"/>
            </a:xfrm>
            <a:prstGeom prst="hexagon">
              <a:avLst/>
            </a:prstGeom>
            <a:solidFill>
              <a:srgbClr val="C98280"/>
            </a:solidFill>
            <a:ln>
              <a:solidFill>
                <a:srgbClr val="FDF6E9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B5DB464-002E-49D5-AEA6-E9979DC69FE7}"/>
                </a:ext>
              </a:extLst>
            </p:cNvPr>
            <p:cNvSpPr txBox="1"/>
            <p:nvPr/>
          </p:nvSpPr>
          <p:spPr>
            <a:xfrm>
              <a:off x="17214855" y="2473554"/>
              <a:ext cx="622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Mappers</a:t>
              </a:r>
            </a:p>
          </p:txBody>
        </p:sp>
      </p:grpSp>
      <p:sp>
        <p:nvSpPr>
          <p:cNvPr id="190" name="Flowchart: Direct Access Storage 189">
            <a:extLst>
              <a:ext uri="{FF2B5EF4-FFF2-40B4-BE49-F238E27FC236}">
                <a16:creationId xmlns:a16="http://schemas.microsoft.com/office/drawing/2014/main" id="{F83B2131-D38B-4A3B-8CDC-4CC0C325CA75}"/>
              </a:ext>
            </a:extLst>
          </p:cNvPr>
          <p:cNvSpPr/>
          <p:nvPr/>
        </p:nvSpPr>
        <p:spPr>
          <a:xfrm>
            <a:off x="9255779" y="4821005"/>
            <a:ext cx="1324243" cy="399702"/>
          </a:xfrm>
          <a:prstGeom prst="flowChartMagneticDrum">
            <a:avLst/>
          </a:prstGeom>
          <a:solidFill>
            <a:srgbClr val="CCFFFF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>
                    <a:lumMod val="65%"/>
                    <a:lumOff val="35%"/>
                  </a:schemeClr>
                </a:solidFill>
              </a:rPr>
              <a:t>message Queue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C1529EC-E130-4982-B154-FF53F73377A8}"/>
              </a:ext>
            </a:extLst>
          </p:cNvPr>
          <p:cNvGrpSpPr/>
          <p:nvPr/>
        </p:nvGrpSpPr>
        <p:grpSpPr>
          <a:xfrm>
            <a:off x="10912749" y="4439383"/>
            <a:ext cx="736717" cy="1174505"/>
            <a:chOff x="10041972" y="4046062"/>
            <a:chExt cx="736717" cy="1306991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F4F79457-D146-46B3-A870-DF9498877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1972" y="4046062"/>
              <a:ext cx="526960" cy="616026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8DE0B2FC-AA36-408F-AF00-14F90A4C4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753" y="4258256"/>
              <a:ext cx="659936" cy="771478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41BF0CB8-4F27-44CC-970C-DD7DEC90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9129" y="4581575"/>
              <a:ext cx="659936" cy="771478"/>
            </a:xfrm>
            <a:prstGeom prst="rect">
              <a:avLst/>
            </a:prstGeom>
          </p:spPr>
        </p:pic>
      </p:grp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FBEE2764-F8B8-4F5B-8513-10972876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%"/>
                <a:satMod val="135%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97" y="4632828"/>
            <a:ext cx="528339" cy="5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ED7FAAE-183D-4A2C-AA5E-03AD51788768}"/>
              </a:ext>
            </a:extLst>
          </p:cNvPr>
          <p:cNvGrpSpPr/>
          <p:nvPr/>
        </p:nvGrpSpPr>
        <p:grpSpPr>
          <a:xfrm>
            <a:off x="202466" y="4644100"/>
            <a:ext cx="1271739" cy="698649"/>
            <a:chOff x="179507" y="1883797"/>
            <a:chExt cx="1271739" cy="698649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6AE15BA5-3DFF-4822-B423-E90FEE4A9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45" y="1883797"/>
              <a:ext cx="527130" cy="502029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340ED58-AD64-440B-8907-43C93815B5DA}"/>
                </a:ext>
              </a:extLst>
            </p:cNvPr>
            <p:cNvSpPr txBox="1"/>
            <p:nvPr/>
          </p:nvSpPr>
          <p:spPr>
            <a:xfrm>
              <a:off x="179507" y="2367002"/>
              <a:ext cx="12717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rgbClr val="666762"/>
                  </a:solidFill>
                </a:rPr>
                <a:t>Tech users/ </a:t>
              </a:r>
              <a:r>
                <a:rPr lang="en-US" sz="800" dirty="0" err="1">
                  <a:solidFill>
                    <a:srgbClr val="666762"/>
                  </a:solidFill>
                </a:rPr>
                <a:t>cron</a:t>
              </a:r>
              <a:r>
                <a:rPr lang="en-US" sz="800" dirty="0">
                  <a:solidFill>
                    <a:srgbClr val="666762"/>
                  </a:solidFill>
                </a:rPr>
                <a:t> jobs</a:t>
              </a:r>
            </a:p>
          </p:txBody>
        </p:sp>
      </p:grp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296767E2-27EA-452F-914F-E7EFC79BDBB9}"/>
              </a:ext>
            </a:extLst>
          </p:cNvPr>
          <p:cNvCxnSpPr>
            <a:cxnSpLocks/>
            <a:stCxn id="221" idx="3"/>
            <a:endCxn id="1026" idx="1"/>
          </p:cNvCxnSpPr>
          <p:nvPr/>
        </p:nvCxnSpPr>
        <p:spPr>
          <a:xfrm>
            <a:off x="1087334" y="4895115"/>
            <a:ext cx="454163" cy="1883"/>
          </a:xfrm>
          <a:prstGeom prst="straightConnector1">
            <a:avLst/>
          </a:prstGeom>
          <a:ln w="19050">
            <a:solidFill>
              <a:srgbClr val="7398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20D2DDA3-11F8-4AE4-9D3D-47AEAA5CD5D1}"/>
              </a:ext>
            </a:extLst>
          </p:cNvPr>
          <p:cNvCxnSpPr>
            <a:cxnSpLocks/>
            <a:stCxn id="1026" idx="3"/>
            <a:endCxn id="261" idx="1"/>
          </p:cNvCxnSpPr>
          <p:nvPr/>
        </p:nvCxnSpPr>
        <p:spPr>
          <a:xfrm flipV="1">
            <a:off x="2069836" y="4767933"/>
            <a:ext cx="561601" cy="129065"/>
          </a:xfrm>
          <a:prstGeom prst="straightConnector1">
            <a:avLst/>
          </a:prstGeom>
          <a:ln w="19050">
            <a:solidFill>
              <a:srgbClr val="7398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983A17F-58FD-4A3B-B30D-BCDA395F1F3E}"/>
              </a:ext>
            </a:extLst>
          </p:cNvPr>
          <p:cNvCxnSpPr>
            <a:cxnSpLocks/>
            <a:stCxn id="19" idx="5"/>
          </p:cNvCxnSpPr>
          <p:nvPr/>
        </p:nvCxnSpPr>
        <p:spPr>
          <a:xfrm rot="16200000" flipH="1">
            <a:off x="5888519" y="-90925"/>
            <a:ext cx="630091" cy="2796132"/>
          </a:xfrm>
          <a:prstGeom prst="bentConnector4">
            <a:avLst>
              <a:gd name="adj1" fmla="val -16628"/>
              <a:gd name="adj2" fmla="val 88084"/>
            </a:avLst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CF1230D-92D7-43D7-8D5B-E6E07E554B70}"/>
              </a:ext>
            </a:extLst>
          </p:cNvPr>
          <p:cNvSpPr/>
          <p:nvPr/>
        </p:nvSpPr>
        <p:spPr>
          <a:xfrm rot="3657272">
            <a:off x="7322067" y="1503624"/>
            <a:ext cx="1290917" cy="362851"/>
          </a:xfrm>
          <a:prstGeom prst="rect">
            <a:avLst/>
          </a:prstGeom>
          <a:solidFill>
            <a:srgbClr val="6D8D50"/>
          </a:solidFill>
          <a:ln>
            <a:solidFill>
              <a:srgbClr val="324E2C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Repository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D66A345-5909-4F74-A2D9-14BFE89145E5}"/>
              </a:ext>
            </a:extLst>
          </p:cNvPr>
          <p:cNvGrpSpPr/>
          <p:nvPr/>
        </p:nvGrpSpPr>
        <p:grpSpPr>
          <a:xfrm rot="3638523">
            <a:off x="7424163" y="1631937"/>
            <a:ext cx="622300" cy="215444"/>
            <a:chOff x="17214855" y="2473554"/>
            <a:chExt cx="622300" cy="215444"/>
          </a:xfrm>
        </p:grpSpPr>
        <p:sp>
          <p:nvSpPr>
            <p:cNvPr id="116" name="Hexagon 115">
              <a:extLst>
                <a:ext uri="{FF2B5EF4-FFF2-40B4-BE49-F238E27FC236}">
                  <a16:creationId xmlns:a16="http://schemas.microsoft.com/office/drawing/2014/main" id="{56A79C68-280B-4F2B-B6B4-F8F03DD32AAC}"/>
                </a:ext>
              </a:extLst>
            </p:cNvPr>
            <p:cNvSpPr/>
            <p:nvPr/>
          </p:nvSpPr>
          <p:spPr>
            <a:xfrm>
              <a:off x="17272001" y="2485132"/>
              <a:ext cx="438158" cy="197744"/>
            </a:xfrm>
            <a:prstGeom prst="hexagon">
              <a:avLst/>
            </a:prstGeom>
            <a:solidFill>
              <a:srgbClr val="C98280"/>
            </a:solidFill>
            <a:ln>
              <a:solidFill>
                <a:srgbClr val="FDF6E9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25CA3A6-AFE9-425F-9C4C-9939DBC64146}"/>
                </a:ext>
              </a:extLst>
            </p:cNvPr>
            <p:cNvSpPr txBox="1"/>
            <p:nvPr/>
          </p:nvSpPr>
          <p:spPr>
            <a:xfrm>
              <a:off x="17214855" y="2473554"/>
              <a:ext cx="622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</a:rPr>
                <a:t>Mappers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6F0840F-8281-493F-B6F3-965C87953F4D}"/>
              </a:ext>
            </a:extLst>
          </p:cNvPr>
          <p:cNvGrpSpPr/>
          <p:nvPr/>
        </p:nvGrpSpPr>
        <p:grpSpPr>
          <a:xfrm>
            <a:off x="7395525" y="1000745"/>
            <a:ext cx="350555" cy="349231"/>
            <a:chOff x="7898451" y="3069859"/>
            <a:chExt cx="1220248" cy="1173169"/>
          </a:xfrm>
          <a:solidFill>
            <a:srgbClr val="0066CC"/>
          </a:solidFill>
        </p:grpSpPr>
        <p:sp>
          <p:nvSpPr>
            <p:cNvPr id="123" name="Hexagon 122">
              <a:extLst>
                <a:ext uri="{FF2B5EF4-FFF2-40B4-BE49-F238E27FC236}">
                  <a16:creationId xmlns:a16="http://schemas.microsoft.com/office/drawing/2014/main" id="{FB9880CB-A39B-4481-A9C3-D98AFD5678EE}"/>
                </a:ext>
              </a:extLst>
            </p:cNvPr>
            <p:cNvSpPr/>
            <p:nvPr/>
          </p:nvSpPr>
          <p:spPr>
            <a:xfrm rot="16200000">
              <a:off x="8074340" y="3097825"/>
              <a:ext cx="454893" cy="398962"/>
            </a:xfrm>
            <a:prstGeom prst="hexagon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Hexagon 124">
              <a:extLst>
                <a:ext uri="{FF2B5EF4-FFF2-40B4-BE49-F238E27FC236}">
                  <a16:creationId xmlns:a16="http://schemas.microsoft.com/office/drawing/2014/main" id="{8026F5D2-CA3D-4322-95C0-27BD310BC1F5}"/>
                </a:ext>
              </a:extLst>
            </p:cNvPr>
            <p:cNvSpPr/>
            <p:nvPr/>
          </p:nvSpPr>
          <p:spPr>
            <a:xfrm rot="16200000">
              <a:off x="8484503" y="3097825"/>
              <a:ext cx="454893" cy="398962"/>
            </a:xfrm>
            <a:prstGeom prst="hexagon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Hexagon 126">
              <a:extLst>
                <a:ext uri="{FF2B5EF4-FFF2-40B4-BE49-F238E27FC236}">
                  <a16:creationId xmlns:a16="http://schemas.microsoft.com/office/drawing/2014/main" id="{E9A2B2BD-2094-47BF-BC95-DFD6FD7DCE98}"/>
                </a:ext>
              </a:extLst>
            </p:cNvPr>
            <p:cNvSpPr/>
            <p:nvPr/>
          </p:nvSpPr>
          <p:spPr>
            <a:xfrm rot="16200000">
              <a:off x="7870485" y="3456963"/>
              <a:ext cx="454893" cy="398962"/>
            </a:xfrm>
            <a:prstGeom prst="hexagon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Hexagon 127">
              <a:extLst>
                <a:ext uri="{FF2B5EF4-FFF2-40B4-BE49-F238E27FC236}">
                  <a16:creationId xmlns:a16="http://schemas.microsoft.com/office/drawing/2014/main" id="{87E64751-AE0E-43CA-A447-CED7CE6ABA35}"/>
                </a:ext>
              </a:extLst>
            </p:cNvPr>
            <p:cNvSpPr/>
            <p:nvPr/>
          </p:nvSpPr>
          <p:spPr>
            <a:xfrm rot="16200000">
              <a:off x="8280648" y="3456962"/>
              <a:ext cx="454893" cy="398962"/>
            </a:xfrm>
            <a:prstGeom prst="hexagon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exagon 128">
              <a:extLst>
                <a:ext uri="{FF2B5EF4-FFF2-40B4-BE49-F238E27FC236}">
                  <a16:creationId xmlns:a16="http://schemas.microsoft.com/office/drawing/2014/main" id="{ED6D51C5-3338-4CCA-8F33-2E1754232DA3}"/>
                </a:ext>
              </a:extLst>
            </p:cNvPr>
            <p:cNvSpPr/>
            <p:nvPr/>
          </p:nvSpPr>
          <p:spPr>
            <a:xfrm rot="16200000">
              <a:off x="8691771" y="3456963"/>
              <a:ext cx="454893" cy="398962"/>
            </a:xfrm>
            <a:prstGeom prst="hexagon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xagon 129">
              <a:extLst>
                <a:ext uri="{FF2B5EF4-FFF2-40B4-BE49-F238E27FC236}">
                  <a16:creationId xmlns:a16="http://schemas.microsoft.com/office/drawing/2014/main" id="{8F847DB5-12E7-4C3B-9977-7F871F489856}"/>
                </a:ext>
              </a:extLst>
            </p:cNvPr>
            <p:cNvSpPr/>
            <p:nvPr/>
          </p:nvSpPr>
          <p:spPr>
            <a:xfrm rot="16200000">
              <a:off x="8487916" y="3816101"/>
              <a:ext cx="454893" cy="398962"/>
            </a:xfrm>
            <a:prstGeom prst="hexagon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exagon 130">
              <a:extLst>
                <a:ext uri="{FF2B5EF4-FFF2-40B4-BE49-F238E27FC236}">
                  <a16:creationId xmlns:a16="http://schemas.microsoft.com/office/drawing/2014/main" id="{3B74813C-366D-456A-98F8-7C22176F2762}"/>
                </a:ext>
              </a:extLst>
            </p:cNvPr>
            <p:cNvSpPr/>
            <p:nvPr/>
          </p:nvSpPr>
          <p:spPr>
            <a:xfrm rot="16200000">
              <a:off x="8072901" y="3816099"/>
              <a:ext cx="454893" cy="398962"/>
            </a:xfrm>
            <a:prstGeom prst="hexagon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3067EA3A-716F-4BD3-9BA7-5203B219CBF5}"/>
              </a:ext>
            </a:extLst>
          </p:cNvPr>
          <p:cNvSpPr txBox="1"/>
          <p:nvPr/>
        </p:nvSpPr>
        <p:spPr>
          <a:xfrm>
            <a:off x="578929" y="3687099"/>
            <a:ext cx="1242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1615B"/>
                </a:solidFill>
              </a:rPr>
              <a:t>3</a:t>
            </a:r>
            <a:r>
              <a:rPr lang="en-US" sz="1000" baseline="30%" dirty="0">
                <a:solidFill>
                  <a:srgbClr val="61615B"/>
                </a:solidFill>
              </a:rPr>
              <a:t>rd</a:t>
            </a:r>
            <a:r>
              <a:rPr lang="en-US" sz="1000" dirty="0">
                <a:solidFill>
                  <a:srgbClr val="61615B"/>
                </a:solidFill>
              </a:rPr>
              <a:t> party apps</a:t>
            </a:r>
            <a:br>
              <a:rPr lang="en-US" sz="1000" dirty="0">
                <a:solidFill>
                  <a:srgbClr val="61615B"/>
                </a:solidFill>
              </a:rPr>
            </a:br>
            <a:r>
              <a:rPr lang="en-US" sz="1000" dirty="0">
                <a:solidFill>
                  <a:srgbClr val="61615B"/>
                </a:solidFill>
              </a:rPr>
              <a:t>mobile apps, message queues, </a:t>
            </a:r>
            <a:r>
              <a:rPr lang="en-US" sz="1000" dirty="0" err="1">
                <a:solidFill>
                  <a:srgbClr val="61615B"/>
                </a:solidFill>
              </a:rPr>
              <a:t>etc</a:t>
            </a:r>
            <a:r>
              <a:rPr lang="en-US" sz="1000" dirty="0">
                <a:solidFill>
                  <a:srgbClr val="61615B"/>
                </a:solidFill>
              </a:rPr>
              <a:t>…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7564972C-D20A-45C3-A43C-4A36AE7DEAD0}"/>
              </a:ext>
            </a:extLst>
          </p:cNvPr>
          <p:cNvSpPr txBox="1"/>
          <p:nvPr/>
        </p:nvSpPr>
        <p:spPr>
          <a:xfrm>
            <a:off x="9571" y="9096"/>
            <a:ext cx="3892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666762"/>
                </a:solidFill>
              </a:rPr>
              <a:t>Interface adapters</a:t>
            </a:r>
            <a:r>
              <a:rPr lang="en-US" sz="1000" dirty="0">
                <a:solidFill>
                  <a:srgbClr val="666762"/>
                </a:solidFill>
              </a:rPr>
              <a:t> user-facing interface that take input data from the user and repackage it in a from that is convenient for the use cases, then returns data back in a form that is convenient for displaying it back for the user (http, HTML. JSON, CLI </a:t>
            </a:r>
            <a:r>
              <a:rPr lang="en-US" sz="1000" dirty="0" err="1">
                <a:solidFill>
                  <a:srgbClr val="666762"/>
                </a:solidFill>
              </a:rPr>
              <a:t>etc</a:t>
            </a:r>
            <a:r>
              <a:rPr lang="en-US" sz="1000" dirty="0">
                <a:solidFill>
                  <a:srgbClr val="666762"/>
                </a:solidFill>
              </a:rPr>
              <a:t>)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C196A0CA-DAE9-4CE1-BE05-CC78BDCCD918}"/>
              </a:ext>
            </a:extLst>
          </p:cNvPr>
          <p:cNvGrpSpPr/>
          <p:nvPr/>
        </p:nvGrpSpPr>
        <p:grpSpPr>
          <a:xfrm>
            <a:off x="8291" y="5398240"/>
            <a:ext cx="735675" cy="334149"/>
            <a:chOff x="5264674" y="3812675"/>
            <a:chExt cx="735675" cy="334149"/>
          </a:xfrm>
        </p:grpSpPr>
        <p:sp>
          <p:nvSpPr>
            <p:cNvPr id="234" name="Hexagon 233">
              <a:extLst>
                <a:ext uri="{FF2B5EF4-FFF2-40B4-BE49-F238E27FC236}">
                  <a16:creationId xmlns:a16="http://schemas.microsoft.com/office/drawing/2014/main" id="{1E3564A3-47B7-4940-8404-5FB879C358D6}"/>
                </a:ext>
              </a:extLst>
            </p:cNvPr>
            <p:cNvSpPr/>
            <p:nvPr/>
          </p:nvSpPr>
          <p:spPr>
            <a:xfrm rot="16200000">
              <a:off x="5467685" y="3828681"/>
              <a:ext cx="334149" cy="302137"/>
            </a:xfrm>
            <a:prstGeom prst="hexagon">
              <a:avLst/>
            </a:prstGeom>
            <a:gradFill>
              <a:gsLst>
                <a:gs pos="15%">
                  <a:srgbClr val="1699D3"/>
                </a:gs>
                <a:gs pos="80%">
                  <a:srgbClr val="736CA8"/>
                </a:gs>
              </a:gsLst>
              <a:lin ang="12000000" scaled="0"/>
            </a:gradFill>
            <a:ln w="1270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3CAE06E5-2913-4A12-A26B-C602781A4E51}"/>
                </a:ext>
              </a:extLst>
            </p:cNvPr>
            <p:cNvSpPr txBox="1"/>
            <p:nvPr/>
          </p:nvSpPr>
          <p:spPr>
            <a:xfrm>
              <a:off x="5264674" y="3870618"/>
              <a:ext cx="735675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Domain</a:t>
              </a:r>
            </a:p>
          </p:txBody>
        </p:sp>
      </p:grpSp>
      <p:sp>
        <p:nvSpPr>
          <p:cNvPr id="236" name="Hexagon 235">
            <a:extLst>
              <a:ext uri="{FF2B5EF4-FFF2-40B4-BE49-F238E27FC236}">
                <a16:creationId xmlns:a16="http://schemas.microsoft.com/office/drawing/2014/main" id="{FDFA4CE3-1B02-4587-BF27-4377DC6973AE}"/>
              </a:ext>
            </a:extLst>
          </p:cNvPr>
          <p:cNvSpPr/>
          <p:nvPr/>
        </p:nvSpPr>
        <p:spPr>
          <a:xfrm rot="16200000">
            <a:off x="220253" y="6530295"/>
            <a:ext cx="322407" cy="302138"/>
          </a:xfrm>
          <a:prstGeom prst="hexagon">
            <a:avLst/>
          </a:prstGeom>
          <a:solidFill>
            <a:srgbClr val="736CA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Hexagon 237">
            <a:extLst>
              <a:ext uri="{FF2B5EF4-FFF2-40B4-BE49-F238E27FC236}">
                <a16:creationId xmlns:a16="http://schemas.microsoft.com/office/drawing/2014/main" id="{F0DCCDC2-C784-4E29-A165-43FF88C2EA51}"/>
              </a:ext>
            </a:extLst>
          </p:cNvPr>
          <p:cNvSpPr/>
          <p:nvPr/>
        </p:nvSpPr>
        <p:spPr>
          <a:xfrm rot="16200000">
            <a:off x="220253" y="6174547"/>
            <a:ext cx="322407" cy="302137"/>
          </a:xfrm>
          <a:prstGeom prst="hexagon">
            <a:avLst/>
          </a:prstGeom>
          <a:solidFill>
            <a:srgbClr val="6C8EB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D83AC23-C796-4F1C-A4C3-317C33FAF76E}"/>
              </a:ext>
            </a:extLst>
          </p:cNvPr>
          <p:cNvSpPr txBox="1"/>
          <p:nvPr/>
        </p:nvSpPr>
        <p:spPr>
          <a:xfrm>
            <a:off x="344450" y="5441473"/>
            <a:ext cx="1856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61615B"/>
                </a:solidFill>
              </a:rPr>
              <a:t>Core domain (inner) layer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5BBF7DE-9AB9-45E5-B63A-80FDFEBAE8DD}"/>
              </a:ext>
            </a:extLst>
          </p:cNvPr>
          <p:cNvSpPr txBox="1"/>
          <p:nvPr/>
        </p:nvSpPr>
        <p:spPr>
          <a:xfrm>
            <a:off x="578929" y="5746166"/>
            <a:ext cx="237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1615B"/>
                </a:solidFill>
              </a:rPr>
              <a:t>Entities – contains domain logic and attributes  has identity (id)</a:t>
            </a:r>
          </a:p>
        </p:txBody>
      </p:sp>
      <p:sp>
        <p:nvSpPr>
          <p:cNvPr id="241" name="Hexagon 240">
            <a:extLst>
              <a:ext uri="{FF2B5EF4-FFF2-40B4-BE49-F238E27FC236}">
                <a16:creationId xmlns:a16="http://schemas.microsoft.com/office/drawing/2014/main" id="{699818EA-2FD6-401B-9D17-73420B431F39}"/>
              </a:ext>
            </a:extLst>
          </p:cNvPr>
          <p:cNvSpPr/>
          <p:nvPr/>
        </p:nvSpPr>
        <p:spPr>
          <a:xfrm rot="16200000">
            <a:off x="220253" y="5795111"/>
            <a:ext cx="322406" cy="302137"/>
          </a:xfrm>
          <a:prstGeom prst="hexagon">
            <a:avLst/>
          </a:prstGeom>
          <a:solidFill>
            <a:srgbClr val="1699D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Hexagon 243">
            <a:extLst>
              <a:ext uri="{FF2B5EF4-FFF2-40B4-BE49-F238E27FC236}">
                <a16:creationId xmlns:a16="http://schemas.microsoft.com/office/drawing/2014/main" id="{FE56E8F9-E254-4A07-8094-9893C9437690}"/>
              </a:ext>
            </a:extLst>
          </p:cNvPr>
          <p:cNvSpPr/>
          <p:nvPr/>
        </p:nvSpPr>
        <p:spPr>
          <a:xfrm rot="16200000">
            <a:off x="11429575" y="6447645"/>
            <a:ext cx="322406" cy="302137"/>
          </a:xfrm>
          <a:prstGeom prst="hexagon">
            <a:avLst/>
          </a:prstGeom>
          <a:solidFill>
            <a:srgbClr val="FF636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6BDB4E7-5BAF-4D5B-8580-9A5FC8605F5D}"/>
              </a:ext>
            </a:extLst>
          </p:cNvPr>
          <p:cNvSpPr txBox="1"/>
          <p:nvPr/>
        </p:nvSpPr>
        <p:spPr>
          <a:xfrm>
            <a:off x="578929" y="6125675"/>
            <a:ext cx="279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61615B"/>
                </a:solidFill>
              </a:rPr>
              <a:t>Value Objects – wrap one or multiple attributes and the logic associated with those attributes; has no identity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ABDFA6C-EFE6-4D4F-98A6-8CB03522C932}"/>
              </a:ext>
            </a:extLst>
          </p:cNvPr>
          <p:cNvSpPr txBox="1"/>
          <p:nvPr/>
        </p:nvSpPr>
        <p:spPr>
          <a:xfrm>
            <a:off x="578929" y="6561087"/>
            <a:ext cx="35990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1615B"/>
                </a:solidFill>
              </a:rPr>
              <a:t>Domain Services – orchestrates domain logic between multiple Entities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D5443DF-0C05-4B11-974F-5340E1931A02}"/>
              </a:ext>
            </a:extLst>
          </p:cNvPr>
          <p:cNvGrpSpPr/>
          <p:nvPr/>
        </p:nvGrpSpPr>
        <p:grpSpPr>
          <a:xfrm>
            <a:off x="2617763" y="1716393"/>
            <a:ext cx="499715" cy="282996"/>
            <a:chOff x="2105910" y="1036342"/>
            <a:chExt cx="610551" cy="282996"/>
          </a:xfrm>
        </p:grpSpPr>
        <p:sp>
          <p:nvSpPr>
            <p:cNvPr id="250" name="Diamond 249">
              <a:extLst>
                <a:ext uri="{FF2B5EF4-FFF2-40B4-BE49-F238E27FC236}">
                  <a16:creationId xmlns:a16="http://schemas.microsoft.com/office/drawing/2014/main" id="{DCA75833-508F-42D9-9B0E-3329B80ECF2C}"/>
                </a:ext>
              </a:extLst>
            </p:cNvPr>
            <p:cNvSpPr/>
            <p:nvPr/>
          </p:nvSpPr>
          <p:spPr>
            <a:xfrm>
              <a:off x="2105910" y="1036342"/>
              <a:ext cx="610551" cy="282996"/>
            </a:xfrm>
            <a:prstGeom prst="diamond">
              <a:avLst/>
            </a:prstGeom>
            <a:solidFill>
              <a:srgbClr val="77808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B848756-77A9-4D47-978F-77EF5E0FD815}"/>
                </a:ext>
              </a:extLst>
            </p:cNvPr>
            <p:cNvSpPr txBox="1"/>
            <p:nvPr/>
          </p:nvSpPr>
          <p:spPr>
            <a:xfrm>
              <a:off x="2189103" y="1055466"/>
              <a:ext cx="4573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DTO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BFD91C30-91CC-4CE0-A578-F74F76735754}"/>
              </a:ext>
            </a:extLst>
          </p:cNvPr>
          <p:cNvCxnSpPr>
            <a:cxnSpLocks/>
            <a:endCxn id="250" idx="1"/>
          </p:cNvCxnSpPr>
          <p:nvPr/>
        </p:nvCxnSpPr>
        <p:spPr>
          <a:xfrm>
            <a:off x="2011499" y="1667965"/>
            <a:ext cx="606264" cy="189926"/>
          </a:xfrm>
          <a:prstGeom prst="straightConnector1">
            <a:avLst/>
          </a:prstGeom>
          <a:ln w="19050">
            <a:solidFill>
              <a:srgbClr val="FF6363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F0CCADBC-45DD-42FB-A06E-573D4C09D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119" y="1026539"/>
            <a:ext cx="778411" cy="909978"/>
          </a:xfrm>
          <a:prstGeom prst="rect">
            <a:avLst/>
          </a:prstGeom>
        </p:spPr>
      </p:pic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DCDF25C-C072-4CC1-9CA8-BC5F1F6DE8E8}"/>
              </a:ext>
            </a:extLst>
          </p:cNvPr>
          <p:cNvGrpSpPr/>
          <p:nvPr/>
        </p:nvGrpSpPr>
        <p:grpSpPr>
          <a:xfrm>
            <a:off x="2631437" y="4626435"/>
            <a:ext cx="499715" cy="282996"/>
            <a:chOff x="2105910" y="1036342"/>
            <a:chExt cx="610551" cy="282996"/>
          </a:xfrm>
        </p:grpSpPr>
        <p:sp>
          <p:nvSpPr>
            <p:cNvPr id="261" name="Diamond 260">
              <a:extLst>
                <a:ext uri="{FF2B5EF4-FFF2-40B4-BE49-F238E27FC236}">
                  <a16:creationId xmlns:a16="http://schemas.microsoft.com/office/drawing/2014/main" id="{AF06B69A-A8AF-4274-BEEC-19C8393B2474}"/>
                </a:ext>
              </a:extLst>
            </p:cNvPr>
            <p:cNvSpPr/>
            <p:nvPr/>
          </p:nvSpPr>
          <p:spPr>
            <a:xfrm>
              <a:off x="2105910" y="1036342"/>
              <a:ext cx="610551" cy="282996"/>
            </a:xfrm>
            <a:prstGeom prst="diamond">
              <a:avLst/>
            </a:prstGeom>
            <a:solidFill>
              <a:srgbClr val="77808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14E2C8B-185B-4BC5-8E3E-559FE36CF5AF}"/>
                </a:ext>
              </a:extLst>
            </p:cNvPr>
            <p:cNvSpPr txBox="1"/>
            <p:nvPr/>
          </p:nvSpPr>
          <p:spPr>
            <a:xfrm>
              <a:off x="2181345" y="1061816"/>
              <a:ext cx="4573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DTO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21031433-88BA-4FCD-A1DB-41002DBE6597}"/>
              </a:ext>
            </a:extLst>
          </p:cNvPr>
          <p:cNvSpPr txBox="1"/>
          <p:nvPr/>
        </p:nvSpPr>
        <p:spPr>
          <a:xfrm>
            <a:off x="3220686" y="4452796"/>
            <a:ext cx="1034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1615B"/>
                </a:solidFill>
              </a:rPr>
              <a:t>Command line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19538C1-CB63-41AC-9144-B670BF1DA9E8}"/>
              </a:ext>
            </a:extLst>
          </p:cNvPr>
          <p:cNvSpPr txBox="1"/>
          <p:nvPr/>
        </p:nvSpPr>
        <p:spPr>
          <a:xfrm>
            <a:off x="7822769" y="3371171"/>
            <a:ext cx="773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1615B"/>
                </a:solidFill>
              </a:rPr>
              <a:t>External resource Adapter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B2DD997-71A6-4EED-9DDF-7A93D955CB5E}"/>
              </a:ext>
            </a:extLst>
          </p:cNvPr>
          <p:cNvSpPr txBox="1"/>
          <p:nvPr/>
        </p:nvSpPr>
        <p:spPr>
          <a:xfrm>
            <a:off x="7217416" y="4532140"/>
            <a:ext cx="99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1615B"/>
                </a:solidFill>
              </a:rPr>
              <a:t>Micro service adapter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EC042DC-B0C7-4DFC-852C-A6FB36F1CF4F}"/>
              </a:ext>
            </a:extLst>
          </p:cNvPr>
          <p:cNvSpPr txBox="1"/>
          <p:nvPr/>
        </p:nvSpPr>
        <p:spPr>
          <a:xfrm>
            <a:off x="7157952" y="1875052"/>
            <a:ext cx="99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1615B"/>
                </a:solidFill>
              </a:rPr>
              <a:t>Database adapter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8C25571-97EE-4094-AFA1-0615C410865D}"/>
              </a:ext>
            </a:extLst>
          </p:cNvPr>
          <p:cNvGrpSpPr/>
          <p:nvPr/>
        </p:nvGrpSpPr>
        <p:grpSpPr>
          <a:xfrm>
            <a:off x="11351462" y="6015893"/>
            <a:ext cx="478632" cy="287109"/>
            <a:chOff x="3119104" y="3314537"/>
            <a:chExt cx="724453" cy="416177"/>
          </a:xfrm>
        </p:grpSpPr>
        <p:sp>
          <p:nvSpPr>
            <p:cNvPr id="275" name="Hexagon 274">
              <a:extLst>
                <a:ext uri="{FF2B5EF4-FFF2-40B4-BE49-F238E27FC236}">
                  <a16:creationId xmlns:a16="http://schemas.microsoft.com/office/drawing/2014/main" id="{EB3BD7CC-8D2C-44AA-8CC4-22118689A3A8}"/>
                </a:ext>
              </a:extLst>
            </p:cNvPr>
            <p:cNvSpPr/>
            <p:nvPr/>
          </p:nvSpPr>
          <p:spPr>
            <a:xfrm>
              <a:off x="3252675" y="3314537"/>
              <a:ext cx="457312" cy="416177"/>
            </a:xfrm>
            <a:prstGeom prst="hexagon">
              <a:avLst/>
            </a:prstGeom>
            <a:solidFill>
              <a:srgbClr val="2F5B7C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3F14295-854D-451E-BD36-D315484F7D3E}"/>
                </a:ext>
              </a:extLst>
            </p:cNvPr>
            <p:cNvSpPr txBox="1"/>
            <p:nvPr/>
          </p:nvSpPr>
          <p:spPr>
            <a:xfrm>
              <a:off x="3119104" y="3365304"/>
              <a:ext cx="724453" cy="289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/>
                  </a:solidFill>
                </a:rPr>
                <a:t>Port</a:t>
              </a:r>
            </a:p>
          </p:txBody>
        </p:sp>
      </p:grpSp>
      <p:sp>
        <p:nvSpPr>
          <p:cNvPr id="280" name="Hexagon 279">
            <a:extLst>
              <a:ext uri="{FF2B5EF4-FFF2-40B4-BE49-F238E27FC236}">
                <a16:creationId xmlns:a16="http://schemas.microsoft.com/office/drawing/2014/main" id="{EDE852E9-0DE6-48FE-8627-53BF20A52494}"/>
              </a:ext>
            </a:extLst>
          </p:cNvPr>
          <p:cNvSpPr/>
          <p:nvPr/>
        </p:nvSpPr>
        <p:spPr>
          <a:xfrm>
            <a:off x="11432363" y="5640825"/>
            <a:ext cx="302138" cy="287108"/>
          </a:xfrm>
          <a:prstGeom prst="hexagon">
            <a:avLst/>
          </a:prstGeom>
          <a:solidFill>
            <a:srgbClr val="FFF2CC"/>
          </a:solidFill>
          <a:ln w="19050">
            <a:solidFill>
              <a:srgbClr val="E8564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6FD1933-CAF7-429A-B9F9-A7A87C6AE2BB}"/>
              </a:ext>
            </a:extLst>
          </p:cNvPr>
          <p:cNvSpPr txBox="1"/>
          <p:nvPr/>
        </p:nvSpPr>
        <p:spPr>
          <a:xfrm>
            <a:off x="4728492" y="5123287"/>
            <a:ext cx="18354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B050"/>
                </a:solidFill>
              </a:rPr>
              <a:t>Data flow throw all layers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D7C3620-1ACD-4DF3-94F5-74651A765193}"/>
              </a:ext>
            </a:extLst>
          </p:cNvPr>
          <p:cNvSpPr txBox="1"/>
          <p:nvPr/>
        </p:nvSpPr>
        <p:spPr>
          <a:xfrm>
            <a:off x="9056350" y="5971851"/>
            <a:ext cx="247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61615B"/>
                </a:solidFill>
              </a:defRPr>
            </a:lvl1pPr>
          </a:lstStyle>
          <a:p>
            <a:pPr algn="l"/>
            <a:r>
              <a:rPr lang="en-US" dirty="0"/>
              <a:t>Ports are boundaries of the  application. Implemented by  adapters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70DECA2-22A0-4AE5-A8DE-51EA22ECDC8C}"/>
              </a:ext>
            </a:extLst>
          </p:cNvPr>
          <p:cNvSpPr txBox="1"/>
          <p:nvPr/>
        </p:nvSpPr>
        <p:spPr>
          <a:xfrm>
            <a:off x="9457274" y="5667734"/>
            <a:ext cx="1939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61615B"/>
                </a:solidFill>
              </a:defRPr>
            </a:lvl1pPr>
          </a:lstStyle>
          <a:p>
            <a:pPr algn="r"/>
            <a:r>
              <a:rPr lang="en-US" b="1"/>
              <a:t>Core's Application (outer) layer:</a:t>
            </a:r>
            <a:endParaRPr lang="en-US" b="1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1366884-0351-4F4D-A8D9-68FC08549810}"/>
              </a:ext>
            </a:extLst>
          </p:cNvPr>
          <p:cNvSpPr txBox="1"/>
          <p:nvPr/>
        </p:nvSpPr>
        <p:spPr>
          <a:xfrm>
            <a:off x="7460767" y="6354706"/>
            <a:ext cx="40209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61615B"/>
                </a:solidFill>
              </a:defRPr>
            </a:lvl1pPr>
          </a:lstStyle>
          <a:p>
            <a:pPr algn="r"/>
            <a:r>
              <a:rPr lang="en-US" sz="900" dirty="0"/>
              <a:t>Application Services are use cases implementations; accesses outside world through ports (executes I/O operations, fetches/saves Entities </a:t>
            </a:r>
            <a:r>
              <a:rPr lang="en-US" sz="900" dirty="0" err="1"/>
              <a:t>etc</a:t>
            </a:r>
            <a:r>
              <a:rPr lang="en-US" sz="900" dirty="0"/>
              <a:t>) and executes Domain Logic.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A204156F-8150-4F68-A35E-7A95C5654825}"/>
              </a:ext>
            </a:extLst>
          </p:cNvPr>
          <p:cNvSpPr txBox="1"/>
          <p:nvPr/>
        </p:nvSpPr>
        <p:spPr>
          <a:xfrm>
            <a:off x="4139616" y="5626031"/>
            <a:ext cx="1610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rgbClr val="6D8D50"/>
                </a:solidFill>
              </a:rPr>
              <a:t>User-facing interfaces: </a:t>
            </a:r>
            <a:br>
              <a:rPr lang="en-US" sz="1200" dirty="0">
                <a:solidFill>
                  <a:srgbClr val="6D8D50"/>
                </a:solidFill>
              </a:rPr>
            </a:br>
            <a:r>
              <a:rPr lang="en-US" sz="1200" dirty="0">
                <a:solidFill>
                  <a:srgbClr val="6D8D50"/>
                </a:solidFill>
              </a:rPr>
              <a:t>Input/Output DTOs </a:t>
            </a:r>
            <a:br>
              <a:rPr lang="en-US" sz="1200" dirty="0">
                <a:solidFill>
                  <a:srgbClr val="6D8D50"/>
                </a:solidFill>
              </a:rPr>
            </a:br>
            <a:r>
              <a:rPr lang="en-US" sz="1200" dirty="0">
                <a:solidFill>
                  <a:srgbClr val="6D8D50"/>
                </a:solidFill>
              </a:rPr>
              <a:t>Controllers </a:t>
            </a:r>
            <a:br>
              <a:rPr lang="en-US" sz="1200" dirty="0">
                <a:solidFill>
                  <a:srgbClr val="6D8D50"/>
                </a:solidFill>
              </a:rPr>
            </a:br>
            <a:r>
              <a:rPr lang="en-US" sz="1200" dirty="0">
                <a:solidFill>
                  <a:srgbClr val="6D8D50"/>
                </a:solidFill>
              </a:rPr>
              <a:t>Presenters</a:t>
            </a:r>
          </a:p>
          <a:p>
            <a:pPr algn="r"/>
            <a:endParaRPr lang="en-US" sz="1200" dirty="0">
              <a:solidFill>
                <a:srgbClr val="6D8D50"/>
              </a:solidFill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DB1EDA9-819C-4990-A065-0ADF76CFE135}"/>
              </a:ext>
            </a:extLst>
          </p:cNvPr>
          <p:cNvSpPr txBox="1"/>
          <p:nvPr/>
        </p:nvSpPr>
        <p:spPr>
          <a:xfrm>
            <a:off x="5914178" y="5648843"/>
            <a:ext cx="1853918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6D4B2D"/>
                </a:solidFill>
              </a:defRPr>
            </a:lvl1pPr>
          </a:lstStyle>
          <a:p>
            <a:r>
              <a:rPr lang="en-US" dirty="0"/>
              <a:t>Dependency Injections Technology</a:t>
            </a:r>
          </a:p>
          <a:p>
            <a:r>
              <a:rPr lang="en-US" dirty="0"/>
              <a:t>Frameworks Jobs/Tasks</a:t>
            </a:r>
          </a:p>
          <a:p>
            <a:r>
              <a:rPr lang="en-US" dirty="0"/>
              <a:t>I/O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E75BAC49-6089-4DF6-AC2A-BD9637974131}"/>
              </a:ext>
            </a:extLst>
          </p:cNvPr>
          <p:cNvSpPr txBox="1"/>
          <p:nvPr/>
        </p:nvSpPr>
        <p:spPr>
          <a:xfrm>
            <a:off x="7845117" y="46228"/>
            <a:ext cx="4337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>
                <a:solidFill>
                  <a:srgbClr val="666762"/>
                </a:solidFill>
              </a:defRPr>
            </a:lvl1pPr>
          </a:lstStyle>
          <a:p>
            <a:r>
              <a:rPr lang="en-US" sz="1000" dirty="0"/>
              <a:t>Infrastructure adapters </a:t>
            </a:r>
            <a:r>
              <a:rPr lang="en-US" sz="1000" b="0" dirty="0"/>
              <a:t>contain technology tools (like repositories,  access to external APIs/services, message brokers, frameworks </a:t>
            </a:r>
            <a:r>
              <a:rPr lang="en-US" sz="1000" b="0" dirty="0" err="1"/>
              <a:t>etc</a:t>
            </a:r>
            <a:r>
              <a:rPr lang="en-US" sz="1000" b="0" dirty="0"/>
              <a:t>) and  adapt its input/output to a port, which fits the application core needs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958DD8BB-5F10-4D1D-9877-2D19410A3596}"/>
              </a:ext>
            </a:extLst>
          </p:cNvPr>
          <p:cNvSpPr txBox="1"/>
          <p:nvPr/>
        </p:nvSpPr>
        <p:spPr>
          <a:xfrm>
            <a:off x="4582204" y="507772"/>
            <a:ext cx="12842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800" spc="-15" dirty="0">
                <a:solidFill>
                  <a:schemeClr val="accent6">
                    <a:lumMod val="75%"/>
                  </a:schemeClr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Driving/Primary </a:t>
            </a:r>
            <a:br>
              <a:rPr lang="en-US" sz="800" spc="-15" dirty="0">
                <a:solidFill>
                  <a:schemeClr val="accent6">
                    <a:lumMod val="75%"/>
                  </a:schemeClr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spc="-20" dirty="0">
                <a:solidFill>
                  <a:schemeClr val="accent6">
                    <a:lumMod val="75%"/>
                  </a:schemeClr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Adapters</a:t>
            </a:r>
            <a:endParaRPr lang="en-US" sz="3200" dirty="0">
              <a:solidFill>
                <a:schemeClr val="accent6">
                  <a:lumMod val="75%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2D3570A-4E9C-49BA-94A0-FA8C5D003417}"/>
              </a:ext>
            </a:extLst>
          </p:cNvPr>
          <p:cNvSpPr txBox="1"/>
          <p:nvPr/>
        </p:nvSpPr>
        <p:spPr>
          <a:xfrm>
            <a:off x="5981822" y="605717"/>
            <a:ext cx="1024844" cy="253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ts val="6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spc="10" dirty="0">
                <a:solidFill>
                  <a:srgbClr val="5E452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Driven/Secondary </a:t>
            </a:r>
            <a:br>
              <a:rPr lang="en-US" sz="800" spc="10" dirty="0">
                <a:solidFill>
                  <a:srgbClr val="5E452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800" dirty="0">
                <a:solidFill>
                  <a:srgbClr val="5E452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Adapters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20312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1282</TotalTime>
  <Words>319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129</cp:revision>
  <dcterms:created xsi:type="dcterms:W3CDTF">2022-01-28T14:22:12Z</dcterms:created>
  <dcterms:modified xsi:type="dcterms:W3CDTF">2022-01-31T19:48:07Z</dcterms:modified>
</cp:coreProperties>
</file>