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1" r:id="rId4"/>
    <p:sldId id="263" r:id="rId5"/>
    <p:sldId id="262" r:id="rId6"/>
    <p:sldId id="268" r:id="rId7"/>
    <p:sldId id="269" r:id="rId8"/>
    <p:sldId id="270"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C054B3-B698-492C-B45C-6F4318F06F5D}" type="datetimeFigureOut">
              <a:rPr lang="en-US" smtClean="0"/>
              <a:pPr/>
              <a:t>08-Jul-21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DE854A-19F9-4EFD-8D84-72309CF245DF}" type="slidenum">
              <a:rPr lang="en-US" smtClean="0"/>
              <a:pPr/>
              <a:t>‹#›</a:t>
            </a:fld>
            <a:endParaRPr lang="en-US"/>
          </a:p>
        </p:txBody>
      </p:sp>
    </p:spTree>
    <p:extLst>
      <p:ext uri="{BB962C8B-B14F-4D97-AF65-F5344CB8AC3E}">
        <p14:creationId xmlns:p14="http://schemas.microsoft.com/office/powerpoint/2010/main" val="3734681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DE854A-19F9-4EFD-8D84-72309CF245DF}" type="slidenum">
              <a:rPr lang="en-US" smtClean="0"/>
              <a:pPr/>
              <a:t>1</a:t>
            </a:fld>
            <a:endParaRPr lang="en-US"/>
          </a:p>
        </p:txBody>
      </p:sp>
    </p:spTree>
    <p:extLst>
      <p:ext uri="{BB962C8B-B14F-4D97-AF65-F5344CB8AC3E}">
        <p14:creationId xmlns:p14="http://schemas.microsoft.com/office/powerpoint/2010/main" val="3159099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B9D4887-CD3A-49EF-B2EB-EC2E2B8D1708}" type="datetime1">
              <a:rPr lang="en-US" smtClean="0"/>
              <a:pPr/>
              <a:t>08-Jul-21</a:t>
            </a:fld>
            <a:endParaRPr lang="en-US"/>
          </a:p>
        </p:txBody>
      </p:sp>
      <p:sp>
        <p:nvSpPr>
          <p:cNvPr id="5" name="Footer Placeholder 4"/>
          <p:cNvSpPr>
            <a:spLocks noGrp="1"/>
          </p:cNvSpPr>
          <p:nvPr>
            <p:ph type="ftr" sz="quarter" idx="11"/>
          </p:nvPr>
        </p:nvSpPr>
        <p:spPr/>
        <p:txBody>
          <a:bodyPr/>
          <a:lstStyle/>
          <a:p>
            <a:r>
              <a:rPr lang="en-US"/>
              <a:t>Summer 2020</a:t>
            </a:r>
          </a:p>
        </p:txBody>
      </p:sp>
      <p:sp>
        <p:nvSpPr>
          <p:cNvPr id="6" name="Slide Number Placeholder 5"/>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p14="http://schemas.microsoft.com/office/powerpoint/2010/main" val="3546001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B5FE0-D728-4FFF-926A-2579B0B2F7B7}" type="datetime1">
              <a:rPr lang="en-US" smtClean="0"/>
              <a:pPr/>
              <a:t>08-Jul-21</a:t>
            </a:fld>
            <a:endParaRPr lang="en-US"/>
          </a:p>
        </p:txBody>
      </p:sp>
      <p:sp>
        <p:nvSpPr>
          <p:cNvPr id="5" name="Footer Placeholder 4"/>
          <p:cNvSpPr>
            <a:spLocks noGrp="1"/>
          </p:cNvSpPr>
          <p:nvPr>
            <p:ph type="ftr" sz="quarter" idx="11"/>
          </p:nvPr>
        </p:nvSpPr>
        <p:spPr/>
        <p:txBody>
          <a:bodyPr/>
          <a:lstStyle/>
          <a:p>
            <a:r>
              <a:rPr lang="en-US"/>
              <a:t>Summer 2020</a:t>
            </a:r>
          </a:p>
        </p:txBody>
      </p:sp>
      <p:sp>
        <p:nvSpPr>
          <p:cNvPr id="6" name="Slide Number Placeholder 5"/>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p14="http://schemas.microsoft.com/office/powerpoint/2010/main" val="161296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D303FE-1A97-408E-9975-3687411FBDA3}" type="datetime1">
              <a:rPr lang="en-US" smtClean="0"/>
              <a:pPr/>
              <a:t>08-Jul-21</a:t>
            </a:fld>
            <a:endParaRPr lang="en-US"/>
          </a:p>
        </p:txBody>
      </p:sp>
      <p:sp>
        <p:nvSpPr>
          <p:cNvPr id="5" name="Footer Placeholder 4"/>
          <p:cNvSpPr>
            <a:spLocks noGrp="1"/>
          </p:cNvSpPr>
          <p:nvPr>
            <p:ph type="ftr" sz="quarter" idx="11"/>
          </p:nvPr>
        </p:nvSpPr>
        <p:spPr/>
        <p:txBody>
          <a:bodyPr/>
          <a:lstStyle/>
          <a:p>
            <a:r>
              <a:rPr lang="en-US"/>
              <a:t>Summer 2020</a:t>
            </a:r>
          </a:p>
        </p:txBody>
      </p:sp>
      <p:sp>
        <p:nvSpPr>
          <p:cNvPr id="6" name="Slide Number Placeholder 5"/>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p14="http://schemas.microsoft.com/office/powerpoint/2010/main" val="1558574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DD287A-F4EF-4A16-9F31-369C255DE07A}" type="datetime1">
              <a:rPr lang="en-US" smtClean="0"/>
              <a:pPr/>
              <a:t>08-Jul-21</a:t>
            </a:fld>
            <a:endParaRPr lang="en-US"/>
          </a:p>
        </p:txBody>
      </p:sp>
      <p:sp>
        <p:nvSpPr>
          <p:cNvPr id="5" name="Footer Placeholder 4"/>
          <p:cNvSpPr>
            <a:spLocks noGrp="1"/>
          </p:cNvSpPr>
          <p:nvPr>
            <p:ph type="ftr" sz="quarter" idx="11"/>
          </p:nvPr>
        </p:nvSpPr>
        <p:spPr/>
        <p:txBody>
          <a:bodyPr/>
          <a:lstStyle/>
          <a:p>
            <a:r>
              <a:rPr lang="en-US"/>
              <a:t>Summer 2020</a:t>
            </a:r>
          </a:p>
        </p:txBody>
      </p:sp>
      <p:sp>
        <p:nvSpPr>
          <p:cNvPr id="6" name="Slide Number Placeholder 5"/>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p14="http://schemas.microsoft.com/office/powerpoint/2010/main" val="3902887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897C4-5D04-48A5-9BB5-6130D6826B90}" type="datetime1">
              <a:rPr lang="en-US" smtClean="0"/>
              <a:pPr/>
              <a:t>08-Jul-21</a:t>
            </a:fld>
            <a:endParaRPr lang="en-US"/>
          </a:p>
        </p:txBody>
      </p:sp>
      <p:sp>
        <p:nvSpPr>
          <p:cNvPr id="5" name="Footer Placeholder 4"/>
          <p:cNvSpPr>
            <a:spLocks noGrp="1"/>
          </p:cNvSpPr>
          <p:nvPr>
            <p:ph type="ftr" sz="quarter" idx="11"/>
          </p:nvPr>
        </p:nvSpPr>
        <p:spPr/>
        <p:txBody>
          <a:bodyPr/>
          <a:lstStyle/>
          <a:p>
            <a:r>
              <a:rPr lang="en-US"/>
              <a:t>Summer 2020</a:t>
            </a:r>
          </a:p>
        </p:txBody>
      </p:sp>
      <p:sp>
        <p:nvSpPr>
          <p:cNvPr id="6" name="Slide Number Placeholder 5"/>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p14="http://schemas.microsoft.com/office/powerpoint/2010/main" val="1540074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2FB877-193A-498F-BBE5-E50FE9EE8751}" type="datetime1">
              <a:rPr lang="en-US" smtClean="0"/>
              <a:pPr/>
              <a:t>08-Jul-21</a:t>
            </a:fld>
            <a:endParaRPr lang="en-US"/>
          </a:p>
        </p:txBody>
      </p:sp>
      <p:sp>
        <p:nvSpPr>
          <p:cNvPr id="6" name="Footer Placeholder 5"/>
          <p:cNvSpPr>
            <a:spLocks noGrp="1"/>
          </p:cNvSpPr>
          <p:nvPr>
            <p:ph type="ftr" sz="quarter" idx="11"/>
          </p:nvPr>
        </p:nvSpPr>
        <p:spPr/>
        <p:txBody>
          <a:bodyPr/>
          <a:lstStyle/>
          <a:p>
            <a:r>
              <a:rPr lang="en-US"/>
              <a:t>Summer 2020</a:t>
            </a:r>
          </a:p>
        </p:txBody>
      </p:sp>
      <p:sp>
        <p:nvSpPr>
          <p:cNvPr id="7" name="Slide Number Placeholder 6"/>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p14="http://schemas.microsoft.com/office/powerpoint/2010/main" val="3685300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85C894-54C5-472B-B12D-253975E6BFB3}" type="datetime1">
              <a:rPr lang="en-US" smtClean="0"/>
              <a:pPr/>
              <a:t>08-Jul-21</a:t>
            </a:fld>
            <a:endParaRPr lang="en-US"/>
          </a:p>
        </p:txBody>
      </p:sp>
      <p:sp>
        <p:nvSpPr>
          <p:cNvPr id="8" name="Footer Placeholder 7"/>
          <p:cNvSpPr>
            <a:spLocks noGrp="1"/>
          </p:cNvSpPr>
          <p:nvPr>
            <p:ph type="ftr" sz="quarter" idx="11"/>
          </p:nvPr>
        </p:nvSpPr>
        <p:spPr/>
        <p:txBody>
          <a:bodyPr/>
          <a:lstStyle/>
          <a:p>
            <a:r>
              <a:rPr lang="en-US"/>
              <a:t>Summer 2020</a:t>
            </a:r>
          </a:p>
        </p:txBody>
      </p:sp>
      <p:sp>
        <p:nvSpPr>
          <p:cNvPr id="9" name="Slide Number Placeholder 8"/>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p14="http://schemas.microsoft.com/office/powerpoint/2010/main" val="158707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06F26A-A414-41F7-BA91-318281618ECF}" type="datetime1">
              <a:rPr lang="en-US" smtClean="0"/>
              <a:pPr/>
              <a:t>08-Jul-21</a:t>
            </a:fld>
            <a:endParaRPr lang="en-US"/>
          </a:p>
        </p:txBody>
      </p:sp>
      <p:sp>
        <p:nvSpPr>
          <p:cNvPr id="4" name="Footer Placeholder 3"/>
          <p:cNvSpPr>
            <a:spLocks noGrp="1"/>
          </p:cNvSpPr>
          <p:nvPr>
            <p:ph type="ftr" sz="quarter" idx="11"/>
          </p:nvPr>
        </p:nvSpPr>
        <p:spPr/>
        <p:txBody>
          <a:bodyPr/>
          <a:lstStyle/>
          <a:p>
            <a:r>
              <a:rPr lang="en-US"/>
              <a:t>Summer 2020</a:t>
            </a:r>
          </a:p>
        </p:txBody>
      </p:sp>
      <p:sp>
        <p:nvSpPr>
          <p:cNvPr id="5" name="Slide Number Placeholder 4"/>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p14="http://schemas.microsoft.com/office/powerpoint/2010/main" val="1638975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9C6438-551B-47AB-A56E-1381E95FEA82}" type="datetime1">
              <a:rPr lang="en-US" smtClean="0"/>
              <a:pPr/>
              <a:t>08-Jul-21</a:t>
            </a:fld>
            <a:endParaRPr lang="en-US"/>
          </a:p>
        </p:txBody>
      </p:sp>
      <p:sp>
        <p:nvSpPr>
          <p:cNvPr id="3" name="Footer Placeholder 2"/>
          <p:cNvSpPr>
            <a:spLocks noGrp="1"/>
          </p:cNvSpPr>
          <p:nvPr>
            <p:ph type="ftr" sz="quarter" idx="11"/>
          </p:nvPr>
        </p:nvSpPr>
        <p:spPr/>
        <p:txBody>
          <a:bodyPr/>
          <a:lstStyle/>
          <a:p>
            <a:r>
              <a:rPr lang="en-US"/>
              <a:t>Summer 2020</a:t>
            </a:r>
          </a:p>
        </p:txBody>
      </p:sp>
      <p:sp>
        <p:nvSpPr>
          <p:cNvPr id="4" name="Slide Number Placeholder 3"/>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p14="http://schemas.microsoft.com/office/powerpoint/2010/main" val="2636173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4D28FB-65F8-4EFE-825A-F83B5C4FFC1B}" type="datetime1">
              <a:rPr lang="en-US" smtClean="0"/>
              <a:pPr/>
              <a:t>08-Jul-21</a:t>
            </a:fld>
            <a:endParaRPr lang="en-US"/>
          </a:p>
        </p:txBody>
      </p:sp>
      <p:sp>
        <p:nvSpPr>
          <p:cNvPr id="6" name="Footer Placeholder 5"/>
          <p:cNvSpPr>
            <a:spLocks noGrp="1"/>
          </p:cNvSpPr>
          <p:nvPr>
            <p:ph type="ftr" sz="quarter" idx="11"/>
          </p:nvPr>
        </p:nvSpPr>
        <p:spPr/>
        <p:txBody>
          <a:bodyPr/>
          <a:lstStyle/>
          <a:p>
            <a:r>
              <a:rPr lang="en-US"/>
              <a:t>Summer 2020</a:t>
            </a:r>
          </a:p>
        </p:txBody>
      </p:sp>
      <p:sp>
        <p:nvSpPr>
          <p:cNvPr id="7" name="Slide Number Placeholder 6"/>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p14="http://schemas.microsoft.com/office/powerpoint/2010/main" val="2723601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E986BF-C7E0-43CC-B149-2C30670FCC9F}" type="datetime1">
              <a:rPr lang="en-US" smtClean="0"/>
              <a:pPr/>
              <a:t>08-Jul-21</a:t>
            </a:fld>
            <a:endParaRPr lang="en-US"/>
          </a:p>
        </p:txBody>
      </p:sp>
      <p:sp>
        <p:nvSpPr>
          <p:cNvPr id="6" name="Footer Placeholder 5"/>
          <p:cNvSpPr>
            <a:spLocks noGrp="1"/>
          </p:cNvSpPr>
          <p:nvPr>
            <p:ph type="ftr" sz="quarter" idx="11"/>
          </p:nvPr>
        </p:nvSpPr>
        <p:spPr/>
        <p:txBody>
          <a:bodyPr/>
          <a:lstStyle/>
          <a:p>
            <a:r>
              <a:rPr lang="en-US"/>
              <a:t>Summer 2020</a:t>
            </a:r>
          </a:p>
        </p:txBody>
      </p:sp>
      <p:sp>
        <p:nvSpPr>
          <p:cNvPr id="7" name="Slide Number Placeholder 6"/>
          <p:cNvSpPr>
            <a:spLocks noGrp="1"/>
          </p:cNvSpPr>
          <p:nvPr>
            <p:ph type="sldNum" sz="quarter" idx="12"/>
          </p:nvPr>
        </p:nvSpPr>
        <p:spPr/>
        <p:txBody>
          <a:bodyPr/>
          <a:lstStyle/>
          <a:p>
            <a:fld id="{AE155194-D7F2-4063-8F8F-1C777E69D7E9}" type="slidenum">
              <a:rPr lang="en-US" smtClean="0"/>
              <a:pPr/>
              <a:t>‹#›</a:t>
            </a:fld>
            <a:endParaRPr lang="en-US"/>
          </a:p>
        </p:txBody>
      </p:sp>
    </p:spTree>
    <p:extLst>
      <p:ext uri="{BB962C8B-B14F-4D97-AF65-F5344CB8AC3E}">
        <p14:creationId xmlns:p14="http://schemas.microsoft.com/office/powerpoint/2010/main" val="3187653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FE5C79-26DE-4B7B-BCE5-EE1819D79F61}" type="datetime1">
              <a:rPr lang="en-US" smtClean="0"/>
              <a:pPr/>
              <a:t>08-Jul-21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Summer 2020</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155194-D7F2-4063-8F8F-1C777E69D7E9}" type="slidenum">
              <a:rPr lang="en-US" smtClean="0"/>
              <a:pPr/>
              <a:t>‹#›</a:t>
            </a:fld>
            <a:endParaRPr lang="en-US"/>
          </a:p>
        </p:txBody>
      </p:sp>
    </p:spTree>
    <p:extLst>
      <p:ext uri="{BB962C8B-B14F-4D97-AF65-F5344CB8AC3E}">
        <p14:creationId xmlns:p14="http://schemas.microsoft.com/office/powerpoint/2010/main" val="122321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35816" y="2101756"/>
            <a:ext cx="5479584" cy="1754326"/>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CSE221</a:t>
            </a:r>
          </a:p>
          <a:p>
            <a:pPr algn="ctr"/>
            <a:endParaRPr lang="en-US" sz="3600" dirty="0">
              <a:latin typeface="Times New Roman" panose="02020603050405020304" pitchFamily="18" charset="0"/>
              <a:cs typeface="Times New Roman" panose="02020603050405020304" pitchFamily="18" charset="0"/>
            </a:endParaRPr>
          </a:p>
          <a:p>
            <a:pPr algn="ctr"/>
            <a:r>
              <a:rPr lang="en-US" sz="3600" dirty="0">
                <a:latin typeface="Times New Roman" panose="02020603050405020304" pitchFamily="18" charset="0"/>
                <a:cs typeface="Times New Roman" panose="02020603050405020304" pitchFamily="18" charset="0"/>
              </a:rPr>
              <a:t>Algorithms: </a:t>
            </a:r>
            <a:r>
              <a:rPr lang="en-US" sz="3600" i="1" dirty="0">
                <a:latin typeface="Times New Roman" panose="02020603050405020304" pitchFamily="18" charset="0"/>
                <a:cs typeface="Times New Roman" panose="02020603050405020304" pitchFamily="18" charset="0"/>
              </a:rPr>
              <a:t>Binary Search</a:t>
            </a:r>
          </a:p>
        </p:txBody>
      </p:sp>
      <p:sp>
        <p:nvSpPr>
          <p:cNvPr id="3" name="Footer Placeholder 2"/>
          <p:cNvSpPr>
            <a:spLocks noGrp="1"/>
          </p:cNvSpPr>
          <p:nvPr>
            <p:ph type="ftr" sz="quarter" idx="11"/>
          </p:nvPr>
        </p:nvSpPr>
        <p:spPr/>
        <p:txBody>
          <a:bodyPr/>
          <a:lstStyle/>
          <a:p>
            <a:r>
              <a:rPr lang="en-US"/>
              <a:t>Summer 2020</a:t>
            </a:r>
          </a:p>
        </p:txBody>
      </p:sp>
      <p:pic>
        <p:nvPicPr>
          <p:cNvPr id="4" name="Picture 3" descr="bracu_logo.png"/>
          <p:cNvPicPr>
            <a:picLocks noChangeAspect="1"/>
          </p:cNvPicPr>
          <p:nvPr/>
        </p:nvPicPr>
        <p:blipFill>
          <a:blip r:embed="rId3" cstate="print"/>
          <a:stretch>
            <a:fillRect/>
          </a:stretch>
        </p:blipFill>
        <p:spPr>
          <a:xfrm>
            <a:off x="10688827" y="14277"/>
            <a:ext cx="1479371" cy="1357323"/>
          </a:xfrm>
          <a:prstGeom prst="rect">
            <a:avLst/>
          </a:prstGeom>
        </p:spPr>
      </p:pic>
    </p:spTree>
    <p:extLst>
      <p:ext uri="{BB962C8B-B14F-4D97-AF65-F5344CB8AC3E}">
        <p14:creationId xmlns:p14="http://schemas.microsoft.com/office/powerpoint/2010/main" val="1899436474"/>
      </p:ext>
    </p:extLst>
  </p:cSld>
  <p:clrMapOvr>
    <a:masterClrMapping/>
  </p:clrMapOvr>
  <mc:AlternateContent xmlns:mc="http://schemas.openxmlformats.org/markup-compatibility/2006" xmlns:p14="http://schemas.microsoft.com/office/powerpoint/2010/main">
    <mc:Choice Requires="p14">
      <p:transition spd="slow" p14:dur="2000" advTm="7423"/>
    </mc:Choice>
    <mc:Fallback xmlns="">
      <p:transition spd="slow" advTm="742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Binary Search</a:t>
            </a:r>
          </a:p>
        </p:txBody>
      </p:sp>
      <p:sp>
        <p:nvSpPr>
          <p:cNvPr id="4" name="Content Placeholder 3"/>
          <p:cNvSpPr>
            <a:spLocks noGrp="1"/>
          </p:cNvSpPr>
          <p:nvPr>
            <p:ph idx="1"/>
          </p:nvPr>
        </p:nvSpPr>
        <p:spPr>
          <a:xfrm>
            <a:off x="838200" y="1468425"/>
            <a:ext cx="10515600" cy="4351338"/>
          </a:xfrm>
        </p:spPr>
        <p:txBody>
          <a:bodyPr>
            <a:normAutofit fontScale="25000" lnSpcReduction="20000"/>
          </a:bodyPr>
          <a:lstStyle/>
          <a:p>
            <a:pPr>
              <a:lnSpc>
                <a:spcPct val="170000"/>
              </a:lnSpc>
            </a:pPr>
            <a:r>
              <a:rPr lang="en-US" sz="8000" dirty="0"/>
              <a:t>A divide and conquer algorithm</a:t>
            </a:r>
          </a:p>
          <a:p>
            <a:pPr>
              <a:lnSpc>
                <a:spcPct val="170000"/>
              </a:lnSpc>
            </a:pPr>
            <a:r>
              <a:rPr lang="en-US" sz="8000" dirty="0"/>
              <a:t>Does not search the entire array like linear search</a:t>
            </a:r>
          </a:p>
          <a:p>
            <a:pPr>
              <a:lnSpc>
                <a:spcPct val="170000"/>
              </a:lnSpc>
            </a:pPr>
            <a:r>
              <a:rPr lang="en-US" sz="8000" dirty="0"/>
              <a:t>Given an array of </a:t>
            </a:r>
            <a:r>
              <a:rPr lang="en-US" sz="8000" b="1" u="sng" dirty="0"/>
              <a:t>sorted elements</a:t>
            </a:r>
            <a:r>
              <a:rPr lang="en-US" sz="8000" dirty="0"/>
              <a:t> and the item, k, to search for, we first check if the middle element matches k. </a:t>
            </a:r>
            <a:endParaRPr lang="en-US" sz="8000" u="sng" dirty="0"/>
          </a:p>
          <a:p>
            <a:pPr>
              <a:lnSpc>
                <a:spcPct val="170000"/>
              </a:lnSpc>
            </a:pPr>
            <a:r>
              <a:rPr lang="en-US" sz="8000" dirty="0"/>
              <a:t>If we find then bingo! Else we check </a:t>
            </a:r>
            <a:r>
              <a:rPr lang="en-US" sz="8000" dirty="0">
                <a:solidFill>
                  <a:srgbClr val="FF0000"/>
                </a:solidFill>
              </a:rPr>
              <a:t>if k &gt; middle element </a:t>
            </a:r>
            <a:r>
              <a:rPr lang="en-US" sz="8000" dirty="0"/>
              <a:t>or </a:t>
            </a:r>
            <a:r>
              <a:rPr lang="en-US" sz="8000" dirty="0">
                <a:solidFill>
                  <a:srgbClr val="FF0000"/>
                </a:solidFill>
              </a:rPr>
              <a:t>k &lt; middle element</a:t>
            </a:r>
            <a:r>
              <a:rPr lang="en-US" sz="8000" dirty="0"/>
              <a:t>? If the first condition is true we look into the right half of the array. If the second condition is true we look into the left half of the array.</a:t>
            </a:r>
          </a:p>
          <a:p>
            <a:pPr>
              <a:lnSpc>
                <a:spcPct val="170000"/>
              </a:lnSpc>
            </a:pPr>
            <a:r>
              <a:rPr lang="en-US" sz="8000" dirty="0"/>
              <a:t>Note that the red marked conditions are true if and only if the array is sorted. </a:t>
            </a:r>
          </a:p>
          <a:p>
            <a:endParaRPr lang="en-US" dirty="0"/>
          </a:p>
          <a:p>
            <a:pPr marL="0" indent="0">
              <a:buNone/>
            </a:pPr>
            <a:endParaRPr lang="en-US" dirty="0"/>
          </a:p>
          <a:p>
            <a:pPr marL="0" indent="0">
              <a:buNone/>
            </a:pPr>
            <a:r>
              <a:rPr lang="en-US" dirty="0"/>
              <a:t> </a:t>
            </a:r>
          </a:p>
        </p:txBody>
      </p:sp>
      <p:sp>
        <p:nvSpPr>
          <p:cNvPr id="2" name="Footer Placeholder 1"/>
          <p:cNvSpPr>
            <a:spLocks noGrp="1"/>
          </p:cNvSpPr>
          <p:nvPr>
            <p:ph type="ftr" sz="quarter" idx="11"/>
          </p:nvPr>
        </p:nvSpPr>
        <p:spPr/>
        <p:txBody>
          <a:bodyPr/>
          <a:lstStyle/>
          <a:p>
            <a:r>
              <a:rPr lang="en-US"/>
              <a:t>Summer 2020</a:t>
            </a:r>
          </a:p>
        </p:txBody>
      </p:sp>
      <p:pic>
        <p:nvPicPr>
          <p:cNvPr id="5" name="Picture 4" descr="bracu_logo.png"/>
          <p:cNvPicPr>
            <a:picLocks noChangeAspect="1"/>
          </p:cNvPicPr>
          <p:nvPr/>
        </p:nvPicPr>
        <p:blipFill>
          <a:blip r:embed="rId2" cstate="print"/>
          <a:stretch>
            <a:fillRect/>
          </a:stretch>
        </p:blipFill>
        <p:spPr>
          <a:xfrm>
            <a:off x="10688827" y="14277"/>
            <a:ext cx="1479371" cy="1357323"/>
          </a:xfrm>
          <a:prstGeom prst="rect">
            <a:avLst/>
          </a:prstGeom>
        </p:spPr>
      </p:pic>
    </p:spTree>
    <p:extLst>
      <p:ext uri="{BB962C8B-B14F-4D97-AF65-F5344CB8AC3E}">
        <p14:creationId xmlns:p14="http://schemas.microsoft.com/office/powerpoint/2010/main" val="64134311"/>
      </p:ext>
    </p:extLst>
  </p:cSld>
  <p:clrMapOvr>
    <a:masterClrMapping/>
  </p:clrMapOvr>
  <mc:AlternateContent xmlns:mc="http://schemas.openxmlformats.org/markup-compatibility/2006" xmlns:p14="http://schemas.microsoft.com/office/powerpoint/2010/main">
    <mc:Choice Requires="p14">
      <p:transition spd="slow" p14:dur="2000" advTm="31865"/>
    </mc:Choice>
    <mc:Fallback xmlns="">
      <p:transition spd="slow" advTm="3186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573206"/>
            <a:ext cx="10515600" cy="797739"/>
          </a:xfrm>
        </p:spPr>
        <p:txBody>
          <a:bodyPr>
            <a:normAutofit/>
          </a:bodyPr>
          <a:lstStyle/>
          <a:p>
            <a:r>
              <a:rPr lang="en-US" sz="4400" dirty="0"/>
              <a:t>Binary Search</a:t>
            </a:r>
          </a:p>
        </p:txBody>
      </p:sp>
      <p:sp>
        <p:nvSpPr>
          <p:cNvPr id="3" name="Text Placeholder 2"/>
          <p:cNvSpPr>
            <a:spLocks noGrp="1"/>
          </p:cNvSpPr>
          <p:nvPr>
            <p:ph type="body" idx="1"/>
          </p:nvPr>
        </p:nvSpPr>
        <p:spPr>
          <a:xfrm>
            <a:off x="845498" y="1259399"/>
            <a:ext cx="10515600" cy="569391"/>
          </a:xfrm>
        </p:spPr>
        <p:txBody>
          <a:bodyPr/>
          <a:lstStyle/>
          <a:p>
            <a:r>
              <a:rPr lang="en-US" dirty="0"/>
              <a:t>Pseudo code (Iterative)</a:t>
            </a:r>
          </a:p>
        </p:txBody>
      </p:sp>
      <p:sp>
        <p:nvSpPr>
          <p:cNvPr id="4" name="Footer Placeholder 3"/>
          <p:cNvSpPr>
            <a:spLocks noGrp="1"/>
          </p:cNvSpPr>
          <p:nvPr>
            <p:ph type="ftr" sz="quarter" idx="11"/>
          </p:nvPr>
        </p:nvSpPr>
        <p:spPr/>
        <p:txBody>
          <a:bodyPr/>
          <a:lstStyle/>
          <a:p>
            <a:r>
              <a:rPr lang="en-US"/>
              <a:t>Summer 2020</a:t>
            </a:r>
          </a:p>
        </p:txBody>
      </p:sp>
      <p:sp>
        <p:nvSpPr>
          <p:cNvPr id="5" name="TextBox 4"/>
          <p:cNvSpPr txBox="1"/>
          <p:nvPr/>
        </p:nvSpPr>
        <p:spPr>
          <a:xfrm>
            <a:off x="957252" y="1814499"/>
            <a:ext cx="4510124" cy="4247317"/>
          </a:xfrm>
          <a:prstGeom prst="rect">
            <a:avLst/>
          </a:prstGeom>
          <a:noFill/>
          <a:ln>
            <a:solidFill>
              <a:schemeClr val="tx1"/>
            </a:solidFill>
          </a:ln>
        </p:spPr>
        <p:txBody>
          <a:bodyPr wrap="square" rtlCol="0">
            <a:spAutoFit/>
          </a:bodyPr>
          <a:lstStyle/>
          <a:p>
            <a:r>
              <a:rPr lang="en-US" dirty="0" err="1"/>
              <a:t>boolean</a:t>
            </a:r>
            <a:r>
              <a:rPr lang="en-US" dirty="0"/>
              <a:t> </a:t>
            </a:r>
            <a:r>
              <a:rPr lang="en-US" dirty="0" err="1"/>
              <a:t>binarySearch</a:t>
            </a:r>
            <a:r>
              <a:rPr lang="en-US" dirty="0"/>
              <a:t>(A[], </a:t>
            </a:r>
            <a:r>
              <a:rPr lang="en-US" dirty="0">
                <a:latin typeface="Brush Script MT" pitchFamily="66" charset="0"/>
              </a:rPr>
              <a:t>l</a:t>
            </a:r>
            <a:r>
              <a:rPr lang="en-US" dirty="0"/>
              <a:t> , r, item){</a:t>
            </a:r>
          </a:p>
          <a:p>
            <a:r>
              <a:rPr lang="en-US" dirty="0"/>
              <a:t>	while (</a:t>
            </a:r>
            <a:r>
              <a:rPr lang="en-US" dirty="0">
                <a:latin typeface="Brush Script MT" pitchFamily="66" charset="0"/>
              </a:rPr>
              <a:t>l</a:t>
            </a:r>
            <a:r>
              <a:rPr lang="en-US" dirty="0"/>
              <a:t> &lt;=r){</a:t>
            </a:r>
          </a:p>
          <a:p>
            <a:r>
              <a:rPr lang="en-US" dirty="0"/>
              <a:t>		mid = (</a:t>
            </a:r>
            <a:r>
              <a:rPr lang="en-US" dirty="0">
                <a:latin typeface="Brush Script MT" pitchFamily="66" charset="0"/>
              </a:rPr>
              <a:t>l</a:t>
            </a:r>
            <a:r>
              <a:rPr lang="en-US" dirty="0"/>
              <a:t> +r)/2;</a:t>
            </a:r>
          </a:p>
          <a:p>
            <a:endParaRPr lang="en-US" dirty="0"/>
          </a:p>
          <a:p>
            <a:r>
              <a:rPr lang="en-US" dirty="0"/>
              <a:t>		if (item&lt;A[mid]){</a:t>
            </a:r>
          </a:p>
          <a:p>
            <a:r>
              <a:rPr lang="en-US" dirty="0"/>
              <a:t>			r = mid-1;</a:t>
            </a:r>
          </a:p>
          <a:p>
            <a:r>
              <a:rPr lang="en-US" dirty="0"/>
              <a:t>		}else if (item&gt;A[mid]){</a:t>
            </a:r>
          </a:p>
          <a:p>
            <a:r>
              <a:rPr lang="en-US" dirty="0"/>
              <a:t>			</a:t>
            </a:r>
            <a:r>
              <a:rPr lang="en-US" dirty="0">
                <a:latin typeface="Brush Script MT" pitchFamily="66" charset="0"/>
              </a:rPr>
              <a:t> l</a:t>
            </a:r>
            <a:r>
              <a:rPr lang="en-US" dirty="0"/>
              <a:t> = mid;</a:t>
            </a:r>
          </a:p>
          <a:p>
            <a:r>
              <a:rPr lang="en-US" dirty="0"/>
              <a:t>			}</a:t>
            </a:r>
          </a:p>
          <a:p>
            <a:r>
              <a:rPr lang="en-US" dirty="0"/>
              <a:t>		else{</a:t>
            </a:r>
          </a:p>
          <a:p>
            <a:r>
              <a:rPr lang="en-US" dirty="0"/>
              <a:t>			return true;</a:t>
            </a:r>
          </a:p>
          <a:p>
            <a:r>
              <a:rPr lang="en-US" dirty="0"/>
              <a:t>		}</a:t>
            </a:r>
          </a:p>
          <a:p>
            <a:r>
              <a:rPr lang="en-US" dirty="0"/>
              <a:t>	}</a:t>
            </a:r>
          </a:p>
          <a:p>
            <a:r>
              <a:rPr lang="en-US" dirty="0"/>
              <a:t>	return false;</a:t>
            </a:r>
          </a:p>
          <a:p>
            <a:r>
              <a:rPr lang="en-US" dirty="0"/>
              <a:t>}</a:t>
            </a:r>
          </a:p>
        </p:txBody>
      </p:sp>
      <p:sp>
        <p:nvSpPr>
          <p:cNvPr id="28" name="TextBox 27"/>
          <p:cNvSpPr txBox="1"/>
          <p:nvPr/>
        </p:nvSpPr>
        <p:spPr>
          <a:xfrm>
            <a:off x="6715105" y="842928"/>
            <a:ext cx="4243406" cy="707886"/>
          </a:xfrm>
          <a:prstGeom prst="rect">
            <a:avLst/>
          </a:prstGeom>
          <a:noFill/>
        </p:spPr>
        <p:txBody>
          <a:bodyPr wrap="square" rtlCol="0">
            <a:spAutoFit/>
          </a:bodyPr>
          <a:lstStyle/>
          <a:p>
            <a:r>
              <a:rPr lang="en-US" sz="2000" dirty="0">
                <a:latin typeface="Brush Script MT" pitchFamily="66" charset="0"/>
              </a:rPr>
              <a:t>l</a:t>
            </a:r>
            <a:r>
              <a:rPr lang="en-US" sz="2000" dirty="0"/>
              <a:t> must always be less or equal to r for the loop to run</a:t>
            </a:r>
          </a:p>
        </p:txBody>
      </p:sp>
      <p:sp>
        <p:nvSpPr>
          <p:cNvPr id="29" name="TextBox 28"/>
          <p:cNvSpPr txBox="1"/>
          <p:nvPr/>
        </p:nvSpPr>
        <p:spPr>
          <a:xfrm>
            <a:off x="6724625" y="1581136"/>
            <a:ext cx="4305301" cy="400110"/>
          </a:xfrm>
          <a:prstGeom prst="rect">
            <a:avLst/>
          </a:prstGeom>
          <a:noFill/>
        </p:spPr>
        <p:txBody>
          <a:bodyPr wrap="square" rtlCol="0">
            <a:spAutoFit/>
          </a:bodyPr>
          <a:lstStyle/>
          <a:p>
            <a:r>
              <a:rPr lang="en-US" sz="2000" dirty="0"/>
              <a:t>Find the mid index</a:t>
            </a:r>
          </a:p>
        </p:txBody>
      </p:sp>
      <p:sp>
        <p:nvSpPr>
          <p:cNvPr id="30" name="TextBox 29"/>
          <p:cNvSpPr txBox="1"/>
          <p:nvPr/>
        </p:nvSpPr>
        <p:spPr>
          <a:xfrm>
            <a:off x="6724625" y="1981200"/>
            <a:ext cx="4976836" cy="707886"/>
          </a:xfrm>
          <a:prstGeom prst="rect">
            <a:avLst/>
          </a:prstGeom>
          <a:noFill/>
        </p:spPr>
        <p:txBody>
          <a:bodyPr wrap="square" rtlCol="0">
            <a:spAutoFit/>
          </a:bodyPr>
          <a:lstStyle/>
          <a:p>
            <a:r>
              <a:rPr lang="en-US" sz="2000" dirty="0"/>
              <a:t>Check if item matches with the mid element, return true if does else next step.</a:t>
            </a:r>
          </a:p>
        </p:txBody>
      </p:sp>
      <p:sp>
        <p:nvSpPr>
          <p:cNvPr id="31" name="TextBox 30"/>
          <p:cNvSpPr txBox="1"/>
          <p:nvPr/>
        </p:nvSpPr>
        <p:spPr>
          <a:xfrm>
            <a:off x="6738913" y="2738464"/>
            <a:ext cx="3614737" cy="1015663"/>
          </a:xfrm>
          <a:prstGeom prst="rect">
            <a:avLst/>
          </a:prstGeom>
          <a:noFill/>
        </p:spPr>
        <p:txBody>
          <a:bodyPr wrap="square" rtlCol="0">
            <a:spAutoFit/>
          </a:bodyPr>
          <a:lstStyle/>
          <a:p>
            <a:r>
              <a:rPr lang="en-US" sz="2000" dirty="0"/>
              <a:t>Check if the item is smaller, if yes shift the search range to left by moving r</a:t>
            </a:r>
          </a:p>
        </p:txBody>
      </p:sp>
      <p:sp>
        <p:nvSpPr>
          <p:cNvPr id="35" name="TextBox 34"/>
          <p:cNvSpPr txBox="1"/>
          <p:nvPr/>
        </p:nvSpPr>
        <p:spPr>
          <a:xfrm>
            <a:off x="6781776" y="3867204"/>
            <a:ext cx="3614737" cy="1015663"/>
          </a:xfrm>
          <a:prstGeom prst="rect">
            <a:avLst/>
          </a:prstGeom>
          <a:noFill/>
        </p:spPr>
        <p:txBody>
          <a:bodyPr wrap="square" rtlCol="0">
            <a:spAutoFit/>
          </a:bodyPr>
          <a:lstStyle/>
          <a:p>
            <a:r>
              <a:rPr lang="en-US" sz="2000" dirty="0"/>
              <a:t>If the above condition is dissatisfied, shift the search range to right by moving </a:t>
            </a:r>
            <a:r>
              <a:rPr lang="en-US" sz="2000" dirty="0">
                <a:latin typeface="Brush Script MT" pitchFamily="66" charset="0"/>
              </a:rPr>
              <a:t>l</a:t>
            </a:r>
            <a:r>
              <a:rPr lang="en-US" sz="2000" dirty="0"/>
              <a:t> </a:t>
            </a:r>
          </a:p>
        </p:txBody>
      </p:sp>
      <p:sp>
        <p:nvSpPr>
          <p:cNvPr id="45" name="TextBox 44"/>
          <p:cNvSpPr txBox="1"/>
          <p:nvPr/>
        </p:nvSpPr>
        <p:spPr>
          <a:xfrm>
            <a:off x="6743681" y="5000605"/>
            <a:ext cx="4694555" cy="707886"/>
          </a:xfrm>
          <a:prstGeom prst="rect">
            <a:avLst/>
          </a:prstGeom>
          <a:noFill/>
        </p:spPr>
        <p:txBody>
          <a:bodyPr wrap="none" rtlCol="0">
            <a:spAutoFit/>
          </a:bodyPr>
          <a:lstStyle/>
          <a:p>
            <a:r>
              <a:rPr lang="en-US" sz="2000" dirty="0"/>
              <a:t>The program will reach this line after while </a:t>
            </a:r>
            <a:br>
              <a:rPr lang="en-US" sz="2000" dirty="0"/>
            </a:br>
            <a:r>
              <a:rPr lang="en-US" sz="2000" dirty="0"/>
              <a:t>loop is complete. False is returned. </a:t>
            </a:r>
          </a:p>
        </p:txBody>
      </p:sp>
      <p:pic>
        <p:nvPicPr>
          <p:cNvPr id="18" name="Picture 17" descr="bracu_logo.png"/>
          <p:cNvPicPr>
            <a:picLocks noChangeAspect="1"/>
          </p:cNvPicPr>
          <p:nvPr/>
        </p:nvPicPr>
        <p:blipFill>
          <a:blip r:embed="rId2" cstate="print"/>
          <a:stretch>
            <a:fillRect/>
          </a:stretch>
        </p:blipFill>
        <p:spPr>
          <a:xfrm>
            <a:off x="10688827" y="14277"/>
            <a:ext cx="1479371" cy="1357323"/>
          </a:xfrm>
          <a:prstGeom prst="rect">
            <a:avLst/>
          </a:prstGeom>
        </p:spPr>
      </p:pic>
    </p:spTree>
    <p:extLst>
      <p:ext uri="{BB962C8B-B14F-4D97-AF65-F5344CB8AC3E}">
        <p14:creationId xmlns:p14="http://schemas.microsoft.com/office/powerpoint/2010/main" val="1934981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Summer 2020</a:t>
            </a:r>
          </a:p>
        </p:txBody>
      </p:sp>
      <p:graphicFrame>
        <p:nvGraphicFramePr>
          <p:cNvPr id="5" name="Table 4"/>
          <p:cNvGraphicFramePr>
            <a:graphicFrameLocks noGrp="1"/>
          </p:cNvGraphicFramePr>
          <p:nvPr>
            <p:extLst>
              <p:ext uri="{D42A27DB-BD31-4B8C-83A1-F6EECF244321}">
                <p14:modId xmlns:p14="http://schemas.microsoft.com/office/powerpoint/2010/main" val="2494033690"/>
              </p:ext>
            </p:extLst>
          </p:nvPr>
        </p:nvGraphicFramePr>
        <p:xfrm>
          <a:off x="1053879" y="3147550"/>
          <a:ext cx="4400550" cy="370840"/>
        </p:xfrm>
        <a:graphic>
          <a:graphicData uri="http://schemas.openxmlformats.org/drawingml/2006/table">
            <a:tbl>
              <a:tblPr firstRow="1" bandRow="1">
                <a:tableStyleId>{5C22544A-7EE6-4342-B048-85BDC9FD1C3A}</a:tableStyleId>
              </a:tblPr>
              <a:tblGrid>
                <a:gridCol w="880110">
                  <a:extLst>
                    <a:ext uri="{9D8B030D-6E8A-4147-A177-3AD203B41FA5}">
                      <a16:colId xmlns:a16="http://schemas.microsoft.com/office/drawing/2014/main" val="20000"/>
                    </a:ext>
                  </a:extLst>
                </a:gridCol>
                <a:gridCol w="880110">
                  <a:extLst>
                    <a:ext uri="{9D8B030D-6E8A-4147-A177-3AD203B41FA5}">
                      <a16:colId xmlns:a16="http://schemas.microsoft.com/office/drawing/2014/main" val="20001"/>
                    </a:ext>
                  </a:extLst>
                </a:gridCol>
                <a:gridCol w="880110">
                  <a:extLst>
                    <a:ext uri="{9D8B030D-6E8A-4147-A177-3AD203B41FA5}">
                      <a16:colId xmlns:a16="http://schemas.microsoft.com/office/drawing/2014/main" val="20002"/>
                    </a:ext>
                  </a:extLst>
                </a:gridCol>
                <a:gridCol w="880110">
                  <a:extLst>
                    <a:ext uri="{9D8B030D-6E8A-4147-A177-3AD203B41FA5}">
                      <a16:colId xmlns:a16="http://schemas.microsoft.com/office/drawing/2014/main" val="20003"/>
                    </a:ext>
                  </a:extLst>
                </a:gridCol>
                <a:gridCol w="880110">
                  <a:extLst>
                    <a:ext uri="{9D8B030D-6E8A-4147-A177-3AD203B41FA5}">
                      <a16:colId xmlns:a16="http://schemas.microsoft.com/office/drawing/2014/main" val="20004"/>
                    </a:ext>
                  </a:extLst>
                </a:gridCol>
              </a:tblGrid>
              <a:tr h="370840">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
        <p:nvSpPr>
          <p:cNvPr id="16" name="TextBox 15"/>
          <p:cNvSpPr txBox="1"/>
          <p:nvPr/>
        </p:nvSpPr>
        <p:spPr>
          <a:xfrm>
            <a:off x="1296768" y="2466247"/>
            <a:ext cx="328612" cy="646331"/>
          </a:xfrm>
          <a:prstGeom prst="rect">
            <a:avLst/>
          </a:prstGeom>
          <a:noFill/>
        </p:spPr>
        <p:txBody>
          <a:bodyPr wrap="square" rtlCol="0">
            <a:spAutoFit/>
          </a:bodyPr>
          <a:lstStyle/>
          <a:p>
            <a:r>
              <a:rPr lang="en-US" sz="3600" dirty="0">
                <a:latin typeface="Brush Script MT" pitchFamily="66" charset="0"/>
              </a:rPr>
              <a:t>l</a:t>
            </a:r>
            <a:endParaRPr lang="en-US" dirty="0">
              <a:latin typeface="Brush Script MT" pitchFamily="66" charset="0"/>
            </a:endParaRPr>
          </a:p>
        </p:txBody>
      </p:sp>
      <p:sp>
        <p:nvSpPr>
          <p:cNvPr id="17" name="TextBox 16"/>
          <p:cNvSpPr txBox="1"/>
          <p:nvPr/>
        </p:nvSpPr>
        <p:spPr>
          <a:xfrm>
            <a:off x="4878168" y="2475777"/>
            <a:ext cx="328612" cy="646331"/>
          </a:xfrm>
          <a:prstGeom prst="rect">
            <a:avLst/>
          </a:prstGeom>
          <a:noFill/>
        </p:spPr>
        <p:txBody>
          <a:bodyPr wrap="square" rtlCol="0">
            <a:spAutoFit/>
          </a:bodyPr>
          <a:lstStyle/>
          <a:p>
            <a:r>
              <a:rPr lang="en-US" sz="3600" dirty="0">
                <a:latin typeface="Brush Script MT" pitchFamily="66" charset="0"/>
              </a:rPr>
              <a:t>r</a:t>
            </a:r>
          </a:p>
        </p:txBody>
      </p:sp>
      <p:sp>
        <p:nvSpPr>
          <p:cNvPr id="18" name="TextBox 17"/>
          <p:cNvSpPr txBox="1"/>
          <p:nvPr/>
        </p:nvSpPr>
        <p:spPr>
          <a:xfrm>
            <a:off x="2911255" y="2466249"/>
            <a:ext cx="742950" cy="646331"/>
          </a:xfrm>
          <a:prstGeom prst="rect">
            <a:avLst/>
          </a:prstGeom>
          <a:noFill/>
        </p:spPr>
        <p:txBody>
          <a:bodyPr wrap="square" rtlCol="0">
            <a:spAutoFit/>
          </a:bodyPr>
          <a:lstStyle/>
          <a:p>
            <a:r>
              <a:rPr lang="en-US" sz="3600" dirty="0">
                <a:latin typeface="Brush Script MT" pitchFamily="66" charset="0"/>
              </a:rPr>
              <a:t>mid</a:t>
            </a:r>
            <a:endParaRPr lang="en-US" dirty="0">
              <a:latin typeface="Brush Script MT" pitchFamily="66" charset="0"/>
            </a:endParaRPr>
          </a:p>
        </p:txBody>
      </p:sp>
      <p:sp>
        <p:nvSpPr>
          <p:cNvPr id="19" name="Multiply 18"/>
          <p:cNvSpPr/>
          <p:nvPr/>
        </p:nvSpPr>
        <p:spPr>
          <a:xfrm>
            <a:off x="3039843" y="3999923"/>
            <a:ext cx="462188" cy="523724"/>
          </a:xfrm>
          <a:prstGeom prst="mathMultiply">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20" name="TextBox 19"/>
          <p:cNvSpPr txBox="1"/>
          <p:nvPr/>
        </p:nvSpPr>
        <p:spPr>
          <a:xfrm>
            <a:off x="3554185" y="4109298"/>
            <a:ext cx="821059" cy="369332"/>
          </a:xfrm>
          <a:prstGeom prst="rect">
            <a:avLst/>
          </a:prstGeom>
          <a:noFill/>
          <a:ln>
            <a:solidFill>
              <a:schemeClr val="tx1"/>
            </a:solidFill>
          </a:ln>
        </p:spPr>
        <p:txBody>
          <a:bodyPr wrap="none" rtlCol="0">
            <a:spAutoFit/>
          </a:bodyPr>
          <a:lstStyle/>
          <a:p>
            <a:r>
              <a:rPr lang="en-US" b="1" dirty="0">
                <a:solidFill>
                  <a:srgbClr val="FF0000"/>
                </a:solidFill>
              </a:rPr>
              <a:t>60&gt; 34</a:t>
            </a:r>
          </a:p>
        </p:txBody>
      </p:sp>
      <p:sp>
        <p:nvSpPr>
          <p:cNvPr id="21" name="TextBox 20"/>
          <p:cNvSpPr txBox="1"/>
          <p:nvPr/>
        </p:nvSpPr>
        <p:spPr>
          <a:xfrm>
            <a:off x="4035296" y="2490055"/>
            <a:ext cx="328612" cy="646331"/>
          </a:xfrm>
          <a:prstGeom prst="rect">
            <a:avLst/>
          </a:prstGeom>
          <a:noFill/>
        </p:spPr>
        <p:txBody>
          <a:bodyPr wrap="square" rtlCol="0">
            <a:spAutoFit/>
          </a:bodyPr>
          <a:lstStyle/>
          <a:p>
            <a:r>
              <a:rPr lang="en-US" sz="3600" dirty="0">
                <a:latin typeface="Brush Script MT" pitchFamily="66" charset="0"/>
              </a:rPr>
              <a:t>l</a:t>
            </a:r>
            <a:endParaRPr lang="en-US" dirty="0">
              <a:latin typeface="Brush Script MT" pitchFamily="66" charset="0"/>
            </a:endParaRPr>
          </a:p>
        </p:txBody>
      </p:sp>
      <p:sp>
        <p:nvSpPr>
          <p:cNvPr id="22" name="TextBox 21"/>
          <p:cNvSpPr txBox="1"/>
          <p:nvPr/>
        </p:nvSpPr>
        <p:spPr>
          <a:xfrm>
            <a:off x="3792343" y="2104281"/>
            <a:ext cx="742950" cy="646331"/>
          </a:xfrm>
          <a:prstGeom prst="rect">
            <a:avLst/>
          </a:prstGeom>
          <a:noFill/>
        </p:spPr>
        <p:txBody>
          <a:bodyPr wrap="square" rtlCol="0">
            <a:spAutoFit/>
          </a:bodyPr>
          <a:lstStyle/>
          <a:p>
            <a:r>
              <a:rPr lang="en-US" sz="3600" dirty="0">
                <a:latin typeface="Brush Script MT" pitchFamily="66" charset="0"/>
              </a:rPr>
              <a:t>mid</a:t>
            </a:r>
            <a:endParaRPr lang="en-US" dirty="0">
              <a:latin typeface="Brush Script MT" pitchFamily="66" charset="0"/>
            </a:endParaRPr>
          </a:p>
        </p:txBody>
      </p:sp>
      <p:sp>
        <p:nvSpPr>
          <p:cNvPr id="23" name="Multiply 22"/>
          <p:cNvSpPr/>
          <p:nvPr/>
        </p:nvSpPr>
        <p:spPr>
          <a:xfrm>
            <a:off x="3920931" y="4009443"/>
            <a:ext cx="462188" cy="523724"/>
          </a:xfrm>
          <a:prstGeom prst="mathMultiply">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24" name="TextBox 23"/>
          <p:cNvSpPr txBox="1"/>
          <p:nvPr/>
        </p:nvSpPr>
        <p:spPr>
          <a:xfrm>
            <a:off x="4449561" y="4104530"/>
            <a:ext cx="821059" cy="369332"/>
          </a:xfrm>
          <a:prstGeom prst="rect">
            <a:avLst/>
          </a:prstGeom>
          <a:noFill/>
          <a:ln>
            <a:solidFill>
              <a:schemeClr val="tx1"/>
            </a:solidFill>
          </a:ln>
        </p:spPr>
        <p:txBody>
          <a:bodyPr wrap="none" rtlCol="0">
            <a:spAutoFit/>
          </a:bodyPr>
          <a:lstStyle/>
          <a:p>
            <a:r>
              <a:rPr lang="en-US" b="1" dirty="0">
                <a:solidFill>
                  <a:srgbClr val="FF0000"/>
                </a:solidFill>
              </a:rPr>
              <a:t>60&gt; 58</a:t>
            </a:r>
          </a:p>
        </p:txBody>
      </p:sp>
      <p:sp>
        <p:nvSpPr>
          <p:cNvPr id="25" name="TextBox 24"/>
          <p:cNvSpPr txBox="1"/>
          <p:nvPr/>
        </p:nvSpPr>
        <p:spPr>
          <a:xfrm>
            <a:off x="4903610" y="2209072"/>
            <a:ext cx="328612" cy="646331"/>
          </a:xfrm>
          <a:prstGeom prst="rect">
            <a:avLst/>
          </a:prstGeom>
          <a:noFill/>
        </p:spPr>
        <p:txBody>
          <a:bodyPr wrap="square" rtlCol="0">
            <a:spAutoFit/>
          </a:bodyPr>
          <a:lstStyle/>
          <a:p>
            <a:r>
              <a:rPr lang="en-US" sz="3600" dirty="0">
                <a:latin typeface="Brush Script MT" pitchFamily="66" charset="0"/>
              </a:rPr>
              <a:t>l</a:t>
            </a:r>
            <a:endParaRPr lang="en-US" dirty="0">
              <a:latin typeface="Brush Script MT" pitchFamily="66" charset="0"/>
            </a:endParaRPr>
          </a:p>
        </p:txBody>
      </p:sp>
      <p:sp>
        <p:nvSpPr>
          <p:cNvPr id="26" name="Multiply 25"/>
          <p:cNvSpPr/>
          <p:nvPr/>
        </p:nvSpPr>
        <p:spPr>
          <a:xfrm>
            <a:off x="4728115" y="4012403"/>
            <a:ext cx="462188" cy="523724"/>
          </a:xfrm>
          <a:prstGeom prst="mathMultiply">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28" name="TextBox 27"/>
          <p:cNvSpPr txBox="1"/>
          <p:nvPr/>
        </p:nvSpPr>
        <p:spPr>
          <a:xfrm>
            <a:off x="1039585" y="3652029"/>
            <a:ext cx="885824" cy="369332"/>
          </a:xfrm>
          <a:prstGeom prst="rect">
            <a:avLst/>
          </a:prstGeom>
          <a:noFill/>
          <a:ln>
            <a:solidFill>
              <a:schemeClr val="tx1"/>
            </a:solidFill>
          </a:ln>
        </p:spPr>
        <p:txBody>
          <a:bodyPr wrap="square" rtlCol="0">
            <a:spAutoFit/>
          </a:bodyPr>
          <a:lstStyle/>
          <a:p>
            <a:pPr algn="ctr"/>
            <a:r>
              <a:rPr lang="en-US" dirty="0"/>
              <a:t>7</a:t>
            </a:r>
          </a:p>
        </p:txBody>
      </p:sp>
      <p:sp>
        <p:nvSpPr>
          <p:cNvPr id="29" name="TextBox 28"/>
          <p:cNvSpPr txBox="1"/>
          <p:nvPr/>
        </p:nvSpPr>
        <p:spPr>
          <a:xfrm>
            <a:off x="1934935" y="3651830"/>
            <a:ext cx="885824" cy="369332"/>
          </a:xfrm>
          <a:prstGeom prst="rect">
            <a:avLst/>
          </a:prstGeom>
          <a:noFill/>
          <a:ln>
            <a:solidFill>
              <a:schemeClr val="tx1"/>
            </a:solidFill>
          </a:ln>
        </p:spPr>
        <p:txBody>
          <a:bodyPr wrap="square" rtlCol="0">
            <a:spAutoFit/>
          </a:bodyPr>
          <a:lstStyle/>
          <a:p>
            <a:pPr algn="ctr"/>
            <a:r>
              <a:rPr lang="en-US" dirty="0"/>
              <a:t>12</a:t>
            </a:r>
          </a:p>
        </p:txBody>
      </p:sp>
      <p:sp>
        <p:nvSpPr>
          <p:cNvPr id="30" name="TextBox 29"/>
          <p:cNvSpPr txBox="1"/>
          <p:nvPr/>
        </p:nvSpPr>
        <p:spPr>
          <a:xfrm>
            <a:off x="4576112" y="3648123"/>
            <a:ext cx="866728" cy="369332"/>
          </a:xfrm>
          <a:prstGeom prst="rect">
            <a:avLst/>
          </a:prstGeom>
          <a:noFill/>
          <a:ln>
            <a:solidFill>
              <a:schemeClr val="tx1"/>
            </a:solidFill>
          </a:ln>
        </p:spPr>
        <p:txBody>
          <a:bodyPr wrap="square" rtlCol="0">
            <a:spAutoFit/>
          </a:bodyPr>
          <a:lstStyle/>
          <a:p>
            <a:pPr algn="ctr"/>
            <a:r>
              <a:rPr lang="en-US" dirty="0"/>
              <a:t>87</a:t>
            </a:r>
          </a:p>
        </p:txBody>
      </p:sp>
      <p:sp>
        <p:nvSpPr>
          <p:cNvPr id="31" name="TextBox 30"/>
          <p:cNvSpPr txBox="1"/>
          <p:nvPr/>
        </p:nvSpPr>
        <p:spPr>
          <a:xfrm>
            <a:off x="3683390" y="3644468"/>
            <a:ext cx="885824" cy="369332"/>
          </a:xfrm>
          <a:prstGeom prst="rect">
            <a:avLst/>
          </a:prstGeom>
          <a:noFill/>
          <a:ln>
            <a:solidFill>
              <a:schemeClr val="tx1"/>
            </a:solidFill>
          </a:ln>
        </p:spPr>
        <p:txBody>
          <a:bodyPr wrap="square" rtlCol="0">
            <a:spAutoFit/>
          </a:bodyPr>
          <a:lstStyle/>
          <a:p>
            <a:pPr algn="ctr"/>
            <a:r>
              <a:rPr lang="en-US" dirty="0"/>
              <a:t>58</a:t>
            </a:r>
          </a:p>
        </p:txBody>
      </p:sp>
      <p:sp>
        <p:nvSpPr>
          <p:cNvPr id="32" name="TextBox 31"/>
          <p:cNvSpPr txBox="1"/>
          <p:nvPr/>
        </p:nvSpPr>
        <p:spPr>
          <a:xfrm>
            <a:off x="2826404" y="3647253"/>
            <a:ext cx="847750" cy="374716"/>
          </a:xfrm>
          <a:prstGeom prst="rect">
            <a:avLst/>
          </a:prstGeom>
          <a:noFill/>
          <a:ln>
            <a:solidFill>
              <a:schemeClr val="tx1"/>
            </a:solidFill>
          </a:ln>
        </p:spPr>
        <p:txBody>
          <a:bodyPr wrap="square" rtlCol="0">
            <a:spAutoFit/>
          </a:bodyPr>
          <a:lstStyle/>
          <a:p>
            <a:pPr algn="ctr"/>
            <a:r>
              <a:rPr lang="en-US" dirty="0"/>
              <a:t>34</a:t>
            </a:r>
          </a:p>
        </p:txBody>
      </p:sp>
      <p:sp>
        <p:nvSpPr>
          <p:cNvPr id="33" name="TextBox 32"/>
          <p:cNvSpPr txBox="1"/>
          <p:nvPr/>
        </p:nvSpPr>
        <p:spPr>
          <a:xfrm>
            <a:off x="4709031" y="1751705"/>
            <a:ext cx="742950" cy="646331"/>
          </a:xfrm>
          <a:prstGeom prst="rect">
            <a:avLst/>
          </a:prstGeom>
          <a:noFill/>
        </p:spPr>
        <p:txBody>
          <a:bodyPr wrap="square" rtlCol="0">
            <a:spAutoFit/>
          </a:bodyPr>
          <a:lstStyle/>
          <a:p>
            <a:r>
              <a:rPr lang="en-US" sz="3600" dirty="0">
                <a:latin typeface="Brush Script MT" pitchFamily="66" charset="0"/>
              </a:rPr>
              <a:t>mid</a:t>
            </a:r>
            <a:endParaRPr lang="en-US" dirty="0">
              <a:latin typeface="Brush Script MT" pitchFamily="66" charset="0"/>
            </a:endParaRPr>
          </a:p>
        </p:txBody>
      </p:sp>
      <p:sp>
        <p:nvSpPr>
          <p:cNvPr id="34" name="TextBox 33"/>
          <p:cNvSpPr txBox="1"/>
          <p:nvPr/>
        </p:nvSpPr>
        <p:spPr>
          <a:xfrm>
            <a:off x="5298009" y="4106802"/>
            <a:ext cx="821059" cy="369332"/>
          </a:xfrm>
          <a:prstGeom prst="rect">
            <a:avLst/>
          </a:prstGeom>
          <a:noFill/>
          <a:ln>
            <a:solidFill>
              <a:schemeClr val="tx1"/>
            </a:solidFill>
          </a:ln>
        </p:spPr>
        <p:txBody>
          <a:bodyPr wrap="none" rtlCol="0">
            <a:spAutoFit/>
          </a:bodyPr>
          <a:lstStyle/>
          <a:p>
            <a:r>
              <a:rPr lang="en-US" b="1" dirty="0">
                <a:solidFill>
                  <a:srgbClr val="FF0000"/>
                </a:solidFill>
              </a:rPr>
              <a:t>60&lt; 87</a:t>
            </a:r>
          </a:p>
        </p:txBody>
      </p:sp>
      <p:sp>
        <p:nvSpPr>
          <p:cNvPr id="35" name="Oval 34"/>
          <p:cNvSpPr/>
          <p:nvPr/>
        </p:nvSpPr>
        <p:spPr>
          <a:xfrm>
            <a:off x="3923307" y="2277282"/>
            <a:ext cx="1405721" cy="4913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966024" y="2191441"/>
            <a:ext cx="328612" cy="646331"/>
          </a:xfrm>
          <a:prstGeom prst="rect">
            <a:avLst/>
          </a:prstGeom>
          <a:noFill/>
        </p:spPr>
        <p:txBody>
          <a:bodyPr wrap="square" rtlCol="0">
            <a:spAutoFit/>
          </a:bodyPr>
          <a:lstStyle/>
          <a:p>
            <a:r>
              <a:rPr lang="en-US" sz="3600" dirty="0">
                <a:latin typeface="Brush Script MT" pitchFamily="66" charset="0"/>
              </a:rPr>
              <a:t>r</a:t>
            </a:r>
          </a:p>
        </p:txBody>
      </p:sp>
      <p:sp>
        <p:nvSpPr>
          <p:cNvPr id="27" name="Title 1"/>
          <p:cNvSpPr txBox="1">
            <a:spLocks/>
          </p:cNvSpPr>
          <p:nvPr/>
        </p:nvSpPr>
        <p:spPr>
          <a:xfrm>
            <a:off x="831850" y="687510"/>
            <a:ext cx="5040313" cy="797739"/>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Binary Search</a:t>
            </a:r>
          </a:p>
        </p:txBody>
      </p:sp>
      <p:sp>
        <p:nvSpPr>
          <p:cNvPr id="38" name="Text Placeholder 2"/>
          <p:cNvSpPr txBox="1">
            <a:spLocks/>
          </p:cNvSpPr>
          <p:nvPr/>
        </p:nvSpPr>
        <p:spPr>
          <a:xfrm>
            <a:off x="845498" y="1259399"/>
            <a:ext cx="4583752" cy="56939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r>
              <a:rPr kumimoji="0" lang="en-US" sz="2400" b="0" i="0" u="none" strike="noStrike" kern="1200" cap="none" spc="0" normalizeH="0" baseline="0" noProof="0" dirty="0">
                <a:ln>
                  <a:noFill/>
                </a:ln>
                <a:solidFill>
                  <a:schemeClr val="bg1">
                    <a:lumMod val="50000"/>
                  </a:schemeClr>
                </a:solidFill>
                <a:effectLst/>
                <a:uLnTx/>
                <a:uFillTx/>
                <a:latin typeface="+mn-lt"/>
                <a:ea typeface="+mn-ea"/>
                <a:cs typeface="+mn-cs"/>
              </a:rPr>
              <a:t>Simulation</a:t>
            </a:r>
          </a:p>
        </p:txBody>
      </p:sp>
      <p:sp>
        <p:nvSpPr>
          <p:cNvPr id="39" name="TextBox 38"/>
          <p:cNvSpPr txBox="1"/>
          <p:nvPr/>
        </p:nvSpPr>
        <p:spPr>
          <a:xfrm>
            <a:off x="6229524" y="1214403"/>
            <a:ext cx="4979248" cy="4708981"/>
          </a:xfrm>
          <a:prstGeom prst="rect">
            <a:avLst/>
          </a:prstGeom>
          <a:noFill/>
          <a:ln>
            <a:solidFill>
              <a:schemeClr val="tx1"/>
            </a:solidFill>
          </a:ln>
        </p:spPr>
        <p:txBody>
          <a:bodyPr wrap="none" rtlCol="0">
            <a:spAutoFit/>
          </a:bodyPr>
          <a:lstStyle/>
          <a:p>
            <a:r>
              <a:rPr lang="en-US" sz="2000" dirty="0" err="1"/>
              <a:t>boolean</a:t>
            </a:r>
            <a:r>
              <a:rPr lang="en-US" sz="2000" dirty="0"/>
              <a:t> </a:t>
            </a:r>
            <a:r>
              <a:rPr lang="en-US" sz="2000" dirty="0" err="1"/>
              <a:t>binarySearch</a:t>
            </a:r>
            <a:r>
              <a:rPr lang="en-US" sz="2000" dirty="0"/>
              <a:t>(A[], </a:t>
            </a:r>
            <a:r>
              <a:rPr lang="en-US" sz="2000" dirty="0">
                <a:latin typeface="Brush Script MT" pitchFamily="66" charset="0"/>
              </a:rPr>
              <a:t>l</a:t>
            </a:r>
            <a:r>
              <a:rPr lang="en-US" sz="2000" dirty="0"/>
              <a:t> , r, item){</a:t>
            </a:r>
          </a:p>
          <a:p>
            <a:r>
              <a:rPr lang="en-US" sz="2000" dirty="0"/>
              <a:t>	while (</a:t>
            </a:r>
            <a:r>
              <a:rPr lang="en-US" sz="2000" dirty="0">
                <a:latin typeface="Brush Script MT" pitchFamily="66" charset="0"/>
              </a:rPr>
              <a:t>l</a:t>
            </a:r>
            <a:r>
              <a:rPr lang="en-US" sz="2000" dirty="0"/>
              <a:t> &lt;=r){</a:t>
            </a:r>
          </a:p>
          <a:p>
            <a:r>
              <a:rPr lang="en-US" sz="2000" dirty="0"/>
              <a:t>		mid = (</a:t>
            </a:r>
            <a:r>
              <a:rPr lang="en-US" sz="2000" dirty="0">
                <a:latin typeface="Brush Script MT" pitchFamily="66" charset="0"/>
              </a:rPr>
              <a:t>l</a:t>
            </a:r>
            <a:r>
              <a:rPr lang="en-US" sz="2000" dirty="0"/>
              <a:t> +r)/2;</a:t>
            </a:r>
          </a:p>
          <a:p>
            <a:r>
              <a:rPr lang="en-US" sz="2000" dirty="0"/>
              <a:t>		if (A[mid]==item){</a:t>
            </a:r>
          </a:p>
          <a:p>
            <a:r>
              <a:rPr lang="en-US" sz="2000" dirty="0"/>
              <a:t>			return true;</a:t>
            </a:r>
          </a:p>
          <a:p>
            <a:r>
              <a:rPr lang="en-US" sz="2000" dirty="0"/>
              <a:t>		}else{</a:t>
            </a:r>
          </a:p>
          <a:p>
            <a:r>
              <a:rPr lang="en-US" sz="2000" dirty="0"/>
              <a:t>			if (item&lt;A[mid]){</a:t>
            </a:r>
          </a:p>
          <a:p>
            <a:r>
              <a:rPr lang="en-US" sz="2000" dirty="0"/>
              <a:t>				r = mid-1;</a:t>
            </a:r>
          </a:p>
          <a:p>
            <a:r>
              <a:rPr lang="en-US" sz="2000" dirty="0"/>
              <a:t>			}else{</a:t>
            </a:r>
          </a:p>
          <a:p>
            <a:r>
              <a:rPr lang="en-US" sz="2000" dirty="0"/>
              <a:t>				</a:t>
            </a:r>
            <a:r>
              <a:rPr lang="en-US" sz="2000" dirty="0">
                <a:latin typeface="Brush Script MT" pitchFamily="66" charset="0"/>
              </a:rPr>
              <a:t> l</a:t>
            </a:r>
            <a:r>
              <a:rPr lang="en-US" sz="2000" dirty="0"/>
              <a:t> = mid+1;</a:t>
            </a:r>
          </a:p>
          <a:p>
            <a:r>
              <a:rPr lang="en-US" sz="2000" dirty="0"/>
              <a:t>			}</a:t>
            </a:r>
          </a:p>
          <a:p>
            <a:r>
              <a:rPr lang="en-US" sz="2000" dirty="0"/>
              <a:t>		}</a:t>
            </a:r>
          </a:p>
          <a:p>
            <a:r>
              <a:rPr lang="en-US" sz="2000" dirty="0"/>
              <a:t>	}</a:t>
            </a:r>
          </a:p>
          <a:p>
            <a:r>
              <a:rPr lang="en-US" sz="2000" dirty="0"/>
              <a:t>	return false;</a:t>
            </a:r>
          </a:p>
          <a:p>
            <a:r>
              <a:rPr lang="en-US" sz="2000" dirty="0"/>
              <a:t>}</a:t>
            </a:r>
          </a:p>
        </p:txBody>
      </p:sp>
      <p:pic>
        <p:nvPicPr>
          <p:cNvPr id="37" name="Picture 36" descr="bracu_logo.png"/>
          <p:cNvPicPr>
            <a:picLocks noChangeAspect="1"/>
          </p:cNvPicPr>
          <p:nvPr/>
        </p:nvPicPr>
        <p:blipFill>
          <a:blip r:embed="rId2" cstate="print"/>
          <a:stretch>
            <a:fillRect/>
          </a:stretch>
        </p:blipFill>
        <p:spPr>
          <a:xfrm>
            <a:off x="10688827" y="14277"/>
            <a:ext cx="1479371" cy="1357323"/>
          </a:xfrm>
          <a:prstGeom prst="rect">
            <a:avLst/>
          </a:prstGeom>
        </p:spPr>
      </p:pic>
    </p:spTree>
    <p:extLst>
      <p:ext uri="{BB962C8B-B14F-4D97-AF65-F5344CB8AC3E}">
        <p14:creationId xmlns:p14="http://schemas.microsoft.com/office/powerpoint/2010/main" val="327748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linds(horizontal)">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linds(horizontal)">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blinds(horizontal)">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grpId="2" nodeType="clickEffect">
                                  <p:stCondLst>
                                    <p:cond delay="0"/>
                                  </p:stCondLst>
                                  <p:childTnLst>
                                    <p:animEffect transition="out" filter="blinds(horizontal)">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3" presetClass="entr" presetSubtype="1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mph" presetSubtype="2" fill="hold" nodeType="clickEffect">
                                  <p:stCondLst>
                                    <p:cond delay="0"/>
                                  </p:stCondLst>
                                  <p:childTnLst>
                                    <p:animClr clrSpc="rgb" dir="cw">
                                      <p:cBhvr>
                                        <p:cTn id="35" dur="2000" fill="hold"/>
                                        <p:tgtEl>
                                          <p:spTgt spid="28"/>
                                        </p:tgtEl>
                                        <p:attrNameLst>
                                          <p:attrName>fillcolor</p:attrName>
                                        </p:attrNameLst>
                                      </p:cBhvr>
                                      <p:to>
                                        <a:srgbClr val="FC2227"/>
                                      </p:to>
                                    </p:animClr>
                                    <p:set>
                                      <p:cBhvr>
                                        <p:cTn id="36" dur="2000" fill="hold"/>
                                        <p:tgtEl>
                                          <p:spTgt spid="28"/>
                                        </p:tgtEl>
                                        <p:attrNameLst>
                                          <p:attrName>fill.type</p:attrName>
                                        </p:attrNameLst>
                                      </p:cBhvr>
                                      <p:to>
                                        <p:strVal val="solid"/>
                                      </p:to>
                                    </p:set>
                                    <p:set>
                                      <p:cBhvr>
                                        <p:cTn id="37" dur="2000" fill="hold"/>
                                        <p:tgtEl>
                                          <p:spTgt spid="28"/>
                                        </p:tgtEl>
                                        <p:attrNameLst>
                                          <p:attrName>fill.on</p:attrName>
                                        </p:attrNameLst>
                                      </p:cBhvr>
                                      <p:to>
                                        <p:strVal val="true"/>
                                      </p:to>
                                    </p:set>
                                  </p:childTnLst>
                                </p:cTn>
                              </p:par>
                              <p:par>
                                <p:cTn id="38" presetID="1" presetClass="emph" presetSubtype="2" fill="hold" nodeType="withEffect">
                                  <p:stCondLst>
                                    <p:cond delay="0"/>
                                  </p:stCondLst>
                                  <p:childTnLst>
                                    <p:animClr clrSpc="rgb" dir="cw">
                                      <p:cBhvr>
                                        <p:cTn id="39" dur="2000" fill="hold"/>
                                        <p:tgtEl>
                                          <p:spTgt spid="29"/>
                                        </p:tgtEl>
                                        <p:attrNameLst>
                                          <p:attrName>fillcolor</p:attrName>
                                        </p:attrNameLst>
                                      </p:cBhvr>
                                      <p:to>
                                        <a:srgbClr val="FC2227"/>
                                      </p:to>
                                    </p:animClr>
                                    <p:set>
                                      <p:cBhvr>
                                        <p:cTn id="40" dur="2000" fill="hold"/>
                                        <p:tgtEl>
                                          <p:spTgt spid="29"/>
                                        </p:tgtEl>
                                        <p:attrNameLst>
                                          <p:attrName>fill.type</p:attrName>
                                        </p:attrNameLst>
                                      </p:cBhvr>
                                      <p:to>
                                        <p:strVal val="solid"/>
                                      </p:to>
                                    </p:set>
                                    <p:set>
                                      <p:cBhvr>
                                        <p:cTn id="41" dur="2000" fill="hold"/>
                                        <p:tgtEl>
                                          <p:spTgt spid="29"/>
                                        </p:tgtEl>
                                        <p:attrNameLst>
                                          <p:attrName>fill.on</p:attrName>
                                        </p:attrNameLst>
                                      </p:cBhvr>
                                      <p:to>
                                        <p:strVal val="true"/>
                                      </p:to>
                                    </p:set>
                                  </p:childTnLst>
                                </p:cTn>
                              </p:par>
                              <p:par>
                                <p:cTn id="42" presetID="1" presetClass="emph" presetSubtype="2" fill="hold" nodeType="withEffect">
                                  <p:stCondLst>
                                    <p:cond delay="0"/>
                                  </p:stCondLst>
                                  <p:childTnLst>
                                    <p:animClr clrSpc="rgb" dir="cw">
                                      <p:cBhvr>
                                        <p:cTn id="43" dur="2000" fill="hold"/>
                                        <p:tgtEl>
                                          <p:spTgt spid="32"/>
                                        </p:tgtEl>
                                        <p:attrNameLst>
                                          <p:attrName>fillcolor</p:attrName>
                                        </p:attrNameLst>
                                      </p:cBhvr>
                                      <p:to>
                                        <a:srgbClr val="FC2227"/>
                                      </p:to>
                                    </p:animClr>
                                    <p:set>
                                      <p:cBhvr>
                                        <p:cTn id="44" dur="2000" fill="hold"/>
                                        <p:tgtEl>
                                          <p:spTgt spid="32"/>
                                        </p:tgtEl>
                                        <p:attrNameLst>
                                          <p:attrName>fill.type</p:attrName>
                                        </p:attrNameLst>
                                      </p:cBhvr>
                                      <p:to>
                                        <p:strVal val="solid"/>
                                      </p:to>
                                    </p:set>
                                    <p:set>
                                      <p:cBhvr>
                                        <p:cTn id="45" dur="2000" fill="hold"/>
                                        <p:tgtEl>
                                          <p:spTgt spid="32"/>
                                        </p:tgtEl>
                                        <p:attrNameLst>
                                          <p:attrName>fill.on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grpId="1" nodeType="clickEffect">
                                  <p:stCondLst>
                                    <p:cond delay="0"/>
                                  </p:stCondLst>
                                  <p:childTnLst>
                                    <p:animEffect transition="out" filter="blinds(horizontal)">
                                      <p:cBhvr>
                                        <p:cTn id="49" dur="500"/>
                                        <p:tgtEl>
                                          <p:spTgt spid="18"/>
                                        </p:tgtEl>
                                      </p:cBhvr>
                                    </p:animEffect>
                                    <p:set>
                                      <p:cBhvr>
                                        <p:cTn id="50" dur="1" fill="hold">
                                          <p:stCondLst>
                                            <p:cond delay="499"/>
                                          </p:stCondLst>
                                        </p:cTn>
                                        <p:tgtEl>
                                          <p:spTgt spid="18"/>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19"/>
                                        </p:tgtEl>
                                      </p:cBhvr>
                                    </p:animEffect>
                                    <p:set>
                                      <p:cBhvr>
                                        <p:cTn id="53" dur="1" fill="hold">
                                          <p:stCondLst>
                                            <p:cond delay="499"/>
                                          </p:stCondLst>
                                        </p:cTn>
                                        <p:tgtEl>
                                          <p:spTgt spid="19"/>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20"/>
                                        </p:tgtEl>
                                      </p:cBhvr>
                                    </p:animEffect>
                                    <p:set>
                                      <p:cBhvr>
                                        <p:cTn id="56" dur="1" fill="hold">
                                          <p:stCondLst>
                                            <p:cond delay="499"/>
                                          </p:stCondLst>
                                        </p:cTn>
                                        <p:tgtEl>
                                          <p:spTgt spid="2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blinds(horizontal)">
                                      <p:cBhvr>
                                        <p:cTn id="61" dur="500"/>
                                        <p:tgtEl>
                                          <p:spTgt spid="22"/>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blinds(horizontal)">
                                      <p:cBhvr>
                                        <p:cTn id="66" dur="5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blinds(horizontal)">
                                      <p:cBhvr>
                                        <p:cTn id="71" dur="500"/>
                                        <p:tgtEl>
                                          <p:spTgt spid="24"/>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xit" presetSubtype="10" fill="hold" grpId="1" nodeType="clickEffect">
                                  <p:stCondLst>
                                    <p:cond delay="0"/>
                                  </p:stCondLst>
                                  <p:childTnLst>
                                    <p:animEffect transition="out" filter="blinds(horizontal)">
                                      <p:cBhvr>
                                        <p:cTn id="75" dur="500"/>
                                        <p:tgtEl>
                                          <p:spTgt spid="21"/>
                                        </p:tgtEl>
                                      </p:cBhvr>
                                    </p:animEffect>
                                    <p:set>
                                      <p:cBhvr>
                                        <p:cTn id="76" dur="1" fill="hold">
                                          <p:stCondLst>
                                            <p:cond delay="499"/>
                                          </p:stCondLst>
                                        </p:cTn>
                                        <p:tgtEl>
                                          <p:spTgt spid="21"/>
                                        </p:tgtEl>
                                        <p:attrNameLst>
                                          <p:attrName>style.visibility</p:attrName>
                                        </p:attrNameLst>
                                      </p:cBhvr>
                                      <p:to>
                                        <p:strVal val="hidden"/>
                                      </p:to>
                                    </p:set>
                                  </p:childTnLst>
                                </p:cTn>
                              </p:par>
                              <p:par>
                                <p:cTn id="77" presetID="3" presetClass="entr" presetSubtype="10"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blinds(horizontal)">
                                      <p:cBhvr>
                                        <p:cTn id="79" dur="500"/>
                                        <p:tgtEl>
                                          <p:spTgt spid="25"/>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mph" presetSubtype="2" fill="hold" nodeType="clickEffect">
                                  <p:stCondLst>
                                    <p:cond delay="0"/>
                                  </p:stCondLst>
                                  <p:childTnLst>
                                    <p:animClr clrSpc="rgb" dir="cw">
                                      <p:cBhvr>
                                        <p:cTn id="83" dur="2000" fill="hold"/>
                                        <p:tgtEl>
                                          <p:spTgt spid="31"/>
                                        </p:tgtEl>
                                        <p:attrNameLst>
                                          <p:attrName>fillcolor</p:attrName>
                                        </p:attrNameLst>
                                      </p:cBhvr>
                                      <p:to>
                                        <a:srgbClr val="FC2227"/>
                                      </p:to>
                                    </p:animClr>
                                    <p:set>
                                      <p:cBhvr>
                                        <p:cTn id="84" dur="2000" fill="hold"/>
                                        <p:tgtEl>
                                          <p:spTgt spid="31"/>
                                        </p:tgtEl>
                                        <p:attrNameLst>
                                          <p:attrName>fill.type</p:attrName>
                                        </p:attrNameLst>
                                      </p:cBhvr>
                                      <p:to>
                                        <p:strVal val="solid"/>
                                      </p:to>
                                    </p:set>
                                    <p:set>
                                      <p:cBhvr>
                                        <p:cTn id="85" dur="2000" fill="hold"/>
                                        <p:tgtEl>
                                          <p:spTgt spid="31"/>
                                        </p:tgtEl>
                                        <p:attrNameLst>
                                          <p:attrName>fill.on</p:attrName>
                                        </p:attrNameLst>
                                      </p:cBhvr>
                                      <p:to>
                                        <p:strVal val="true"/>
                                      </p:to>
                                    </p:set>
                                  </p:childTnLst>
                                </p:cTn>
                              </p:par>
                            </p:childTnLst>
                          </p:cTn>
                        </p:par>
                      </p:childTnLst>
                    </p:cTn>
                  </p:par>
                  <p:par>
                    <p:cTn id="86" fill="hold">
                      <p:stCondLst>
                        <p:cond delay="indefinite"/>
                      </p:stCondLst>
                      <p:childTnLst>
                        <p:par>
                          <p:cTn id="87" fill="hold">
                            <p:stCondLst>
                              <p:cond delay="0"/>
                            </p:stCondLst>
                            <p:childTnLst>
                              <p:par>
                                <p:cTn id="88" presetID="3" presetClass="exit" presetSubtype="10" fill="hold" grpId="1" nodeType="clickEffect">
                                  <p:stCondLst>
                                    <p:cond delay="0"/>
                                  </p:stCondLst>
                                  <p:childTnLst>
                                    <p:animEffect transition="out" filter="blinds(horizontal)">
                                      <p:cBhvr>
                                        <p:cTn id="89" dur="500"/>
                                        <p:tgtEl>
                                          <p:spTgt spid="22"/>
                                        </p:tgtEl>
                                      </p:cBhvr>
                                    </p:animEffect>
                                    <p:set>
                                      <p:cBhvr>
                                        <p:cTn id="90" dur="1" fill="hold">
                                          <p:stCondLst>
                                            <p:cond delay="499"/>
                                          </p:stCondLst>
                                        </p:cTn>
                                        <p:tgtEl>
                                          <p:spTgt spid="22"/>
                                        </p:tgtEl>
                                        <p:attrNameLst>
                                          <p:attrName>style.visibility</p:attrName>
                                        </p:attrNameLst>
                                      </p:cBhvr>
                                      <p:to>
                                        <p:strVal val="hidden"/>
                                      </p:to>
                                    </p:set>
                                  </p:childTnLst>
                                </p:cTn>
                              </p:par>
                              <p:par>
                                <p:cTn id="91" presetID="3" presetClass="exit" presetSubtype="10" fill="hold" grpId="1" nodeType="withEffect">
                                  <p:stCondLst>
                                    <p:cond delay="0"/>
                                  </p:stCondLst>
                                  <p:childTnLst>
                                    <p:animEffect transition="out" filter="blinds(horizontal)">
                                      <p:cBhvr>
                                        <p:cTn id="92" dur="500"/>
                                        <p:tgtEl>
                                          <p:spTgt spid="23"/>
                                        </p:tgtEl>
                                      </p:cBhvr>
                                    </p:animEffect>
                                    <p:set>
                                      <p:cBhvr>
                                        <p:cTn id="93" dur="1" fill="hold">
                                          <p:stCondLst>
                                            <p:cond delay="499"/>
                                          </p:stCondLst>
                                        </p:cTn>
                                        <p:tgtEl>
                                          <p:spTgt spid="23"/>
                                        </p:tgtEl>
                                        <p:attrNameLst>
                                          <p:attrName>style.visibility</p:attrName>
                                        </p:attrNameLst>
                                      </p:cBhvr>
                                      <p:to>
                                        <p:strVal val="hidden"/>
                                      </p:to>
                                    </p:set>
                                  </p:childTnLst>
                                </p:cTn>
                              </p:par>
                              <p:par>
                                <p:cTn id="94" presetID="3" presetClass="exit" presetSubtype="10" fill="hold" grpId="1" nodeType="withEffect">
                                  <p:stCondLst>
                                    <p:cond delay="0"/>
                                  </p:stCondLst>
                                  <p:childTnLst>
                                    <p:animEffect transition="out" filter="blinds(horizontal)">
                                      <p:cBhvr>
                                        <p:cTn id="95" dur="500"/>
                                        <p:tgtEl>
                                          <p:spTgt spid="24"/>
                                        </p:tgtEl>
                                      </p:cBhvr>
                                    </p:animEffect>
                                    <p:set>
                                      <p:cBhvr>
                                        <p:cTn id="96" dur="1" fill="hold">
                                          <p:stCondLst>
                                            <p:cond delay="499"/>
                                          </p:stCondLst>
                                        </p:cTn>
                                        <p:tgtEl>
                                          <p:spTgt spid="24"/>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blinds(horizontal)">
                                      <p:cBhvr>
                                        <p:cTn id="101" dur="500"/>
                                        <p:tgtEl>
                                          <p:spTgt spid="33"/>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26"/>
                                        </p:tgtEl>
                                        <p:attrNameLst>
                                          <p:attrName>style.visibility</p:attrName>
                                        </p:attrNameLst>
                                      </p:cBhvr>
                                      <p:to>
                                        <p:strVal val="visible"/>
                                      </p:to>
                                    </p:set>
                                    <p:animEffect transition="in" filter="blinds(horizontal)">
                                      <p:cBhvr>
                                        <p:cTn id="106" dur="500"/>
                                        <p:tgtEl>
                                          <p:spTgt spid="26"/>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34"/>
                                        </p:tgtEl>
                                        <p:attrNameLst>
                                          <p:attrName>style.visibility</p:attrName>
                                        </p:attrNameLst>
                                      </p:cBhvr>
                                      <p:to>
                                        <p:strVal val="visible"/>
                                      </p:to>
                                    </p:set>
                                    <p:animEffect transition="in" filter="blinds(horizontal)">
                                      <p:cBhvr>
                                        <p:cTn id="111" dur="500"/>
                                        <p:tgtEl>
                                          <p:spTgt spid="34"/>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xit" presetSubtype="10" fill="hold" grpId="1" nodeType="clickEffect">
                                  <p:stCondLst>
                                    <p:cond delay="0"/>
                                  </p:stCondLst>
                                  <p:childTnLst>
                                    <p:animEffect transition="out" filter="blinds(horizontal)">
                                      <p:cBhvr>
                                        <p:cTn id="115" dur="500"/>
                                        <p:tgtEl>
                                          <p:spTgt spid="17"/>
                                        </p:tgtEl>
                                      </p:cBhvr>
                                    </p:animEffect>
                                    <p:set>
                                      <p:cBhvr>
                                        <p:cTn id="116" dur="1" fill="hold">
                                          <p:stCondLst>
                                            <p:cond delay="499"/>
                                          </p:stCondLst>
                                        </p:cTn>
                                        <p:tgtEl>
                                          <p:spTgt spid="17"/>
                                        </p:tgtEl>
                                        <p:attrNameLst>
                                          <p:attrName>style.visibility</p:attrName>
                                        </p:attrNameLst>
                                      </p:cBhvr>
                                      <p:to>
                                        <p:strVal val="hidden"/>
                                      </p:to>
                                    </p:set>
                                  </p:childTnLst>
                                </p:cTn>
                              </p:par>
                              <p:par>
                                <p:cTn id="117" presetID="3" presetClass="entr" presetSubtype="10" fill="hold" grpId="0" nodeType="withEffect">
                                  <p:stCondLst>
                                    <p:cond delay="0"/>
                                  </p:stCondLst>
                                  <p:childTnLst>
                                    <p:set>
                                      <p:cBhvr>
                                        <p:cTn id="118" dur="1" fill="hold">
                                          <p:stCondLst>
                                            <p:cond delay="0"/>
                                          </p:stCondLst>
                                        </p:cTn>
                                        <p:tgtEl>
                                          <p:spTgt spid="36"/>
                                        </p:tgtEl>
                                        <p:attrNameLst>
                                          <p:attrName>style.visibility</p:attrName>
                                        </p:attrNameLst>
                                      </p:cBhvr>
                                      <p:to>
                                        <p:strVal val="visible"/>
                                      </p:to>
                                    </p:set>
                                    <p:animEffect transition="in" filter="blinds(horizontal)">
                                      <p:cBhvr>
                                        <p:cTn id="119" dur="500"/>
                                        <p:tgtEl>
                                          <p:spTgt spid="36"/>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mph" presetSubtype="2" fill="hold" nodeType="clickEffect">
                                  <p:stCondLst>
                                    <p:cond delay="0"/>
                                  </p:stCondLst>
                                  <p:childTnLst>
                                    <p:animClr clrSpc="rgb" dir="cw">
                                      <p:cBhvr>
                                        <p:cTn id="123" dur="2000" fill="hold"/>
                                        <p:tgtEl>
                                          <p:spTgt spid="30"/>
                                        </p:tgtEl>
                                        <p:attrNameLst>
                                          <p:attrName>fillcolor</p:attrName>
                                        </p:attrNameLst>
                                      </p:cBhvr>
                                      <p:to>
                                        <a:srgbClr val="FC2227"/>
                                      </p:to>
                                    </p:animClr>
                                    <p:set>
                                      <p:cBhvr>
                                        <p:cTn id="124" dur="2000" fill="hold"/>
                                        <p:tgtEl>
                                          <p:spTgt spid="30"/>
                                        </p:tgtEl>
                                        <p:attrNameLst>
                                          <p:attrName>fill.type</p:attrName>
                                        </p:attrNameLst>
                                      </p:cBhvr>
                                      <p:to>
                                        <p:strVal val="solid"/>
                                      </p:to>
                                    </p:set>
                                    <p:set>
                                      <p:cBhvr>
                                        <p:cTn id="125" dur="2000" fill="hold"/>
                                        <p:tgtEl>
                                          <p:spTgt spid="30"/>
                                        </p:tgtEl>
                                        <p:attrNameLst>
                                          <p:attrName>fill.on</p:attrName>
                                        </p:attrNameLst>
                                      </p:cBhvr>
                                      <p:to>
                                        <p:strVal val="true"/>
                                      </p:to>
                                    </p:set>
                                  </p:childTnLst>
                                </p:cTn>
                              </p:par>
                              <p:par>
                                <p:cTn id="126" presetID="3" presetClass="exit" presetSubtype="10" fill="hold" grpId="1" nodeType="withEffect">
                                  <p:stCondLst>
                                    <p:cond delay="0"/>
                                  </p:stCondLst>
                                  <p:childTnLst>
                                    <p:animEffect transition="out" filter="blinds(horizontal)">
                                      <p:cBhvr>
                                        <p:cTn id="127" dur="500"/>
                                        <p:tgtEl>
                                          <p:spTgt spid="34"/>
                                        </p:tgtEl>
                                      </p:cBhvr>
                                    </p:animEffect>
                                    <p:set>
                                      <p:cBhvr>
                                        <p:cTn id="128" dur="1" fill="hold">
                                          <p:stCondLst>
                                            <p:cond delay="499"/>
                                          </p:stCondLst>
                                        </p:cTn>
                                        <p:tgtEl>
                                          <p:spTgt spid="34"/>
                                        </p:tgtEl>
                                        <p:attrNameLst>
                                          <p:attrName>style.visibility</p:attrName>
                                        </p:attrNameLst>
                                      </p:cBhvr>
                                      <p:to>
                                        <p:strVal val="hidden"/>
                                      </p:to>
                                    </p:set>
                                  </p:childTnLst>
                                </p:cTn>
                              </p:par>
                              <p:par>
                                <p:cTn id="129" presetID="3" presetClass="exit" presetSubtype="10" fill="hold" grpId="1" nodeType="withEffect">
                                  <p:stCondLst>
                                    <p:cond delay="0"/>
                                  </p:stCondLst>
                                  <p:childTnLst>
                                    <p:animEffect transition="out" filter="blinds(horizontal)">
                                      <p:cBhvr>
                                        <p:cTn id="130" dur="500"/>
                                        <p:tgtEl>
                                          <p:spTgt spid="33"/>
                                        </p:tgtEl>
                                      </p:cBhvr>
                                    </p:animEffect>
                                    <p:set>
                                      <p:cBhvr>
                                        <p:cTn id="131" dur="1" fill="hold">
                                          <p:stCondLst>
                                            <p:cond delay="499"/>
                                          </p:stCondLst>
                                        </p:cTn>
                                        <p:tgtEl>
                                          <p:spTgt spid="33"/>
                                        </p:tgtEl>
                                        <p:attrNameLst>
                                          <p:attrName>style.visibility</p:attrName>
                                        </p:attrNameLst>
                                      </p:cBhvr>
                                      <p:to>
                                        <p:strVal val="hidden"/>
                                      </p:to>
                                    </p:set>
                                  </p:childTnLst>
                                </p:cTn>
                              </p:par>
                              <p:par>
                                <p:cTn id="132" presetID="3" presetClass="exit" presetSubtype="10" fill="hold" grpId="1" nodeType="withEffect">
                                  <p:stCondLst>
                                    <p:cond delay="0"/>
                                  </p:stCondLst>
                                  <p:childTnLst>
                                    <p:animEffect transition="out" filter="blinds(horizontal)">
                                      <p:cBhvr>
                                        <p:cTn id="133" dur="500"/>
                                        <p:tgtEl>
                                          <p:spTgt spid="26"/>
                                        </p:tgtEl>
                                      </p:cBhvr>
                                    </p:animEffect>
                                    <p:set>
                                      <p:cBhvr>
                                        <p:cTn id="134" dur="1" fill="hold">
                                          <p:stCondLst>
                                            <p:cond delay="499"/>
                                          </p:stCondLst>
                                        </p:cTn>
                                        <p:tgtEl>
                                          <p:spTgt spid="26"/>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grpId="0" nodeType="click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blinds(horizontal)">
                                      <p:cBhvr>
                                        <p:cTn id="13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p:bldP spid="16" grpId="2"/>
      <p:bldP spid="17" grpId="0"/>
      <p:bldP spid="17" grpId="1"/>
      <p:bldP spid="18" grpId="0"/>
      <p:bldP spid="18" grpId="1"/>
      <p:bldP spid="19" grpId="0" animBg="1"/>
      <p:bldP spid="19" grpId="1" animBg="1"/>
      <p:bldP spid="20" grpId="0" animBg="1"/>
      <p:bldP spid="20" grpId="1" animBg="1"/>
      <p:bldP spid="21" grpId="0"/>
      <p:bldP spid="21" grpId="1"/>
      <p:bldP spid="22" grpId="0"/>
      <p:bldP spid="22" grpId="1"/>
      <p:bldP spid="23" grpId="0" animBg="1"/>
      <p:bldP spid="23" grpId="1" animBg="1"/>
      <p:bldP spid="24" grpId="0" animBg="1"/>
      <p:bldP spid="24" grpId="1" animBg="1"/>
      <p:bldP spid="25" grpId="0"/>
      <p:bldP spid="26" grpId="0" animBg="1"/>
      <p:bldP spid="26" grpId="1" animBg="1"/>
      <p:bldP spid="33" grpId="0"/>
      <p:bldP spid="33" grpId="1"/>
      <p:bldP spid="34" grpId="0" animBg="1"/>
      <p:bldP spid="34" grpId="1" animBg="1"/>
      <p:bldP spid="35" grpId="0" animBg="1"/>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Summer 2020</a:t>
            </a:r>
          </a:p>
        </p:txBody>
      </p:sp>
      <p:sp>
        <p:nvSpPr>
          <p:cNvPr id="5" name="Title 1"/>
          <p:cNvSpPr txBox="1">
            <a:spLocks/>
          </p:cNvSpPr>
          <p:nvPr/>
        </p:nvSpPr>
        <p:spPr>
          <a:xfrm>
            <a:off x="831850" y="687510"/>
            <a:ext cx="5040313" cy="797739"/>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Binary Search</a:t>
            </a:r>
          </a:p>
        </p:txBody>
      </p:sp>
      <p:sp>
        <p:nvSpPr>
          <p:cNvPr id="6" name="Text Placeholder 2"/>
          <p:cNvSpPr txBox="1">
            <a:spLocks/>
          </p:cNvSpPr>
          <p:nvPr/>
        </p:nvSpPr>
        <p:spPr>
          <a:xfrm>
            <a:off x="845498" y="1259399"/>
            <a:ext cx="4583752" cy="56939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r>
              <a:rPr kumimoji="0" lang="en-US" sz="2400" b="0" i="0" u="none" strike="noStrike" kern="1200" cap="none" spc="0" normalizeH="0" baseline="0" noProof="0" dirty="0">
                <a:ln>
                  <a:noFill/>
                </a:ln>
                <a:solidFill>
                  <a:schemeClr val="bg1">
                    <a:lumMod val="50000"/>
                  </a:schemeClr>
                </a:solidFill>
                <a:effectLst/>
                <a:uLnTx/>
                <a:uFillTx/>
                <a:latin typeface="+mn-lt"/>
                <a:ea typeface="+mn-ea"/>
                <a:cs typeface="+mn-cs"/>
              </a:rPr>
              <a:t>Time Complexity (Iterative)</a:t>
            </a:r>
          </a:p>
        </p:txBody>
      </p:sp>
      <p:sp>
        <p:nvSpPr>
          <p:cNvPr id="8" name="TextBox 7"/>
          <p:cNvSpPr txBox="1"/>
          <p:nvPr/>
        </p:nvSpPr>
        <p:spPr>
          <a:xfrm>
            <a:off x="928685" y="1771639"/>
            <a:ext cx="3287055" cy="4093428"/>
          </a:xfrm>
          <a:prstGeom prst="rect">
            <a:avLst/>
          </a:prstGeom>
          <a:noFill/>
        </p:spPr>
        <p:txBody>
          <a:bodyPr wrap="square" rtlCol="0">
            <a:spAutoFit/>
          </a:bodyPr>
          <a:lstStyle/>
          <a:p>
            <a:pPr algn="just"/>
            <a:r>
              <a:rPr lang="en-US" sz="2000" dirty="0"/>
              <a:t>In order to compute the time  complexity of divide and conquer problems we will focus on the problem size and </a:t>
            </a:r>
            <a:r>
              <a:rPr lang="en-US" sz="2000" b="1" dirty="0"/>
              <a:t>work done </a:t>
            </a:r>
            <a:r>
              <a:rPr lang="en-US" sz="2000" dirty="0"/>
              <a:t>at every step.</a:t>
            </a:r>
            <a:r>
              <a:rPr lang="en-US" sz="2000" b="1" dirty="0"/>
              <a:t> </a:t>
            </a:r>
            <a:r>
              <a:rPr lang="en-US" sz="2000" dirty="0"/>
              <a:t>Work done refers to finding the mid, matching, changing left or right. These are constant operations. Refer to the previous slide. You will see that at each step the problem size (range) was reducing by factor of 2. </a:t>
            </a:r>
          </a:p>
        </p:txBody>
      </p:sp>
      <p:sp>
        <p:nvSpPr>
          <p:cNvPr id="9" name="TextBox 8"/>
          <p:cNvSpPr txBox="1"/>
          <p:nvPr/>
        </p:nvSpPr>
        <p:spPr>
          <a:xfrm>
            <a:off x="4481629" y="1795447"/>
            <a:ext cx="3371851" cy="4093428"/>
          </a:xfrm>
          <a:prstGeom prst="rect">
            <a:avLst/>
          </a:prstGeom>
          <a:noFill/>
        </p:spPr>
        <p:txBody>
          <a:bodyPr wrap="square" rtlCol="0">
            <a:spAutoFit/>
          </a:bodyPr>
          <a:lstStyle/>
          <a:p>
            <a:pPr algn="just"/>
            <a:r>
              <a:rPr lang="en-US" sz="2000" dirty="0"/>
              <a:t>Initially the domain of search was the entire array of length </a:t>
            </a:r>
            <a:r>
              <a:rPr lang="en-US" sz="2000" b="1" i="1" dirty="0"/>
              <a:t>n</a:t>
            </a:r>
            <a:r>
              <a:rPr lang="en-US" sz="2000" dirty="0"/>
              <a:t>. In the second step we only considered the right half. The domain got reduced to </a:t>
            </a:r>
            <a:r>
              <a:rPr lang="en-US" sz="2000" b="1" i="1" dirty="0"/>
              <a:t>n/2</a:t>
            </a:r>
            <a:r>
              <a:rPr lang="en-US" sz="2000" dirty="0"/>
              <a:t>. In the following steps this sub problem was getting smaller by factor of 2; </a:t>
            </a:r>
            <a:r>
              <a:rPr lang="en-US" sz="2000" b="1" i="1" dirty="0"/>
              <a:t>n/4, n/8, … </a:t>
            </a:r>
            <a:r>
              <a:rPr lang="en-US" sz="2000" dirty="0"/>
              <a:t>until 1 or 0. We need to count how many steps it took for the problem of size </a:t>
            </a:r>
            <a:r>
              <a:rPr lang="en-US" sz="2000" b="1" i="1" dirty="0"/>
              <a:t>n</a:t>
            </a:r>
            <a:r>
              <a:rPr lang="en-US" sz="2000" dirty="0"/>
              <a:t> to become 0 or 1  then multiply it by work done at each step.</a:t>
            </a:r>
          </a:p>
        </p:txBody>
      </p:sp>
      <p:graphicFrame>
        <p:nvGraphicFramePr>
          <p:cNvPr id="10" name="Table 9"/>
          <p:cNvGraphicFramePr>
            <a:graphicFrameLocks noGrp="1"/>
          </p:cNvGraphicFramePr>
          <p:nvPr/>
        </p:nvGraphicFramePr>
        <p:xfrm>
          <a:off x="8172456" y="1905530"/>
          <a:ext cx="3076574" cy="3078480"/>
        </p:xfrm>
        <a:graphic>
          <a:graphicData uri="http://schemas.openxmlformats.org/drawingml/2006/table">
            <a:tbl>
              <a:tblPr firstRow="1" bandRow="1">
                <a:tableStyleId>{5C22544A-7EE6-4342-B048-85BDC9FD1C3A}</a:tableStyleId>
              </a:tblPr>
              <a:tblGrid>
                <a:gridCol w="1538287">
                  <a:extLst>
                    <a:ext uri="{9D8B030D-6E8A-4147-A177-3AD203B41FA5}">
                      <a16:colId xmlns:a16="http://schemas.microsoft.com/office/drawing/2014/main" val="20000"/>
                    </a:ext>
                  </a:extLst>
                </a:gridCol>
                <a:gridCol w="1538287">
                  <a:extLst>
                    <a:ext uri="{9D8B030D-6E8A-4147-A177-3AD203B41FA5}">
                      <a16:colId xmlns:a16="http://schemas.microsoft.com/office/drawing/2014/main" val="20001"/>
                    </a:ext>
                  </a:extLst>
                </a:gridCol>
              </a:tblGrid>
              <a:tr h="370840">
                <a:tc>
                  <a:txBody>
                    <a:bodyPr/>
                    <a:lstStyle/>
                    <a:p>
                      <a:pPr algn="ctr"/>
                      <a:r>
                        <a:rPr lang="en-US" sz="2000" dirty="0">
                          <a:solidFill>
                            <a:schemeClr val="tx1"/>
                          </a:solidFill>
                        </a:rPr>
                        <a:t>Problem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rPr>
                        <a:t>Step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sz="2000"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rPr>
                        <a:t>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sz="2000" dirty="0">
                          <a:solidFill>
                            <a:schemeClr val="tx1"/>
                          </a:solidFill>
                        </a:rPr>
                        <a:t>n/2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sz="2000" dirty="0">
                          <a:solidFill>
                            <a:schemeClr val="tx1"/>
                          </a:solidFill>
                        </a:rPr>
                        <a:t>n/4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r>
                        <a:rPr lang="en-US" sz="2000" dirty="0">
                          <a:solidFill>
                            <a:schemeClr val="tx1"/>
                          </a:solidFill>
                        </a:rPr>
                        <a:t>n/8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algn="ctr"/>
                      <a:r>
                        <a:rPr lang="en-US" sz="20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pPr algn="ctr"/>
                      <a:r>
                        <a:rPr lang="en-US" sz="2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rPr>
                        <a: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pic>
        <p:nvPicPr>
          <p:cNvPr id="11" name="Picture 10" descr="bracu_logo.png"/>
          <p:cNvPicPr>
            <a:picLocks noChangeAspect="1"/>
          </p:cNvPicPr>
          <p:nvPr/>
        </p:nvPicPr>
        <p:blipFill>
          <a:blip r:embed="rId2" cstate="print"/>
          <a:stretch>
            <a:fillRect/>
          </a:stretch>
        </p:blipFill>
        <p:spPr>
          <a:xfrm>
            <a:off x="10688827" y="14277"/>
            <a:ext cx="1479371" cy="1357323"/>
          </a:xfrm>
          <a:prstGeom prst="rect">
            <a:avLst/>
          </a:prstGeom>
        </p:spPr>
      </p:pic>
    </p:spTree>
    <p:extLst>
      <p:ext uri="{BB962C8B-B14F-4D97-AF65-F5344CB8AC3E}">
        <p14:creationId xmlns:p14="http://schemas.microsoft.com/office/powerpoint/2010/main" val="3122877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Summer 2020</a:t>
            </a:r>
          </a:p>
        </p:txBody>
      </p:sp>
      <p:sp>
        <p:nvSpPr>
          <p:cNvPr id="3" name="Title 1"/>
          <p:cNvSpPr txBox="1">
            <a:spLocks/>
          </p:cNvSpPr>
          <p:nvPr/>
        </p:nvSpPr>
        <p:spPr>
          <a:xfrm>
            <a:off x="831850" y="687510"/>
            <a:ext cx="5040313" cy="797739"/>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Binary Search</a:t>
            </a:r>
          </a:p>
        </p:txBody>
      </p:sp>
      <p:sp>
        <p:nvSpPr>
          <p:cNvPr id="4" name="Text Placeholder 2"/>
          <p:cNvSpPr txBox="1">
            <a:spLocks/>
          </p:cNvSpPr>
          <p:nvPr/>
        </p:nvSpPr>
        <p:spPr>
          <a:xfrm>
            <a:off x="845498" y="1259399"/>
            <a:ext cx="4583752" cy="56939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r>
              <a:rPr kumimoji="0" lang="en-US" sz="2400" b="0" i="0" u="none" strike="noStrike" kern="1200" cap="none" spc="0" normalizeH="0" baseline="0" noProof="0" dirty="0">
                <a:ln>
                  <a:noFill/>
                </a:ln>
                <a:solidFill>
                  <a:schemeClr val="bg1">
                    <a:lumMod val="50000"/>
                  </a:schemeClr>
                </a:solidFill>
                <a:effectLst/>
                <a:uLnTx/>
                <a:uFillTx/>
                <a:latin typeface="+mn-lt"/>
                <a:ea typeface="+mn-ea"/>
                <a:cs typeface="+mn-cs"/>
              </a:rPr>
              <a:t>Time Complexity (Iterative) Contd.</a:t>
            </a:r>
          </a:p>
        </p:txBody>
      </p:sp>
      <p:graphicFrame>
        <p:nvGraphicFramePr>
          <p:cNvPr id="5" name="Table 4"/>
          <p:cNvGraphicFramePr>
            <a:graphicFrameLocks noGrp="1"/>
          </p:cNvGraphicFramePr>
          <p:nvPr/>
        </p:nvGraphicFramePr>
        <p:xfrm>
          <a:off x="971550" y="1855586"/>
          <a:ext cx="3980460" cy="3811812"/>
        </p:xfrm>
        <a:graphic>
          <a:graphicData uri="http://schemas.openxmlformats.org/drawingml/2006/table">
            <a:tbl>
              <a:tblPr firstRow="1" bandRow="1">
                <a:tableStyleId>{5C22544A-7EE6-4342-B048-85BDC9FD1C3A}</a:tableStyleId>
              </a:tblPr>
              <a:tblGrid>
                <a:gridCol w="1346222">
                  <a:extLst>
                    <a:ext uri="{9D8B030D-6E8A-4147-A177-3AD203B41FA5}">
                      <a16:colId xmlns:a16="http://schemas.microsoft.com/office/drawing/2014/main" val="20000"/>
                    </a:ext>
                  </a:extLst>
                </a:gridCol>
                <a:gridCol w="1317119">
                  <a:extLst>
                    <a:ext uri="{9D8B030D-6E8A-4147-A177-3AD203B41FA5}">
                      <a16:colId xmlns:a16="http://schemas.microsoft.com/office/drawing/2014/main" val="20001"/>
                    </a:ext>
                  </a:extLst>
                </a:gridCol>
                <a:gridCol w="1317119">
                  <a:extLst>
                    <a:ext uri="{9D8B030D-6E8A-4147-A177-3AD203B41FA5}">
                      <a16:colId xmlns:a16="http://schemas.microsoft.com/office/drawing/2014/main" val="20002"/>
                    </a:ext>
                  </a:extLst>
                </a:gridCol>
              </a:tblGrid>
              <a:tr h="467662">
                <a:tc>
                  <a:txBody>
                    <a:bodyPr/>
                    <a:lstStyle/>
                    <a:p>
                      <a:pPr algn="ctr"/>
                      <a:r>
                        <a:rPr lang="en-US" sz="2000" dirty="0">
                          <a:solidFill>
                            <a:schemeClr val="tx1"/>
                          </a:solidFill>
                        </a:rPr>
                        <a:t>Problem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rPr>
                        <a:t>Step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rPr>
                        <a:t>Work done</a:t>
                      </a:r>
                      <a:r>
                        <a:rPr lang="en-US" sz="2000" baseline="0" dirty="0">
                          <a:solidFill>
                            <a:schemeClr val="tx1"/>
                          </a:solidFill>
                        </a:rPr>
                        <a:t> at each step</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67662">
                <a:tc>
                  <a:txBody>
                    <a:bodyPr/>
                    <a:lstStyle/>
                    <a:p>
                      <a:pPr algn="ctr"/>
                      <a:r>
                        <a:rPr lang="en-US" sz="2000"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rPr>
                        <a:t>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67662">
                <a:tc>
                  <a:txBody>
                    <a:bodyPr/>
                    <a:lstStyle/>
                    <a:p>
                      <a:pPr algn="ctr"/>
                      <a:r>
                        <a:rPr lang="en-US" sz="2000" dirty="0">
                          <a:solidFill>
                            <a:schemeClr val="tx1"/>
                          </a:solidFill>
                        </a:rPr>
                        <a:t>n/</a:t>
                      </a:r>
                      <a:r>
                        <a:rPr lang="en-US" sz="2000"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67662">
                <a:tc>
                  <a:txBody>
                    <a:bodyPr/>
                    <a:lstStyle/>
                    <a:p>
                      <a:pPr algn="ctr"/>
                      <a:r>
                        <a:rPr lang="en-US" sz="2000" dirty="0">
                          <a:solidFill>
                            <a:schemeClr val="tx1"/>
                          </a:solidFill>
                        </a:rPr>
                        <a:t>n/</a:t>
                      </a:r>
                      <a:r>
                        <a:rPr lang="en-US" sz="2000" dirty="0">
                          <a:solidFill>
                            <a:srgbClr val="FF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67662">
                <a:tc>
                  <a:txBody>
                    <a:bodyPr/>
                    <a:lstStyle/>
                    <a:p>
                      <a:pPr algn="ctr"/>
                      <a:r>
                        <a:rPr lang="en-US" sz="2000" dirty="0">
                          <a:solidFill>
                            <a:schemeClr val="tx1"/>
                          </a:solidFill>
                        </a:rPr>
                        <a:t>n/</a:t>
                      </a:r>
                      <a:r>
                        <a:rPr lang="en-US" sz="2000" dirty="0">
                          <a:solidFill>
                            <a:srgbClr val="FF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67662">
                <a:tc>
                  <a:txBody>
                    <a:bodyPr/>
                    <a:lstStyle/>
                    <a:p>
                      <a:pPr algn="ctr"/>
                      <a:r>
                        <a:rPr lang="en-US" sz="20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67662">
                <a:tc>
                  <a:txBody>
                    <a:bodyPr/>
                    <a:lstStyle/>
                    <a:p>
                      <a:pPr algn="ctr"/>
                      <a:r>
                        <a:rPr lang="en-US" sz="2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rPr>
                        <a: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6" name="TextBox 5"/>
          <p:cNvSpPr txBox="1"/>
          <p:nvPr/>
        </p:nvSpPr>
        <p:spPr>
          <a:xfrm>
            <a:off x="5214951" y="1785928"/>
            <a:ext cx="5772150" cy="3878602"/>
          </a:xfrm>
          <a:prstGeom prst="rect">
            <a:avLst/>
          </a:prstGeom>
          <a:noFill/>
        </p:spPr>
        <p:txBody>
          <a:bodyPr wrap="square" rtlCol="0">
            <a:spAutoFit/>
          </a:bodyPr>
          <a:lstStyle/>
          <a:p>
            <a:pPr algn="just"/>
            <a:r>
              <a:rPr lang="en-US" sz="2000" dirty="0"/>
              <a:t>It took </a:t>
            </a:r>
            <a:r>
              <a:rPr lang="en-US" sz="2000" b="1" i="1" dirty="0"/>
              <a:t>k</a:t>
            </a:r>
            <a:r>
              <a:rPr lang="en-US" sz="2000" dirty="0"/>
              <a:t> steps for the searching to end and work done at each step was constant. We need to find </a:t>
            </a:r>
            <a:r>
              <a:rPr lang="en-US" sz="2000" b="1" i="1" dirty="0"/>
              <a:t>k</a:t>
            </a:r>
            <a:r>
              <a:rPr lang="en-US" sz="2000" dirty="0"/>
              <a:t> in terms of </a:t>
            </a:r>
            <a:r>
              <a:rPr lang="en-US" sz="2000" b="1" i="1" dirty="0"/>
              <a:t>n. </a:t>
            </a:r>
            <a:r>
              <a:rPr lang="en-US" sz="2000" dirty="0"/>
              <a:t>If you notice the divisors of the problem size </a:t>
            </a:r>
            <a:r>
              <a:rPr lang="en-US" sz="2000" dirty="0">
                <a:solidFill>
                  <a:srgbClr val="FF0000"/>
                </a:solidFill>
              </a:rPr>
              <a:t>(marked red)</a:t>
            </a:r>
            <a:r>
              <a:rPr lang="en-US" sz="2000" dirty="0"/>
              <a:t> are all powers of 2 and we can use the step numbers as exponents. Therefore each problem size can  be written as, </a:t>
            </a:r>
          </a:p>
          <a:p>
            <a:pPr algn="just"/>
            <a:r>
              <a:rPr lang="en-US" sz="2000" b="1" i="1" dirty="0"/>
              <a:t>n/2^(step no.)</a:t>
            </a:r>
          </a:p>
          <a:p>
            <a:pPr algn="just"/>
            <a:r>
              <a:rPr lang="en-US" sz="2000" dirty="0"/>
              <a:t>The last line can be written an, </a:t>
            </a:r>
            <a:r>
              <a:rPr lang="en-US" sz="2000" b="1" i="1" dirty="0"/>
              <a:t>1 = n/2^k</a:t>
            </a:r>
            <a:r>
              <a:rPr lang="en-US" sz="2000" dirty="0"/>
              <a:t>.</a:t>
            </a:r>
          </a:p>
          <a:p>
            <a:pPr algn="just"/>
            <a:r>
              <a:rPr lang="en-US" sz="2000" dirty="0"/>
              <a:t>If we solve it, we will find that </a:t>
            </a:r>
            <a:r>
              <a:rPr lang="en-US" sz="2000" b="1" i="1" dirty="0"/>
              <a:t>k = log</a:t>
            </a:r>
            <a:r>
              <a:rPr lang="en-US" sz="2000" b="1" i="1" baseline="-25000" dirty="0"/>
              <a:t>2</a:t>
            </a:r>
            <a:r>
              <a:rPr lang="en-US" sz="2000" b="1" i="1" dirty="0"/>
              <a:t>n</a:t>
            </a:r>
          </a:p>
          <a:p>
            <a:pPr algn="just"/>
            <a:r>
              <a:rPr lang="en-US" sz="2000" dirty="0"/>
              <a:t>Therefore the time complexity is </a:t>
            </a:r>
            <a:r>
              <a:rPr lang="en-US" sz="2000" b="1" i="1" dirty="0"/>
              <a:t>log</a:t>
            </a:r>
            <a:r>
              <a:rPr lang="en-US" sz="2000" b="1" i="1" baseline="-25000" dirty="0"/>
              <a:t>2</a:t>
            </a:r>
            <a:r>
              <a:rPr lang="en-US" sz="2000" b="1" i="1" dirty="0"/>
              <a:t>n </a:t>
            </a:r>
            <a:r>
              <a:rPr lang="en-US" sz="2000" dirty="0"/>
              <a:t>x </a:t>
            </a:r>
            <a:r>
              <a:rPr lang="en-US" sz="2000" b="1" i="1" dirty="0"/>
              <a:t>1</a:t>
            </a:r>
            <a:r>
              <a:rPr lang="en-US" sz="2000" dirty="0"/>
              <a:t>, which eventually is O(</a:t>
            </a:r>
            <a:r>
              <a:rPr lang="en-US" sz="2000" b="1" i="1" dirty="0"/>
              <a:t>log</a:t>
            </a:r>
            <a:r>
              <a:rPr lang="en-US" sz="2000" b="1" i="1" baseline="-25000" dirty="0"/>
              <a:t>2</a:t>
            </a:r>
            <a:r>
              <a:rPr lang="en-US" sz="2000" b="1" i="1" dirty="0"/>
              <a:t>n</a:t>
            </a:r>
            <a:r>
              <a:rPr lang="en-US" sz="2000" dirty="0"/>
              <a:t>)</a:t>
            </a:r>
          </a:p>
          <a:p>
            <a:pPr algn="just"/>
            <a:endParaRPr lang="en-US" sz="2000" dirty="0"/>
          </a:p>
        </p:txBody>
      </p:sp>
      <p:pic>
        <p:nvPicPr>
          <p:cNvPr id="7" name="Picture 6" descr="bracu_logo.png"/>
          <p:cNvPicPr>
            <a:picLocks noChangeAspect="1"/>
          </p:cNvPicPr>
          <p:nvPr/>
        </p:nvPicPr>
        <p:blipFill>
          <a:blip r:embed="rId2" cstate="print"/>
          <a:stretch>
            <a:fillRect/>
          </a:stretch>
        </p:blipFill>
        <p:spPr>
          <a:xfrm>
            <a:off x="10688827" y="14277"/>
            <a:ext cx="1479371" cy="135732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Summer 2020</a:t>
            </a:r>
          </a:p>
        </p:txBody>
      </p:sp>
      <p:sp>
        <p:nvSpPr>
          <p:cNvPr id="3" name="Title 1"/>
          <p:cNvSpPr txBox="1">
            <a:spLocks/>
          </p:cNvSpPr>
          <p:nvPr/>
        </p:nvSpPr>
        <p:spPr>
          <a:xfrm>
            <a:off x="831850" y="687510"/>
            <a:ext cx="5040313" cy="797739"/>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Binary Search</a:t>
            </a:r>
          </a:p>
        </p:txBody>
      </p:sp>
      <p:sp>
        <p:nvSpPr>
          <p:cNvPr id="4" name="Text Placeholder 2"/>
          <p:cNvSpPr txBox="1">
            <a:spLocks/>
          </p:cNvSpPr>
          <p:nvPr/>
        </p:nvSpPr>
        <p:spPr>
          <a:xfrm>
            <a:off x="845498" y="1259399"/>
            <a:ext cx="4583752" cy="56939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r>
              <a:rPr kumimoji="0" lang="en-US" sz="2400" b="0" i="0" u="none" strike="noStrike" kern="1200" cap="none" spc="0" normalizeH="0" baseline="0" noProof="0" dirty="0">
                <a:ln>
                  <a:noFill/>
                </a:ln>
                <a:solidFill>
                  <a:schemeClr val="bg1">
                    <a:lumMod val="50000"/>
                  </a:schemeClr>
                </a:solidFill>
                <a:effectLst/>
                <a:uLnTx/>
                <a:uFillTx/>
                <a:latin typeface="+mn-lt"/>
                <a:ea typeface="+mn-ea"/>
                <a:cs typeface="+mn-cs"/>
              </a:rPr>
              <a:t>Recursive</a:t>
            </a:r>
          </a:p>
        </p:txBody>
      </p:sp>
      <p:sp>
        <p:nvSpPr>
          <p:cNvPr id="5" name="TextBox 4"/>
          <p:cNvSpPr txBox="1"/>
          <p:nvPr/>
        </p:nvSpPr>
        <p:spPr>
          <a:xfrm>
            <a:off x="8015286" y="1671624"/>
            <a:ext cx="3214690" cy="2862322"/>
          </a:xfrm>
          <a:prstGeom prst="rect">
            <a:avLst/>
          </a:prstGeom>
          <a:noFill/>
        </p:spPr>
        <p:txBody>
          <a:bodyPr wrap="square" rtlCol="0">
            <a:spAutoFit/>
          </a:bodyPr>
          <a:lstStyle/>
          <a:p>
            <a:pPr algn="just"/>
            <a:r>
              <a:rPr lang="en-US" sz="2000" dirty="0"/>
              <a:t>The core idea of the search is same; the while loop gets replaced by method calls. </a:t>
            </a:r>
          </a:p>
          <a:p>
            <a:pPr algn="just"/>
            <a:endParaRPr lang="en-US" sz="2000" dirty="0"/>
          </a:p>
          <a:p>
            <a:pPr algn="just"/>
            <a:r>
              <a:rPr lang="en-US" sz="2000" dirty="0"/>
              <a:t>The underlying mechanism of recursion</a:t>
            </a:r>
            <a:r>
              <a:rPr lang="en-US" sz="2000" b="1" i="1" dirty="0"/>
              <a:t> </a:t>
            </a:r>
            <a:r>
              <a:rPr lang="en-US" sz="2000" dirty="0"/>
              <a:t>(use of stack, return) is shown in the </a:t>
            </a:r>
            <a:r>
              <a:rPr lang="en-US" sz="2000" i="1" dirty="0"/>
              <a:t>linear search lecture</a:t>
            </a:r>
            <a:r>
              <a:rPr lang="en-US" sz="2000" dirty="0"/>
              <a:t>. Follow the same technique. </a:t>
            </a:r>
          </a:p>
        </p:txBody>
      </p:sp>
      <p:sp>
        <p:nvSpPr>
          <p:cNvPr id="6" name="TextBox 5"/>
          <p:cNvSpPr txBox="1"/>
          <p:nvPr/>
        </p:nvSpPr>
        <p:spPr>
          <a:xfrm>
            <a:off x="957252" y="1743059"/>
            <a:ext cx="7007752" cy="4801314"/>
          </a:xfrm>
          <a:prstGeom prst="rect">
            <a:avLst/>
          </a:prstGeom>
          <a:noFill/>
          <a:ln>
            <a:solidFill>
              <a:schemeClr val="tx1"/>
            </a:solidFill>
          </a:ln>
        </p:spPr>
        <p:txBody>
          <a:bodyPr wrap="none" rtlCol="0">
            <a:spAutoFit/>
          </a:bodyPr>
          <a:lstStyle/>
          <a:p>
            <a:r>
              <a:rPr lang="en-US" dirty="0" err="1"/>
              <a:t>boolean</a:t>
            </a:r>
            <a:r>
              <a:rPr lang="en-US" dirty="0"/>
              <a:t> </a:t>
            </a:r>
            <a:r>
              <a:rPr lang="en-US" dirty="0" err="1"/>
              <a:t>binarySearch</a:t>
            </a:r>
            <a:r>
              <a:rPr lang="en-US" dirty="0"/>
              <a:t>(A[], </a:t>
            </a:r>
            <a:r>
              <a:rPr lang="en-US" dirty="0">
                <a:latin typeface="Brush Script MT" pitchFamily="66" charset="0"/>
              </a:rPr>
              <a:t>l</a:t>
            </a:r>
            <a:r>
              <a:rPr lang="en-US" dirty="0"/>
              <a:t> , r, item){</a:t>
            </a:r>
          </a:p>
          <a:p>
            <a:r>
              <a:rPr lang="en-US" dirty="0"/>
              <a:t>	</a:t>
            </a:r>
            <a:r>
              <a:rPr lang="en-US" dirty="0">
                <a:solidFill>
                  <a:srgbClr val="FF0000"/>
                </a:solidFill>
                <a:effectLst>
                  <a:outerShdw blurRad="38100" dist="38100" dir="2700000" algn="tl">
                    <a:srgbClr val="000000">
                      <a:alpha val="43137"/>
                    </a:srgbClr>
                  </a:outerShdw>
                </a:effectLst>
              </a:rPr>
              <a:t>if</a:t>
            </a:r>
            <a:r>
              <a:rPr lang="en-US" dirty="0"/>
              <a:t> (</a:t>
            </a:r>
            <a:r>
              <a:rPr lang="en-US" dirty="0">
                <a:latin typeface="Brush Script MT" pitchFamily="66" charset="0"/>
              </a:rPr>
              <a:t>l</a:t>
            </a:r>
            <a:r>
              <a:rPr lang="en-US" dirty="0"/>
              <a:t> &lt;=r){</a:t>
            </a:r>
          </a:p>
          <a:p>
            <a:r>
              <a:rPr lang="en-US" dirty="0"/>
              <a:t>		mid = (</a:t>
            </a:r>
            <a:r>
              <a:rPr lang="en-US" dirty="0">
                <a:latin typeface="Brush Script MT" pitchFamily="66" charset="0"/>
              </a:rPr>
              <a:t>l</a:t>
            </a:r>
            <a:r>
              <a:rPr lang="en-US" dirty="0"/>
              <a:t> +r)/2;</a:t>
            </a:r>
          </a:p>
          <a:p>
            <a:r>
              <a:rPr lang="en-US" dirty="0"/>
              <a:t>		if (A[mid]==item){</a:t>
            </a:r>
          </a:p>
          <a:p>
            <a:r>
              <a:rPr lang="en-US" dirty="0"/>
              <a:t>			return true;</a:t>
            </a:r>
          </a:p>
          <a:p>
            <a:r>
              <a:rPr lang="en-US" dirty="0"/>
              <a:t>		}else{</a:t>
            </a:r>
          </a:p>
          <a:p>
            <a:r>
              <a:rPr lang="en-US" dirty="0"/>
              <a:t>			if (item&lt;A[mid]){</a:t>
            </a:r>
          </a:p>
          <a:p>
            <a:r>
              <a:rPr lang="en-US" dirty="0"/>
              <a:t>				r = mid-1;</a:t>
            </a:r>
          </a:p>
          <a:p>
            <a:r>
              <a:rPr lang="en-US" dirty="0"/>
              <a:t>				</a:t>
            </a:r>
            <a:r>
              <a:rPr lang="en-US" b="1" dirty="0">
                <a:solidFill>
                  <a:srgbClr val="FF0000"/>
                </a:solidFill>
              </a:rPr>
              <a:t>return </a:t>
            </a:r>
            <a:r>
              <a:rPr lang="en-US" b="1" dirty="0" err="1">
                <a:solidFill>
                  <a:srgbClr val="FF0000"/>
                </a:solidFill>
              </a:rPr>
              <a:t>binarySearch</a:t>
            </a:r>
            <a:r>
              <a:rPr lang="en-US" b="1" dirty="0">
                <a:solidFill>
                  <a:srgbClr val="FF0000"/>
                </a:solidFill>
              </a:rPr>
              <a:t>(A, </a:t>
            </a:r>
            <a:r>
              <a:rPr lang="en-US" b="1" dirty="0">
                <a:solidFill>
                  <a:srgbClr val="FF0000"/>
                </a:solidFill>
                <a:latin typeface="Brush Script MT" pitchFamily="66" charset="0"/>
              </a:rPr>
              <a:t>l</a:t>
            </a:r>
            <a:r>
              <a:rPr lang="en-US" b="1" dirty="0">
                <a:solidFill>
                  <a:srgbClr val="FF0000"/>
                </a:solidFill>
              </a:rPr>
              <a:t> , r, item)</a:t>
            </a:r>
          </a:p>
          <a:p>
            <a:r>
              <a:rPr lang="en-US" dirty="0"/>
              <a:t>			}else{</a:t>
            </a:r>
          </a:p>
          <a:p>
            <a:r>
              <a:rPr lang="en-US" dirty="0"/>
              <a:t>				</a:t>
            </a:r>
            <a:r>
              <a:rPr lang="en-US" dirty="0">
                <a:latin typeface="Brush Script MT" pitchFamily="66" charset="0"/>
              </a:rPr>
              <a:t> l</a:t>
            </a:r>
            <a:r>
              <a:rPr lang="en-US" dirty="0"/>
              <a:t> = mid+1;</a:t>
            </a:r>
          </a:p>
          <a:p>
            <a:r>
              <a:rPr lang="en-US" dirty="0"/>
              <a:t>				</a:t>
            </a:r>
            <a:r>
              <a:rPr lang="en-US" b="1" dirty="0">
                <a:solidFill>
                  <a:srgbClr val="FF0000"/>
                </a:solidFill>
              </a:rPr>
              <a:t>return </a:t>
            </a:r>
            <a:r>
              <a:rPr lang="en-US" b="1" dirty="0" err="1">
                <a:solidFill>
                  <a:srgbClr val="FF0000"/>
                </a:solidFill>
              </a:rPr>
              <a:t>binarySearch</a:t>
            </a:r>
            <a:r>
              <a:rPr lang="en-US" b="1" dirty="0">
                <a:solidFill>
                  <a:srgbClr val="FF0000"/>
                </a:solidFill>
              </a:rPr>
              <a:t>(A, </a:t>
            </a:r>
            <a:r>
              <a:rPr lang="en-US" b="1" dirty="0">
                <a:solidFill>
                  <a:srgbClr val="FF0000"/>
                </a:solidFill>
                <a:latin typeface="Brush Script MT" pitchFamily="66" charset="0"/>
              </a:rPr>
              <a:t>l</a:t>
            </a:r>
            <a:r>
              <a:rPr lang="en-US" b="1" dirty="0">
                <a:solidFill>
                  <a:srgbClr val="FF0000"/>
                </a:solidFill>
              </a:rPr>
              <a:t> , r, item)</a:t>
            </a:r>
          </a:p>
          <a:p>
            <a:r>
              <a:rPr lang="en-US" dirty="0"/>
              <a:t>			}</a:t>
            </a:r>
          </a:p>
          <a:p>
            <a:r>
              <a:rPr lang="en-US" dirty="0"/>
              <a:t>		}</a:t>
            </a:r>
          </a:p>
          <a:p>
            <a:r>
              <a:rPr lang="en-US" dirty="0"/>
              <a:t>	}</a:t>
            </a:r>
          </a:p>
          <a:p>
            <a:r>
              <a:rPr lang="en-US" dirty="0"/>
              <a:t>	return false;</a:t>
            </a:r>
          </a:p>
          <a:p>
            <a:r>
              <a:rPr lang="en-US" dirty="0"/>
              <a:t>}</a:t>
            </a:r>
          </a:p>
        </p:txBody>
      </p:sp>
      <p:pic>
        <p:nvPicPr>
          <p:cNvPr id="7" name="Picture 6" descr="bracu_logo.png"/>
          <p:cNvPicPr>
            <a:picLocks noChangeAspect="1"/>
          </p:cNvPicPr>
          <p:nvPr/>
        </p:nvPicPr>
        <p:blipFill>
          <a:blip r:embed="rId2" cstate="print"/>
          <a:stretch>
            <a:fillRect/>
          </a:stretch>
        </p:blipFill>
        <p:spPr>
          <a:xfrm>
            <a:off x="10688827" y="14277"/>
            <a:ext cx="1479371" cy="135732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Summer 2020</a:t>
            </a:r>
          </a:p>
        </p:txBody>
      </p:sp>
      <p:sp>
        <p:nvSpPr>
          <p:cNvPr id="3" name="Title 1"/>
          <p:cNvSpPr txBox="1">
            <a:spLocks/>
          </p:cNvSpPr>
          <p:nvPr/>
        </p:nvSpPr>
        <p:spPr>
          <a:xfrm>
            <a:off x="831850" y="687510"/>
            <a:ext cx="5040313" cy="797739"/>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Binary Search</a:t>
            </a:r>
          </a:p>
        </p:txBody>
      </p:sp>
      <p:sp>
        <p:nvSpPr>
          <p:cNvPr id="4" name="Text Placeholder 2"/>
          <p:cNvSpPr txBox="1">
            <a:spLocks/>
          </p:cNvSpPr>
          <p:nvPr/>
        </p:nvSpPr>
        <p:spPr>
          <a:xfrm>
            <a:off x="845498" y="1259399"/>
            <a:ext cx="4583752" cy="56939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r>
              <a:rPr kumimoji="0" lang="en-US" sz="2400" b="0" i="0" u="none" strike="noStrike" kern="1200" cap="none" spc="0" normalizeH="0" baseline="0" noProof="0" dirty="0">
                <a:ln>
                  <a:noFill/>
                </a:ln>
                <a:solidFill>
                  <a:schemeClr val="bg1">
                    <a:lumMod val="50000"/>
                  </a:schemeClr>
                </a:solidFill>
                <a:effectLst/>
                <a:uLnTx/>
                <a:uFillTx/>
                <a:latin typeface="+mn-lt"/>
                <a:ea typeface="+mn-ea"/>
                <a:cs typeface="+mn-cs"/>
              </a:rPr>
              <a:t>Time Complexity (Recursive)</a:t>
            </a:r>
          </a:p>
        </p:txBody>
      </p:sp>
      <p:sp>
        <p:nvSpPr>
          <p:cNvPr id="5" name="TextBox 4"/>
          <p:cNvSpPr txBox="1"/>
          <p:nvPr/>
        </p:nvSpPr>
        <p:spPr>
          <a:xfrm>
            <a:off x="1000125" y="1800212"/>
            <a:ext cx="9501188" cy="646331"/>
          </a:xfrm>
          <a:prstGeom prst="rect">
            <a:avLst/>
          </a:prstGeom>
          <a:noFill/>
        </p:spPr>
        <p:txBody>
          <a:bodyPr wrap="square" rtlCol="0">
            <a:spAutoFit/>
          </a:bodyPr>
          <a:lstStyle/>
          <a:p>
            <a:pPr algn="just"/>
            <a:r>
              <a:rPr lang="en-US" dirty="0"/>
              <a:t>For recursive problems you need to have or find out the recurrence equation; then solve it</a:t>
            </a:r>
          </a:p>
          <a:p>
            <a:pPr algn="just"/>
            <a:r>
              <a:rPr lang="en-US" dirty="0"/>
              <a:t>to find the running time. Let us find the recurrence equation of binary search step by step.</a:t>
            </a:r>
          </a:p>
        </p:txBody>
      </p:sp>
      <p:graphicFrame>
        <p:nvGraphicFramePr>
          <p:cNvPr id="6" name="Table 5"/>
          <p:cNvGraphicFramePr>
            <a:graphicFrameLocks noGrp="1"/>
          </p:cNvGraphicFramePr>
          <p:nvPr/>
        </p:nvGraphicFramePr>
        <p:xfrm>
          <a:off x="1060450" y="2534164"/>
          <a:ext cx="9455150" cy="3474720"/>
        </p:xfrm>
        <a:graphic>
          <a:graphicData uri="http://schemas.openxmlformats.org/drawingml/2006/table">
            <a:tbl>
              <a:tblPr firstRow="1" bandRow="1">
                <a:tableStyleId>{5C22544A-7EE6-4342-B048-85BDC9FD1C3A}</a:tableStyleId>
              </a:tblPr>
              <a:tblGrid>
                <a:gridCol w="1591863">
                  <a:extLst>
                    <a:ext uri="{9D8B030D-6E8A-4147-A177-3AD203B41FA5}">
                      <a16:colId xmlns:a16="http://schemas.microsoft.com/office/drawing/2014/main" val="20000"/>
                    </a:ext>
                  </a:extLst>
                </a:gridCol>
                <a:gridCol w="7863287">
                  <a:extLst>
                    <a:ext uri="{9D8B030D-6E8A-4147-A177-3AD203B41FA5}">
                      <a16:colId xmlns:a16="http://schemas.microsoft.com/office/drawing/2014/main" val="20001"/>
                    </a:ext>
                  </a:extLst>
                </a:gridCol>
              </a:tblGrid>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b="0" dirty="0">
                          <a:solidFill>
                            <a:schemeClr val="tx1"/>
                          </a:solidFill>
                        </a:rPr>
                        <a:t>Recursion starts with a method call where we</a:t>
                      </a:r>
                      <a:r>
                        <a:rPr lang="en-US" b="0" baseline="0" dirty="0">
                          <a:solidFill>
                            <a:schemeClr val="tx1"/>
                          </a:solidFill>
                        </a:rPr>
                        <a:t> pass the array. Let the name of the method be T and the size of the array be n. As we pass n as a parameter, we can write T(n). Note that there were other parameters too but we know that the time complexity is dependant on input. </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dirty="0">
                          <a:solidFill>
                            <a:schemeClr val="tx1"/>
                          </a:solidFill>
                        </a:rPr>
                        <a:t>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dirty="0">
                          <a:solidFill>
                            <a:schemeClr val="tx1"/>
                          </a:solidFill>
                        </a:rPr>
                        <a:t>T is the name of the method and now we need to find</a:t>
                      </a:r>
                      <a:r>
                        <a:rPr lang="en-US" baseline="0" dirty="0">
                          <a:solidFill>
                            <a:schemeClr val="tx1"/>
                          </a:solidFill>
                        </a:rPr>
                        <a:t> the work of the method. Recall that binary search divides the problem (array) of size n in 2 halves. We can write </a:t>
                      </a:r>
                      <a:r>
                        <a:rPr lang="en-US" b="1" baseline="0" dirty="0">
                          <a:solidFill>
                            <a:schemeClr val="tx1"/>
                          </a:solidFill>
                        </a:rPr>
                        <a:t>T(n) = n/2 + n/2</a:t>
                      </a:r>
                      <a:r>
                        <a:rPr lang="en-US" b="0" baseline="0" dirty="0">
                          <a:solidFill>
                            <a:schemeClr val="tx1"/>
                          </a:solidFill>
                        </a:rPr>
                        <a:t>. We only consider only one of the portions so we rewrite </a:t>
                      </a:r>
                      <a:r>
                        <a:rPr lang="en-US" b="1" baseline="0" dirty="0">
                          <a:solidFill>
                            <a:schemeClr val="tx1"/>
                          </a:solidFill>
                        </a:rPr>
                        <a:t>T(n) = n/2</a:t>
                      </a:r>
                      <a:r>
                        <a:rPr lang="en-US" b="0" baseline="0" dirty="0">
                          <a:solidFill>
                            <a:schemeClr val="tx1"/>
                          </a:solidFill>
                        </a:rPr>
                        <a:t>. On the split we find the mid, check with the mid, change left or right. These are constant operations. Thus </a:t>
                      </a:r>
                      <a:r>
                        <a:rPr lang="en-US" b="1" baseline="0" dirty="0">
                          <a:solidFill>
                            <a:schemeClr val="tx1"/>
                          </a:solidFill>
                        </a:rPr>
                        <a:t>T(n) = n/2 + 1</a:t>
                      </a:r>
                      <a:r>
                        <a:rPr lang="en-US" b="0" baseline="0" dirty="0">
                          <a:solidFill>
                            <a:schemeClr val="tx1"/>
                          </a:solidFill>
                        </a:rPr>
                        <a:t>. Lastly that half portion is further broken down in 2 and this is done by calling the same </a:t>
                      </a:r>
                      <a:r>
                        <a:rPr lang="en-US" b="0" baseline="0" dirty="0" err="1">
                          <a:solidFill>
                            <a:schemeClr val="tx1"/>
                          </a:solidFill>
                        </a:rPr>
                        <a:t>binarySearch</a:t>
                      </a:r>
                      <a:r>
                        <a:rPr lang="en-US" b="0" baseline="0" dirty="0">
                          <a:solidFill>
                            <a:schemeClr val="tx1"/>
                          </a:solidFill>
                        </a:rPr>
                        <a:t> method. That is the method T is invoked on n/2. Thus we can write                       </a:t>
                      </a:r>
                      <a:r>
                        <a:rPr lang="en-US" b="1" baseline="0" dirty="0">
                          <a:solidFill>
                            <a:schemeClr val="tx1"/>
                          </a:solidFill>
                        </a:rPr>
                        <a:t>T(n) = T(n/2)+1</a:t>
                      </a:r>
                      <a:r>
                        <a:rPr lang="en-US" b="0" baseline="0" dirty="0">
                          <a:solidFill>
                            <a:schemeClr val="tx1"/>
                          </a:solidFill>
                        </a:rPr>
                        <a:t>.</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7" name="Picture 6" descr="bracu_logo.png"/>
          <p:cNvPicPr>
            <a:picLocks noChangeAspect="1"/>
          </p:cNvPicPr>
          <p:nvPr/>
        </p:nvPicPr>
        <p:blipFill>
          <a:blip r:embed="rId2" cstate="print"/>
          <a:stretch>
            <a:fillRect/>
          </a:stretch>
        </p:blipFill>
        <p:spPr>
          <a:xfrm>
            <a:off x="10688827" y="14277"/>
            <a:ext cx="1479371" cy="135732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Summer 2020</a:t>
            </a:r>
          </a:p>
        </p:txBody>
      </p:sp>
      <p:sp>
        <p:nvSpPr>
          <p:cNvPr id="3" name="Title 1"/>
          <p:cNvSpPr txBox="1">
            <a:spLocks/>
          </p:cNvSpPr>
          <p:nvPr/>
        </p:nvSpPr>
        <p:spPr>
          <a:xfrm>
            <a:off x="831850" y="687510"/>
            <a:ext cx="5040313" cy="797739"/>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Binary Search</a:t>
            </a:r>
          </a:p>
        </p:txBody>
      </p:sp>
      <p:sp>
        <p:nvSpPr>
          <p:cNvPr id="4" name="Text Placeholder 2"/>
          <p:cNvSpPr txBox="1">
            <a:spLocks/>
          </p:cNvSpPr>
          <p:nvPr/>
        </p:nvSpPr>
        <p:spPr>
          <a:xfrm>
            <a:off x="845498" y="1259399"/>
            <a:ext cx="4583752" cy="56939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r>
              <a:rPr kumimoji="0" lang="en-US" sz="2400" b="0" i="0" u="none" strike="noStrike" kern="1200" cap="none" spc="0" normalizeH="0" baseline="0" noProof="0" dirty="0">
                <a:ln>
                  <a:noFill/>
                </a:ln>
                <a:solidFill>
                  <a:schemeClr val="bg1">
                    <a:lumMod val="50000"/>
                  </a:schemeClr>
                </a:solidFill>
                <a:effectLst/>
                <a:uLnTx/>
                <a:uFillTx/>
                <a:latin typeface="+mn-lt"/>
                <a:ea typeface="+mn-ea"/>
                <a:cs typeface="+mn-cs"/>
              </a:rPr>
              <a:t>Time Complexity (Recursive)</a:t>
            </a:r>
          </a:p>
        </p:txBody>
      </p:sp>
      <p:sp>
        <p:nvSpPr>
          <p:cNvPr id="5" name="TextBox 4"/>
          <p:cNvSpPr txBox="1"/>
          <p:nvPr/>
        </p:nvSpPr>
        <p:spPr>
          <a:xfrm>
            <a:off x="1057275" y="1871651"/>
            <a:ext cx="10545194" cy="923330"/>
          </a:xfrm>
          <a:prstGeom prst="rect">
            <a:avLst/>
          </a:prstGeom>
          <a:noFill/>
        </p:spPr>
        <p:txBody>
          <a:bodyPr wrap="none" rtlCol="0">
            <a:spAutoFit/>
          </a:bodyPr>
          <a:lstStyle/>
          <a:p>
            <a:pPr algn="just"/>
            <a:r>
              <a:rPr lang="en-US" dirty="0"/>
              <a:t>T(n) = T(n/2) + 1 There are a number of techniques to solve recurrence equations but we will focus on the </a:t>
            </a:r>
          </a:p>
          <a:p>
            <a:pPr algn="just"/>
            <a:r>
              <a:rPr lang="en-US" dirty="0"/>
              <a:t>tree method. The tree below is exactly like the one we drew while  computing the running time of the iterative</a:t>
            </a:r>
          </a:p>
          <a:p>
            <a:pPr algn="just"/>
            <a:r>
              <a:rPr lang="en-US" dirty="0"/>
              <a:t>Version of the problem. Therefore the method of finding the solution from the tree is exactly the same.</a:t>
            </a:r>
          </a:p>
        </p:txBody>
      </p:sp>
      <p:sp>
        <p:nvSpPr>
          <p:cNvPr id="6" name="TextBox 5"/>
          <p:cNvSpPr txBox="1"/>
          <p:nvPr/>
        </p:nvSpPr>
        <p:spPr>
          <a:xfrm>
            <a:off x="1724639" y="2975820"/>
            <a:ext cx="2189312" cy="923330"/>
          </a:xfrm>
          <a:prstGeom prst="rect">
            <a:avLst/>
          </a:prstGeom>
          <a:noFill/>
        </p:spPr>
        <p:txBody>
          <a:bodyPr wrap="square" rtlCol="0">
            <a:spAutoFit/>
          </a:bodyPr>
          <a:lstStyle/>
          <a:p>
            <a:r>
              <a:rPr lang="en-US" dirty="0"/>
              <a:t>Step 1: T(n) …. 1</a:t>
            </a:r>
          </a:p>
          <a:p>
            <a:endParaRPr lang="en-US" dirty="0"/>
          </a:p>
          <a:p>
            <a:pPr algn="ctr"/>
            <a:endParaRPr lang="en-US" dirty="0"/>
          </a:p>
        </p:txBody>
      </p:sp>
      <p:sp>
        <p:nvSpPr>
          <p:cNvPr id="16" name="Right Arrow 15"/>
          <p:cNvSpPr/>
          <p:nvPr/>
        </p:nvSpPr>
        <p:spPr>
          <a:xfrm rot="5400000">
            <a:off x="2492096" y="3363967"/>
            <a:ext cx="304800" cy="242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529377" y="3647332"/>
            <a:ext cx="1908599" cy="369332"/>
          </a:xfrm>
          <a:prstGeom prst="rect">
            <a:avLst/>
          </a:prstGeom>
          <a:noFill/>
        </p:spPr>
        <p:txBody>
          <a:bodyPr wrap="none" rtlCol="0">
            <a:spAutoFit/>
          </a:bodyPr>
          <a:lstStyle/>
          <a:p>
            <a:r>
              <a:rPr lang="en-US" dirty="0"/>
              <a:t>Step 2: T(n/2) …. 1</a:t>
            </a:r>
          </a:p>
        </p:txBody>
      </p:sp>
      <p:sp>
        <p:nvSpPr>
          <p:cNvPr id="24" name="Right Arrow 23"/>
          <p:cNvSpPr/>
          <p:nvPr/>
        </p:nvSpPr>
        <p:spPr>
          <a:xfrm rot="5400000">
            <a:off x="2492096" y="4059292"/>
            <a:ext cx="304800" cy="242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529377" y="4342657"/>
            <a:ext cx="1908599" cy="369332"/>
          </a:xfrm>
          <a:prstGeom prst="rect">
            <a:avLst/>
          </a:prstGeom>
          <a:noFill/>
        </p:spPr>
        <p:txBody>
          <a:bodyPr wrap="none" rtlCol="0">
            <a:spAutoFit/>
          </a:bodyPr>
          <a:lstStyle/>
          <a:p>
            <a:r>
              <a:rPr lang="en-US" dirty="0"/>
              <a:t>Step 3: T(n/4) …. 1</a:t>
            </a:r>
          </a:p>
        </p:txBody>
      </p:sp>
      <p:sp>
        <p:nvSpPr>
          <p:cNvPr id="26" name="Right Arrow 25"/>
          <p:cNvSpPr/>
          <p:nvPr/>
        </p:nvSpPr>
        <p:spPr>
          <a:xfrm rot="5400000">
            <a:off x="2492096" y="4745092"/>
            <a:ext cx="304800" cy="242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519852" y="5028457"/>
            <a:ext cx="1908599" cy="369332"/>
          </a:xfrm>
          <a:prstGeom prst="rect">
            <a:avLst/>
          </a:prstGeom>
          <a:noFill/>
        </p:spPr>
        <p:txBody>
          <a:bodyPr wrap="none" rtlCol="0">
            <a:spAutoFit/>
          </a:bodyPr>
          <a:lstStyle/>
          <a:p>
            <a:r>
              <a:rPr lang="en-US" dirty="0"/>
              <a:t>Step 4: T(n/4) …. 1</a:t>
            </a:r>
          </a:p>
        </p:txBody>
      </p:sp>
      <p:sp>
        <p:nvSpPr>
          <p:cNvPr id="28" name="TextBox 27"/>
          <p:cNvSpPr txBox="1"/>
          <p:nvPr/>
        </p:nvSpPr>
        <p:spPr>
          <a:xfrm>
            <a:off x="2536397" y="5193603"/>
            <a:ext cx="301686" cy="1200329"/>
          </a:xfrm>
          <a:prstGeom prst="rect">
            <a:avLst/>
          </a:prstGeom>
          <a:noFill/>
        </p:spPr>
        <p:txBody>
          <a:bodyPr wrap="none" rtlCol="0">
            <a:spAutoFit/>
          </a:bodyPr>
          <a:lstStyle/>
          <a:p>
            <a:r>
              <a:rPr lang="en-US" dirty="0"/>
              <a:t>.</a:t>
            </a:r>
            <a:br>
              <a:rPr lang="en-US" dirty="0"/>
            </a:br>
            <a:r>
              <a:rPr lang="en-US" dirty="0"/>
              <a:t>.</a:t>
            </a:r>
          </a:p>
          <a:p>
            <a:r>
              <a:rPr lang="en-US" dirty="0"/>
              <a:t>.</a:t>
            </a:r>
          </a:p>
          <a:p>
            <a:r>
              <a:rPr lang="en-US" dirty="0"/>
              <a:t>1</a:t>
            </a:r>
          </a:p>
        </p:txBody>
      </p:sp>
      <p:sp>
        <p:nvSpPr>
          <p:cNvPr id="35" name="Rectangle 34"/>
          <p:cNvSpPr/>
          <p:nvPr/>
        </p:nvSpPr>
        <p:spPr>
          <a:xfrm>
            <a:off x="1160062" y="2920621"/>
            <a:ext cx="3002507" cy="34938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437015" y="2905064"/>
            <a:ext cx="5772150" cy="2862322"/>
          </a:xfrm>
          <a:prstGeom prst="rect">
            <a:avLst/>
          </a:prstGeom>
          <a:noFill/>
        </p:spPr>
        <p:txBody>
          <a:bodyPr wrap="square" rtlCol="0">
            <a:spAutoFit/>
          </a:bodyPr>
          <a:lstStyle/>
          <a:p>
            <a:pPr algn="just"/>
            <a:r>
              <a:rPr lang="en-US" sz="2000" dirty="0"/>
              <a:t>It took </a:t>
            </a:r>
            <a:r>
              <a:rPr lang="en-US" sz="2000" b="1" i="1" dirty="0"/>
              <a:t>k</a:t>
            </a:r>
            <a:r>
              <a:rPr lang="en-US" sz="2000" dirty="0"/>
              <a:t> steps for the searching to end </a:t>
            </a:r>
            <a:r>
              <a:rPr lang="en-US" sz="2000"/>
              <a:t>and work done </a:t>
            </a:r>
            <a:r>
              <a:rPr lang="en-US" sz="2000" dirty="0"/>
              <a:t>at each step was constant. We need to find </a:t>
            </a:r>
            <a:r>
              <a:rPr lang="en-US" sz="2000" b="1" i="1" dirty="0"/>
              <a:t>k</a:t>
            </a:r>
            <a:r>
              <a:rPr lang="en-US" sz="2000" dirty="0"/>
              <a:t> in terms of </a:t>
            </a:r>
            <a:r>
              <a:rPr lang="en-US" sz="2000" b="1" i="1" dirty="0"/>
              <a:t>n. </a:t>
            </a:r>
            <a:r>
              <a:rPr lang="en-US" sz="2000" dirty="0"/>
              <a:t>Each problem size can  be written as, </a:t>
            </a:r>
          </a:p>
          <a:p>
            <a:pPr algn="just"/>
            <a:r>
              <a:rPr lang="en-US" sz="2000" b="1" i="1" dirty="0"/>
              <a:t>n/2^(step no.)</a:t>
            </a:r>
          </a:p>
          <a:p>
            <a:pPr algn="just"/>
            <a:r>
              <a:rPr lang="en-US" sz="2000" dirty="0"/>
              <a:t>The last line can be written an, </a:t>
            </a:r>
            <a:r>
              <a:rPr lang="en-US" sz="2000" b="1" i="1" dirty="0"/>
              <a:t>1 = n/2^k</a:t>
            </a:r>
            <a:r>
              <a:rPr lang="en-US" sz="2000" dirty="0"/>
              <a:t>.</a:t>
            </a:r>
          </a:p>
          <a:p>
            <a:pPr algn="just"/>
            <a:r>
              <a:rPr lang="en-US" sz="2000" dirty="0"/>
              <a:t>If we solve it, we will find that </a:t>
            </a:r>
            <a:r>
              <a:rPr lang="en-US" sz="2000" b="1" i="1" dirty="0"/>
              <a:t>k = log</a:t>
            </a:r>
            <a:r>
              <a:rPr lang="en-US" sz="2000" b="1" i="1" baseline="-25000" dirty="0"/>
              <a:t>2</a:t>
            </a:r>
            <a:r>
              <a:rPr lang="en-US" sz="2000" b="1" i="1" dirty="0"/>
              <a:t>n</a:t>
            </a:r>
          </a:p>
          <a:p>
            <a:pPr algn="just"/>
            <a:r>
              <a:rPr lang="en-US" sz="2000" dirty="0"/>
              <a:t>Therefore the time complexity is </a:t>
            </a:r>
            <a:r>
              <a:rPr lang="en-US" sz="2000" b="1" i="1" dirty="0"/>
              <a:t>log</a:t>
            </a:r>
            <a:r>
              <a:rPr lang="en-US" sz="2000" b="1" i="1" baseline="-25000" dirty="0"/>
              <a:t>2</a:t>
            </a:r>
            <a:r>
              <a:rPr lang="en-US" sz="2000" b="1" i="1" dirty="0"/>
              <a:t>n </a:t>
            </a:r>
            <a:r>
              <a:rPr lang="en-US" sz="2000" dirty="0"/>
              <a:t>x </a:t>
            </a:r>
            <a:r>
              <a:rPr lang="en-US" sz="2000" b="1" i="1" dirty="0"/>
              <a:t>1</a:t>
            </a:r>
            <a:r>
              <a:rPr lang="en-US" sz="2000" dirty="0"/>
              <a:t>, which eventually is O(</a:t>
            </a:r>
            <a:r>
              <a:rPr lang="en-US" sz="2000" b="1" i="1" dirty="0"/>
              <a:t>log</a:t>
            </a:r>
            <a:r>
              <a:rPr lang="en-US" sz="2000" b="1" i="1" baseline="-25000" dirty="0"/>
              <a:t>2</a:t>
            </a:r>
            <a:r>
              <a:rPr lang="en-US" sz="2000" b="1" i="1" dirty="0"/>
              <a:t>n</a:t>
            </a:r>
            <a:r>
              <a:rPr lang="en-US" sz="2000" dirty="0"/>
              <a:t>)</a:t>
            </a:r>
          </a:p>
          <a:p>
            <a:pPr algn="just"/>
            <a:endParaRPr lang="en-US" sz="2000" dirty="0"/>
          </a:p>
        </p:txBody>
      </p:sp>
      <p:pic>
        <p:nvPicPr>
          <p:cNvPr id="17" name="Picture 16" descr="bracu_logo.png"/>
          <p:cNvPicPr>
            <a:picLocks noChangeAspect="1"/>
          </p:cNvPicPr>
          <p:nvPr/>
        </p:nvPicPr>
        <p:blipFill>
          <a:blip r:embed="rId2" cstate="print"/>
          <a:stretch>
            <a:fillRect/>
          </a:stretch>
        </p:blipFill>
        <p:spPr>
          <a:xfrm>
            <a:off x="10688827" y="14277"/>
            <a:ext cx="1479371" cy="135732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1318</TotalTime>
  <Words>1456</Words>
  <Application>Microsoft Office PowerPoint</Application>
  <PresentationFormat>Widescreen</PresentationFormat>
  <Paragraphs>176</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Brush Script MT</vt:lpstr>
      <vt:lpstr>Calibri</vt:lpstr>
      <vt:lpstr>Calibri Light</vt:lpstr>
      <vt:lpstr>Times New Roman</vt:lpstr>
      <vt:lpstr>Office Theme</vt:lpstr>
      <vt:lpstr>PowerPoint Presentation</vt:lpstr>
      <vt:lpstr>Binary Search</vt:lpstr>
      <vt:lpstr>Binary Search</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Shaily Roy</cp:lastModifiedBy>
  <cp:revision>183</cp:revision>
  <dcterms:created xsi:type="dcterms:W3CDTF">2020-07-06T13:48:32Z</dcterms:created>
  <dcterms:modified xsi:type="dcterms:W3CDTF">2021-07-08T20:43:45Z</dcterms:modified>
</cp:coreProperties>
</file>